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bmp" ContentType="image/bmp"/>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6" r:id="rId3"/>
    <p:sldId id="334" r:id="rId4"/>
    <p:sldId id="307" r:id="rId5"/>
    <p:sldId id="257" r:id="rId6"/>
    <p:sldId id="320" r:id="rId7"/>
    <p:sldId id="337" r:id="rId8"/>
    <p:sldId id="346" r:id="rId9"/>
    <p:sldId id="347" r:id="rId10"/>
    <p:sldId id="364" r:id="rId11"/>
    <p:sldId id="289" r:id="rId12"/>
    <p:sldId id="310" r:id="rId14"/>
    <p:sldId id="365" r:id="rId15"/>
    <p:sldId id="366" r:id="rId16"/>
    <p:sldId id="261" r:id="rId17"/>
    <p:sldId id="338" r:id="rId18"/>
    <p:sldId id="290" r:id="rId19"/>
    <p:sldId id="262" r:id="rId20"/>
    <p:sldId id="311" r:id="rId21"/>
    <p:sldId id="263" r:id="rId22"/>
    <p:sldId id="312" r:id="rId23"/>
    <p:sldId id="264" r:id="rId24"/>
    <p:sldId id="350" r:id="rId25"/>
    <p:sldId id="351" r:id="rId26"/>
    <p:sldId id="352" r:id="rId27"/>
    <p:sldId id="353" r:id="rId28"/>
    <p:sldId id="354" r:id="rId29"/>
    <p:sldId id="321" r:id="rId30"/>
    <p:sldId id="313" r:id="rId31"/>
    <p:sldId id="265" r:id="rId32"/>
    <p:sldId id="356" r:id="rId33"/>
    <p:sldId id="266" r:id="rId34"/>
    <p:sldId id="339" r:id="rId35"/>
    <p:sldId id="267" r:id="rId36"/>
    <p:sldId id="314" r:id="rId37"/>
    <p:sldId id="291" r:id="rId38"/>
    <p:sldId id="268" r:id="rId39"/>
    <p:sldId id="322" r:id="rId40"/>
    <p:sldId id="279" r:id="rId41"/>
    <p:sldId id="269" r:id="rId42"/>
    <p:sldId id="315" r:id="rId43"/>
    <p:sldId id="287" r:id="rId44"/>
    <p:sldId id="316" r:id="rId45"/>
    <p:sldId id="357" r:id="rId46"/>
    <p:sldId id="270" r:id="rId47"/>
    <p:sldId id="332" r:id="rId48"/>
    <p:sldId id="358" r:id="rId49"/>
    <p:sldId id="360" r:id="rId50"/>
    <p:sldId id="361" r:id="rId51"/>
    <p:sldId id="317" r:id="rId52"/>
    <p:sldId id="363" r:id="rId53"/>
    <p:sldId id="340" r:id="rId54"/>
    <p:sldId id="333" r:id="rId55"/>
    <p:sldId id="341" r:id="rId56"/>
    <p:sldId id="342" r:id="rId57"/>
    <p:sldId id="343" r:id="rId58"/>
    <p:sldId id="344" r:id="rId59"/>
    <p:sldId id="323" r:id="rId60"/>
    <p:sldId id="280" r:id="rId61"/>
    <p:sldId id="293" r:id="rId62"/>
    <p:sldId id="299" r:id="rId63"/>
    <p:sldId id="294" r:id="rId64"/>
    <p:sldId id="283" r:id="rId65"/>
    <p:sldId id="349" r:id="rId66"/>
    <p:sldId id="345" r:id="rId67"/>
    <p:sldId id="326" r:id="rId68"/>
    <p:sldId id="327" r:id="rId69"/>
    <p:sldId id="328" r:id="rId70"/>
    <p:sldId id="300" r:id="rId71"/>
    <p:sldId id="301" r:id="rId72"/>
    <p:sldId id="302" r:id="rId73"/>
    <p:sldId id="303" r:id="rId74"/>
    <p:sldId id="304" r:id="rId75"/>
    <p:sldId id="305" r:id="rId76"/>
    <p:sldId id="284" r:id="rId77"/>
    <p:sldId id="329" r:id="rId78"/>
    <p:sldId id="330" r:id="rId79"/>
    <p:sldId id="285" r:id="rId80"/>
    <p:sldId id="331" r:id="rId81"/>
    <p:sldId id="367" r:id="rId82"/>
    <p:sldId id="368" r:id="rId83"/>
    <p:sldId id="369" r:id="rId84"/>
    <p:sldId id="371" r:id="rId85"/>
    <p:sldId id="372" r:id="rId86"/>
    <p:sldId id="373" r:id="rId87"/>
    <p:sldId id="374" r:id="rId88"/>
    <p:sldId id="375" r:id="rId89"/>
  </p:sldIdLst>
  <p:sldSz cx="9144000" cy="6858000" type="screen4x3"/>
  <p:notesSz cx="6858000" cy="9144000"/>
  <p:defaultTextStyle>
    <a:defPPr>
      <a:defRPr lang="en-US"/>
    </a:defPPr>
    <a:lvl1pPr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20000"/>
    <a:srgbClr val="0000FF"/>
    <a:srgbClr val="CC3300"/>
    <a:srgbClr val="006600"/>
    <a:srgbClr val="FFFF00"/>
    <a:srgbClr val="FF9900"/>
    <a:srgbClr val="00808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029" autoAdjust="0"/>
    <p:restoredTop sz="90416" autoAdjust="0"/>
  </p:normalViewPr>
  <p:slideViewPr>
    <p:cSldViewPr snapToGrid="0">
      <p:cViewPr varScale="1">
        <p:scale>
          <a:sx n="102" d="100"/>
          <a:sy n="102" d="100"/>
        </p:scale>
        <p:origin x="-1890" y="-102"/>
      </p:cViewPr>
      <p:guideLst>
        <p:guide orient="horz" pos="2134"/>
        <p:guide pos="28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2" Type="http://schemas.openxmlformats.org/officeDocument/2006/relationships/tableStyles" Target="tableStyles.xml"/><Relationship Id="rId91" Type="http://schemas.openxmlformats.org/officeDocument/2006/relationships/viewProps" Target="viewProps.xml"/><Relationship Id="rId90" Type="http://schemas.openxmlformats.org/officeDocument/2006/relationships/presProps" Target="presProps.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04.wmf"/><Relationship Id="rId1" Type="http://schemas.openxmlformats.org/officeDocument/2006/relationships/image" Target="../media/image10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image" Target="../media/image6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a:lvl1pPr>
          </a:lstStyle>
          <a:p>
            <a:pPr>
              <a:defRPr/>
            </a:pPr>
            <a:endParaRPr lang="zh-CN" altLang="en-US"/>
          </a:p>
        </p:txBody>
      </p:sp>
      <p:sp>
        <p:nvSpPr>
          <p:cNvPr id="2662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2663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a:lvl1pPr>
          </a:lstStyle>
          <a:p>
            <a:pPr>
              <a:defRPr/>
            </a:pPr>
            <a:endParaRPr lang="en-US" altLang="zh-CN"/>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198F9237-A9C4-4BD6-A30E-55230B00E1CA}"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6EE5A7C-939A-421E-941C-DADF4F496615}"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4840CDD-EB41-4727-924F-31995C80EB15}"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EC79C34-1D8C-48C0-9EC3-AB6786EB1AD7}"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A4D8D435-BC99-4FE7-A9EF-7D39DF06D978}"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782521F-9C76-41EF-BC5B-469E4EF7072D}"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CAC058B-392D-4468-AE56-3C43A4BBEF5A}"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A8CFAEE-5766-4288-B0E4-AF48F7BC5A14}"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A5A1A88D-4570-40CC-9F57-070F81134E30}"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D944EF20-8C64-4501-A4CE-FB5012C65A29}"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10373DC7-2589-4FCB-9590-055F7B458AAA}"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B3F959B-2515-4D7F-BACE-8301E9D9ACEB}"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B9A5E84D-478C-492D-8A90-0C79AEE7630E}"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0" sz="2000" b="1">
                <a:solidFill>
                  <a:srgbClr val="0000FF"/>
                </a:solidFill>
              </a:defRPr>
            </a:lvl1pPr>
          </a:lstStyle>
          <a:p>
            <a:pPr>
              <a:defRPr/>
            </a:pPr>
            <a:fld id="{CCD6FE79-1211-4467-9DB1-31B9709AFB2B}"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58.xml"/><Relationship Id="rId8" Type="http://schemas.openxmlformats.org/officeDocument/2006/relationships/slide" Target="slide57.xml"/><Relationship Id="rId7" Type="http://schemas.openxmlformats.org/officeDocument/2006/relationships/slide" Target="slide49.xml"/><Relationship Id="rId6" Type="http://schemas.openxmlformats.org/officeDocument/2006/relationships/slide" Target="slide44.xml"/><Relationship Id="rId5" Type="http://schemas.openxmlformats.org/officeDocument/2006/relationships/slide" Target="slide19.xml"/><Relationship Id="rId4" Type="http://schemas.openxmlformats.org/officeDocument/2006/relationships/slide" Target="slide5.xml"/><Relationship Id="rId3" Type="http://schemas.openxmlformats.org/officeDocument/2006/relationships/slide" Target="slide4.xml"/><Relationship Id="rId2" Type="http://schemas.openxmlformats.org/officeDocument/2006/relationships/slide" Target="slide3.xml"/><Relationship Id="rId13" Type="http://schemas.openxmlformats.org/officeDocument/2006/relationships/slideLayout" Target="../slideLayouts/slideLayout7.xml"/><Relationship Id="rId12" Type="http://schemas.openxmlformats.org/officeDocument/2006/relationships/slide" Target="slide53.xml"/><Relationship Id="rId11" Type="http://schemas.openxmlformats.org/officeDocument/2006/relationships/slide" Target="slide66.xml"/><Relationship Id="rId10" Type="http://schemas.openxmlformats.org/officeDocument/2006/relationships/slide" Target="slide5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wmf"/><Relationship Id="rId3" Type="http://schemas.openxmlformats.org/officeDocument/2006/relationships/oleObject" Target="../embeddings/oleObject3.bin"/><Relationship Id="rId2" Type="http://schemas.openxmlformats.org/officeDocument/2006/relationships/image" Target="../media/image13.wmf"/><Relationship Id="rId1"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emf"/></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49.emf"/><Relationship Id="rId5" Type="http://schemas.openxmlformats.org/officeDocument/2006/relationships/image" Target="../media/image48.png"/><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3.png"/><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png"/></Relationships>
</file>

<file path=ppt/slides/_rels/slide36.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image" Target="../media/image56.png"/><Relationship Id="rId2" Type="http://schemas.openxmlformats.org/officeDocument/2006/relationships/image" Target="../media/image55.wmf"/><Relationship Id="rId1" Type="http://schemas.openxmlformats.org/officeDocument/2006/relationships/oleObject" Target="../embeddings/oleObject4.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image" Target="../media/image58.png"/><Relationship Id="rId2" Type="http://schemas.openxmlformats.org/officeDocument/2006/relationships/image" Target="../media/image57.wmf"/><Relationship Id="rId1" Type="http://schemas.openxmlformats.org/officeDocument/2006/relationships/oleObject" Target="../embeddings/oleObject5.bin"/></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image" Target="../media/image5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2.png"/></Relationships>
</file>

<file path=ppt/slides/_rels/slide42.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7.xml"/><Relationship Id="rId6" Type="http://schemas.openxmlformats.org/officeDocument/2006/relationships/image" Target="../media/image65.wmf"/><Relationship Id="rId5" Type="http://schemas.openxmlformats.org/officeDocument/2006/relationships/oleObject" Target="../embeddings/oleObject7.bin"/><Relationship Id="rId4" Type="http://schemas.openxmlformats.org/officeDocument/2006/relationships/image" Target="../media/image64.png"/><Relationship Id="rId3" Type="http://schemas.openxmlformats.org/officeDocument/2006/relationships/slide" Target="slide1.xml"/><Relationship Id="rId2" Type="http://schemas.openxmlformats.org/officeDocument/2006/relationships/image" Target="../media/image63.wmf"/><Relationship Id="rId1" Type="http://schemas.openxmlformats.org/officeDocument/2006/relationships/oleObject" Target="../embeddings/oleObject6.bin"/></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72.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4.png"/><Relationship Id="rId1" Type="http://schemas.openxmlformats.org/officeDocument/2006/relationships/image" Target="../media/image7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52.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12.xml"/><Relationship Id="rId5" Type="http://schemas.openxmlformats.org/officeDocument/2006/relationships/slide" Target="slide1.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wmf"/><Relationship Id="rId1" Type="http://schemas.openxmlformats.org/officeDocument/2006/relationships/oleObject" Target="../embeddings/oleObject8.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7.xml"/><Relationship Id="rId5" Type="http://schemas.openxmlformats.org/officeDocument/2006/relationships/slide" Target="slide1.xml"/><Relationship Id="rId4" Type="http://schemas.openxmlformats.org/officeDocument/2006/relationships/image" Target="../media/image81.wmf"/><Relationship Id="rId3" Type="http://schemas.openxmlformats.org/officeDocument/2006/relationships/oleObject" Target="../embeddings/oleObject10.bin"/><Relationship Id="rId2" Type="http://schemas.openxmlformats.org/officeDocument/2006/relationships/image" Target="../media/image80.wmf"/><Relationship Id="rId1" Type="http://schemas.openxmlformats.org/officeDocument/2006/relationships/oleObject" Target="../embeddings/oleObject9.bin"/></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3.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5.wmf"/><Relationship Id="rId1" Type="http://schemas.openxmlformats.org/officeDocument/2006/relationships/image" Target="../media/image8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png"/></Relationships>
</file>

<file path=ppt/slides/_rels/slide63.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7.xml"/><Relationship Id="rId3" Type="http://schemas.openxmlformats.org/officeDocument/2006/relationships/image" Target="../media/image88.wmf"/><Relationship Id="rId2" Type="http://schemas.openxmlformats.org/officeDocument/2006/relationships/oleObject" Target="../embeddings/oleObject11.bin"/><Relationship Id="rId1" Type="http://schemas.openxmlformats.org/officeDocument/2006/relationships/image" Target="../media/image87.wmf"/></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90.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1.wm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3.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2.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3.w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98.wmf"/><Relationship Id="rId7" Type="http://schemas.openxmlformats.org/officeDocument/2006/relationships/image" Target="../media/image97.wmf"/><Relationship Id="rId6" Type="http://schemas.openxmlformats.org/officeDocument/2006/relationships/oleObject" Target="../embeddings/oleObject14.bin"/><Relationship Id="rId5" Type="http://schemas.openxmlformats.org/officeDocument/2006/relationships/image" Target="../media/image96.wmf"/><Relationship Id="rId4" Type="http://schemas.openxmlformats.org/officeDocument/2006/relationships/oleObject" Target="../embeddings/oleObject13.bin"/><Relationship Id="rId3" Type="http://schemas.openxmlformats.org/officeDocument/2006/relationships/image" Target="../media/image95.wmf"/><Relationship Id="rId2" Type="http://schemas.openxmlformats.org/officeDocument/2006/relationships/oleObject" Target="../embeddings/oleObject12.bin"/><Relationship Id="rId10" Type="http://schemas.openxmlformats.org/officeDocument/2006/relationships/vmlDrawing" Target="../drawings/vmlDrawing9.vml"/><Relationship Id="rId1" Type="http://schemas.openxmlformats.org/officeDocument/2006/relationships/image" Target="../media/image94.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9.wmf"/></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0.wmf"/></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1.wmf"/></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2.png"/></Relationships>
</file>

<file path=ppt/slides/_rels/slide75.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7.xml"/><Relationship Id="rId4" Type="http://schemas.openxmlformats.org/officeDocument/2006/relationships/image" Target="../media/image104.wmf"/><Relationship Id="rId3" Type="http://schemas.openxmlformats.org/officeDocument/2006/relationships/oleObject" Target="../embeddings/oleObject16.bin"/><Relationship Id="rId2" Type="http://schemas.openxmlformats.org/officeDocument/2006/relationships/image" Target="../media/image103.wmf"/><Relationship Id="rId1" Type="http://schemas.openxmlformats.org/officeDocument/2006/relationships/oleObject" Target="../embeddings/oleObject15.bin"/></Relationships>
</file>

<file path=ppt/slides/_rels/slide76.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7.xml"/><Relationship Id="rId6" Type="http://schemas.openxmlformats.org/officeDocument/2006/relationships/image" Target="../media/image107.wmf"/><Relationship Id="rId5" Type="http://schemas.openxmlformats.org/officeDocument/2006/relationships/oleObject" Target="../embeddings/oleObject19.bin"/><Relationship Id="rId4" Type="http://schemas.openxmlformats.org/officeDocument/2006/relationships/image" Target="../media/image106.wmf"/><Relationship Id="rId3" Type="http://schemas.openxmlformats.org/officeDocument/2006/relationships/oleObject" Target="../embeddings/oleObject18.bin"/><Relationship Id="rId2" Type="http://schemas.openxmlformats.org/officeDocument/2006/relationships/image" Target="../media/image105.wmf"/><Relationship Id="rId1" Type="http://schemas.openxmlformats.org/officeDocument/2006/relationships/oleObject" Target="../embeddings/oleObject17.bin"/></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9.png"/><Relationship Id="rId1" Type="http://schemas.openxmlformats.org/officeDocument/2006/relationships/image" Target="../media/image108.png"/></Relationships>
</file>

<file path=ppt/slides/_rels/slide78.xml.rels><?xml version="1.0" encoding="UTF-8" standalone="yes"?>
<Relationships xmlns="http://schemas.openxmlformats.org/package/2006/relationships"><Relationship Id="rId9" Type="http://schemas.openxmlformats.org/officeDocument/2006/relationships/image" Target="../media/image115.wmf"/><Relationship Id="rId8" Type="http://schemas.openxmlformats.org/officeDocument/2006/relationships/oleObject" Target="../embeddings/oleObject22.bin"/><Relationship Id="rId7" Type="http://schemas.openxmlformats.org/officeDocument/2006/relationships/image" Target="../media/image114.wmf"/><Relationship Id="rId6" Type="http://schemas.openxmlformats.org/officeDocument/2006/relationships/oleObject" Target="../embeddings/oleObject21.bin"/><Relationship Id="rId5" Type="http://schemas.openxmlformats.org/officeDocument/2006/relationships/image" Target="../media/image113.wmf"/><Relationship Id="rId4" Type="http://schemas.openxmlformats.org/officeDocument/2006/relationships/oleObject" Target="../embeddings/oleObject20.bin"/><Relationship Id="rId3" Type="http://schemas.openxmlformats.org/officeDocument/2006/relationships/image" Target="../media/image112.png"/><Relationship Id="rId2" Type="http://schemas.openxmlformats.org/officeDocument/2006/relationships/image" Target="../media/image111.png"/><Relationship Id="rId12" Type="http://schemas.openxmlformats.org/officeDocument/2006/relationships/vmlDrawing" Target="../drawings/vmlDrawing12.vml"/><Relationship Id="rId11" Type="http://schemas.openxmlformats.org/officeDocument/2006/relationships/slideLayout" Target="../slideLayouts/slideLayout7.xml"/><Relationship Id="rId10" Type="http://schemas.openxmlformats.org/officeDocument/2006/relationships/slide" Target="slide1.xml"/><Relationship Id="rId1" Type="http://schemas.openxmlformats.org/officeDocument/2006/relationships/image" Target="../media/image110.png"/></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17.png"/><Relationship Id="rId1" Type="http://schemas.openxmlformats.org/officeDocument/2006/relationships/image" Target="../media/image11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8.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9.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0.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1.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3.png"/><Relationship Id="rId1" Type="http://schemas.openxmlformats.org/officeDocument/2006/relationships/image" Target="../media/image122.bmp"/></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4.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12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058025" y="4445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A6FEF54-E349-4E49-A8B2-C4939DC2C2FC}" type="slidenum">
              <a:rPr kumimoji="0" lang="zh-CN" altLang="en-US" sz="2000" smtClean="0">
                <a:solidFill>
                  <a:srgbClr val="FF0000"/>
                </a:solidFill>
              </a:rPr>
            </a:fld>
            <a:endParaRPr kumimoji="0" lang="en-US" altLang="zh-CN" sz="2000" smtClean="0">
              <a:solidFill>
                <a:srgbClr val="FF0000"/>
              </a:solidFill>
            </a:endParaRPr>
          </a:p>
        </p:txBody>
      </p:sp>
      <p:sp>
        <p:nvSpPr>
          <p:cNvPr id="2051" name="Text Box 38"/>
          <p:cNvSpPr txBox="1">
            <a:spLocks noChangeArrowheads="1"/>
          </p:cNvSpPr>
          <p:nvPr/>
        </p:nvSpPr>
        <p:spPr bwMode="auto">
          <a:xfrm>
            <a:off x="1345294" y="293721"/>
            <a:ext cx="5928360" cy="52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4564" tIns="77281" rIns="154564" bIns="77281">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dirty="0">
                <a:latin typeface="宋体" panose="02010600030101010101" pitchFamily="2" charset="-122"/>
              </a:rPr>
              <a:t>第4章 几何精度精度设计与检测 (</a:t>
            </a:r>
            <a:r>
              <a:rPr kumimoji="0" lang="zh-CN" altLang="en-US" b="1" dirty="0" smtClean="0">
                <a:latin typeface="宋体" panose="02010600030101010101" pitchFamily="2" charset="-122"/>
              </a:rPr>
              <a:t>4</a:t>
            </a:r>
            <a:r>
              <a:rPr kumimoji="0" lang="en-US" altLang="zh-CN" b="1" smtClean="0">
                <a:latin typeface="宋体" panose="02010600030101010101" pitchFamily="2" charset="-122"/>
              </a:rPr>
              <a:t>/4</a:t>
            </a:r>
            <a:r>
              <a:rPr kumimoji="0" lang="zh-CN" altLang="en-US" b="1" smtClean="0">
                <a:latin typeface="宋体" panose="02010600030101010101" pitchFamily="2" charset="-122"/>
              </a:rPr>
              <a:t>) </a:t>
            </a:r>
            <a:endParaRPr kumimoji="0" lang="zh-CN" altLang="en-US" dirty="0">
              <a:latin typeface="宋体" panose="02010600030101010101" pitchFamily="2" charset="-122"/>
            </a:endParaRPr>
          </a:p>
        </p:txBody>
      </p:sp>
      <p:sp>
        <p:nvSpPr>
          <p:cNvPr id="2052" name="Text Box 39">
            <a:hlinkClick r:id="rId1" action="ppaction://hlinksldjump"/>
          </p:cNvPr>
          <p:cNvSpPr txBox="1">
            <a:spLocks noChangeArrowheads="1"/>
          </p:cNvSpPr>
          <p:nvPr/>
        </p:nvSpPr>
        <p:spPr bwMode="auto">
          <a:xfrm>
            <a:off x="842440" y="798513"/>
            <a:ext cx="70530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defRPr/>
            </a:pPr>
            <a:r>
              <a:rPr lang="zh-CN" altLang="en-US" sz="2000" b="1" dirty="0" smtClean="0">
                <a:solidFill>
                  <a:schemeClr val="accent1">
                    <a:lumMod val="75000"/>
                  </a:schemeClr>
                </a:solidFill>
                <a:latin typeface="宋体" panose="02010600030101010101" pitchFamily="2" charset="-122"/>
              </a:rPr>
              <a:t>4.4 几何精度设计</a:t>
            </a:r>
            <a:r>
              <a:rPr lang="zh-CN" altLang="en-US" sz="2000" b="1" dirty="0" smtClean="0">
                <a:solidFill>
                  <a:schemeClr val="accent1">
                    <a:lumMod val="75000"/>
                  </a:schemeClr>
                </a:solidFill>
              </a:rPr>
              <a:t> </a:t>
            </a:r>
            <a:r>
              <a:rPr lang="zh-CN" altLang="en-US" b="1" dirty="0" smtClean="0">
                <a:solidFill>
                  <a:schemeClr val="accent5">
                    <a:lumMod val="75000"/>
                  </a:schemeClr>
                </a:solidFill>
              </a:rPr>
              <a:t>------------------------------</a:t>
            </a:r>
            <a:r>
              <a:rPr lang="en-US" altLang="zh-CN" b="1" dirty="0" smtClean="0">
                <a:solidFill>
                  <a:schemeClr val="accent5">
                    <a:lumMod val="75000"/>
                  </a:schemeClr>
                </a:solidFill>
              </a:rPr>
              <a:t>--</a:t>
            </a:r>
            <a:r>
              <a:rPr lang="zh-CN" altLang="en-US" b="1" dirty="0" smtClean="0">
                <a:solidFill>
                  <a:schemeClr val="accent5">
                    <a:lumMod val="75000"/>
                  </a:schemeClr>
                </a:solidFill>
              </a:rPr>
              <a:t>--</a:t>
            </a:r>
            <a:r>
              <a:rPr lang="en-US" altLang="zh-CN" b="1" dirty="0" smtClean="0">
                <a:solidFill>
                  <a:schemeClr val="accent5">
                    <a:lumMod val="75000"/>
                  </a:schemeClr>
                </a:solidFill>
              </a:rPr>
              <a:t>-</a:t>
            </a:r>
            <a:r>
              <a:rPr lang="zh-CN" altLang="en-US" b="1" dirty="0" smtClean="0">
                <a:solidFill>
                  <a:schemeClr val="accent5">
                    <a:lumMod val="75000"/>
                  </a:schemeClr>
                </a:solidFill>
              </a:rPr>
              <a:t>--(2)</a:t>
            </a:r>
            <a:endParaRPr lang="zh-CN" altLang="en-US" b="1" dirty="0" smtClean="0">
              <a:solidFill>
                <a:schemeClr val="accent5">
                  <a:lumMod val="75000"/>
                </a:schemeClr>
              </a:solidFill>
            </a:endParaRPr>
          </a:p>
        </p:txBody>
      </p:sp>
      <p:sp>
        <p:nvSpPr>
          <p:cNvPr id="2053" name="Text Box 40">
            <a:hlinkClick r:id="rId1" action="ppaction://hlinksldjump"/>
          </p:cNvPr>
          <p:cNvSpPr txBox="1">
            <a:spLocks noChangeArrowheads="1"/>
          </p:cNvSpPr>
          <p:nvPr/>
        </p:nvSpPr>
        <p:spPr bwMode="auto">
          <a:xfrm>
            <a:off x="814508" y="1223963"/>
            <a:ext cx="72072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4.4.1</a:t>
            </a:r>
            <a:r>
              <a:rPr lang="zh-CN" altLang="en-US" sz="2000" b="1" dirty="0">
                <a:latin typeface="宋体" panose="02010600030101010101" pitchFamily="2" charset="-122"/>
              </a:rPr>
              <a:t>几何</a:t>
            </a:r>
            <a:r>
              <a:rPr lang="zh-CN" altLang="en-US" sz="2000" b="1" dirty="0" smtClean="0">
                <a:latin typeface="宋体" panose="02010600030101010101" pitchFamily="2" charset="-122"/>
              </a:rPr>
              <a:t>公差特征项目</a:t>
            </a:r>
            <a:r>
              <a:rPr lang="zh-CN" altLang="en-US" sz="2000" b="1" dirty="0">
                <a:latin typeface="宋体" panose="02010600030101010101" pitchFamily="2" charset="-122"/>
              </a:rPr>
              <a:t>的选用</a:t>
            </a:r>
            <a:r>
              <a:rPr lang="zh-CN" altLang="en-US" sz="2000" dirty="0" smtClean="0"/>
              <a:t>----------------</a:t>
            </a:r>
            <a:r>
              <a:rPr lang="en-US" altLang="zh-CN" sz="2000" dirty="0" smtClean="0"/>
              <a:t>-</a:t>
            </a:r>
            <a:r>
              <a:rPr lang="zh-CN" altLang="en-US" sz="2000" dirty="0" smtClean="0"/>
              <a:t>--</a:t>
            </a:r>
            <a:r>
              <a:rPr lang="en-US" altLang="zh-CN" sz="2000" dirty="0" smtClean="0"/>
              <a:t>---</a:t>
            </a:r>
            <a:r>
              <a:rPr lang="zh-CN" altLang="en-US" sz="2000" dirty="0" smtClean="0"/>
              <a:t>--</a:t>
            </a:r>
            <a:r>
              <a:rPr lang="zh-CN" altLang="en-US" sz="2000" b="1" dirty="0" smtClean="0"/>
              <a:t>(</a:t>
            </a:r>
            <a:r>
              <a:rPr lang="zh-CN" altLang="en-US" sz="2000" b="1" dirty="0"/>
              <a:t>2</a:t>
            </a:r>
            <a:r>
              <a:rPr lang="zh-CN" altLang="en-US" sz="2000" b="1" dirty="0" smtClean="0"/>
              <a:t>)</a:t>
            </a:r>
            <a:endParaRPr lang="zh-CN" altLang="en-US" sz="2000" dirty="0">
              <a:latin typeface="宋体" panose="02010600030101010101" pitchFamily="2" charset="-122"/>
            </a:endParaRPr>
          </a:p>
        </p:txBody>
      </p:sp>
      <p:sp>
        <p:nvSpPr>
          <p:cNvPr id="2054" name="Text Box 41">
            <a:hlinkClick r:id="rId2" action="ppaction://hlinksldjump"/>
          </p:cNvPr>
          <p:cNvSpPr txBox="1">
            <a:spLocks noChangeArrowheads="1"/>
          </p:cNvSpPr>
          <p:nvPr/>
        </p:nvSpPr>
        <p:spPr bwMode="auto">
          <a:xfrm>
            <a:off x="795845" y="1582350"/>
            <a:ext cx="65941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smtClean="0"/>
              <a:t>4</a:t>
            </a:r>
            <a:r>
              <a:rPr lang="zh-CN" altLang="en-US" sz="2000" b="1" dirty="0"/>
              <a:t>.4.</a:t>
            </a:r>
            <a:r>
              <a:rPr lang="zh-CN" altLang="en-US" sz="2000" b="1" dirty="0" smtClean="0"/>
              <a:t>2独立原则和相关公差</a:t>
            </a:r>
            <a:r>
              <a:rPr lang="zh-CN" altLang="en-US" sz="2000" b="1" dirty="0"/>
              <a:t>要求的选用 </a:t>
            </a:r>
            <a:r>
              <a:rPr lang="zh-CN" altLang="en-US" sz="2000" dirty="0" smtClean="0"/>
              <a:t>--------</a:t>
            </a:r>
            <a:r>
              <a:rPr lang="en-US" altLang="zh-CN" sz="2000" dirty="0" smtClean="0"/>
              <a:t>-</a:t>
            </a:r>
            <a:r>
              <a:rPr lang="zh-CN" altLang="en-US" sz="2000" dirty="0" smtClean="0"/>
              <a:t>--</a:t>
            </a:r>
            <a:r>
              <a:rPr lang="en-US" altLang="zh-CN" sz="2000" dirty="0" smtClean="0"/>
              <a:t>-</a:t>
            </a:r>
            <a:r>
              <a:rPr lang="zh-CN" altLang="en-US" sz="2000" dirty="0" smtClean="0"/>
              <a:t>---</a:t>
            </a:r>
            <a:r>
              <a:rPr lang="zh-CN" altLang="en-US" sz="2000" b="1" dirty="0" smtClean="0"/>
              <a:t>(</a:t>
            </a:r>
            <a:r>
              <a:rPr lang="zh-CN" altLang="en-US" sz="2000" b="1" dirty="0"/>
              <a:t>3)</a:t>
            </a:r>
            <a:endParaRPr lang="zh-CN" altLang="en-US" sz="2000" b="1" dirty="0"/>
          </a:p>
        </p:txBody>
      </p:sp>
      <p:sp>
        <p:nvSpPr>
          <p:cNvPr id="2055" name="Text Box 42">
            <a:hlinkClick r:id="rId3" action="ppaction://hlinksldjump"/>
          </p:cNvPr>
          <p:cNvSpPr txBox="1">
            <a:spLocks noChangeArrowheads="1"/>
          </p:cNvSpPr>
          <p:nvPr/>
        </p:nvSpPr>
        <p:spPr bwMode="auto">
          <a:xfrm>
            <a:off x="804546" y="1933381"/>
            <a:ext cx="661840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4.4.3基准要素的选用</a:t>
            </a:r>
            <a:r>
              <a:rPr lang="zh-CN" altLang="en-US" sz="2000" dirty="0"/>
              <a:t> </a:t>
            </a:r>
            <a:r>
              <a:rPr lang="zh-CN" altLang="en-US" sz="2000" dirty="0" smtClean="0"/>
              <a:t>-----------------------------</a:t>
            </a:r>
            <a:r>
              <a:rPr lang="en-US" altLang="zh-CN" sz="2000" dirty="0"/>
              <a:t>-</a:t>
            </a:r>
            <a:r>
              <a:rPr lang="zh-CN" altLang="en-US" sz="2000" dirty="0" smtClean="0"/>
              <a:t>------(</a:t>
            </a:r>
            <a:r>
              <a:rPr lang="zh-CN" altLang="en-US" sz="2000" dirty="0"/>
              <a:t>4)</a:t>
            </a:r>
            <a:endParaRPr lang="zh-CN" altLang="en-US" sz="2000" dirty="0"/>
          </a:p>
        </p:txBody>
      </p:sp>
      <p:sp>
        <p:nvSpPr>
          <p:cNvPr id="2056" name="Text Box 43">
            <a:hlinkClick r:id="rId4" action="ppaction://hlinksldjump"/>
          </p:cNvPr>
          <p:cNvSpPr txBox="1">
            <a:spLocks noChangeArrowheads="1"/>
          </p:cNvSpPr>
          <p:nvPr/>
        </p:nvSpPr>
        <p:spPr bwMode="auto">
          <a:xfrm>
            <a:off x="804546" y="2281238"/>
            <a:ext cx="646044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4.4.4几何公差值的选用</a:t>
            </a:r>
            <a:r>
              <a:rPr lang="zh-CN" altLang="en-US" sz="2000" dirty="0"/>
              <a:t> </a:t>
            </a:r>
            <a:r>
              <a:rPr lang="zh-CN" altLang="en-US" sz="2000" b="1" dirty="0" smtClean="0"/>
              <a:t>---------------------------------(</a:t>
            </a:r>
            <a:r>
              <a:rPr lang="en-US" altLang="zh-CN" sz="2000" b="1" dirty="0" smtClean="0"/>
              <a:t>5)</a:t>
            </a:r>
            <a:endParaRPr lang="en-US" altLang="zh-CN" sz="2000" b="1" dirty="0"/>
          </a:p>
        </p:txBody>
      </p:sp>
      <p:sp>
        <p:nvSpPr>
          <p:cNvPr id="2057" name="Text Box 44">
            <a:hlinkClick r:id="rId5" action="ppaction://hlinksldjump"/>
          </p:cNvPr>
          <p:cNvSpPr txBox="1">
            <a:spLocks noChangeArrowheads="1"/>
          </p:cNvSpPr>
          <p:nvPr/>
        </p:nvSpPr>
        <p:spPr bwMode="auto">
          <a:xfrm>
            <a:off x="826186" y="2639179"/>
            <a:ext cx="71096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defRPr/>
            </a:pPr>
            <a:r>
              <a:rPr lang="zh-CN" altLang="en-US" sz="2000" b="1" dirty="0" smtClean="0">
                <a:solidFill>
                  <a:schemeClr val="accent1">
                    <a:lumMod val="75000"/>
                  </a:schemeClr>
                </a:solidFill>
                <a:latin typeface="宋体" panose="02010600030101010101" pitchFamily="2" charset="-122"/>
              </a:rPr>
              <a:t>4.5 几何误差及其的检测</a:t>
            </a:r>
            <a:r>
              <a:rPr lang="zh-CN" altLang="en-US" sz="2000" dirty="0" smtClean="0">
                <a:solidFill>
                  <a:schemeClr val="accent5">
                    <a:lumMod val="75000"/>
                  </a:schemeClr>
                </a:solidFill>
              </a:rPr>
              <a:t>----------------------------</a:t>
            </a:r>
            <a:r>
              <a:rPr lang="en-US" altLang="zh-CN" sz="2000" dirty="0" smtClean="0">
                <a:solidFill>
                  <a:schemeClr val="accent5">
                    <a:lumMod val="75000"/>
                  </a:schemeClr>
                </a:solidFill>
              </a:rPr>
              <a:t>--</a:t>
            </a:r>
            <a:r>
              <a:rPr lang="zh-CN" altLang="en-US" sz="2000" dirty="0" smtClean="0">
                <a:solidFill>
                  <a:schemeClr val="accent5">
                    <a:lumMod val="75000"/>
                  </a:schemeClr>
                </a:solidFill>
              </a:rPr>
              <a:t>-------</a:t>
            </a:r>
            <a:r>
              <a:rPr lang="zh-CN" altLang="en-US" sz="2000" b="1" dirty="0" smtClean="0">
                <a:solidFill>
                  <a:schemeClr val="accent5">
                    <a:lumMod val="75000"/>
                  </a:schemeClr>
                </a:solidFill>
              </a:rPr>
              <a:t>(1</a:t>
            </a:r>
            <a:r>
              <a:rPr lang="en-US" altLang="zh-CN" sz="2000" b="1" dirty="0" smtClean="0">
                <a:solidFill>
                  <a:schemeClr val="accent5">
                    <a:lumMod val="75000"/>
                  </a:schemeClr>
                </a:solidFill>
              </a:rPr>
              <a:t>9)</a:t>
            </a:r>
            <a:endParaRPr lang="en-US" altLang="zh-CN" sz="2000" b="1" dirty="0" smtClean="0">
              <a:solidFill>
                <a:schemeClr val="accent5">
                  <a:lumMod val="75000"/>
                </a:schemeClr>
              </a:solidFill>
            </a:endParaRPr>
          </a:p>
        </p:txBody>
      </p:sp>
      <p:sp>
        <p:nvSpPr>
          <p:cNvPr id="2058" name="Text Box 45">
            <a:hlinkClick r:id="rId5" action="ppaction://hlinksldjump"/>
          </p:cNvPr>
          <p:cNvSpPr txBox="1">
            <a:spLocks noChangeArrowheads="1"/>
          </p:cNvSpPr>
          <p:nvPr/>
        </p:nvSpPr>
        <p:spPr bwMode="auto">
          <a:xfrm>
            <a:off x="828553" y="3000615"/>
            <a:ext cx="6902969"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4.5.1  形状误差及其评定</a:t>
            </a:r>
            <a:r>
              <a:rPr lang="zh-CN" altLang="en-US" sz="2000" dirty="0"/>
              <a:t> </a:t>
            </a:r>
            <a:r>
              <a:rPr lang="zh-CN" altLang="en-US" sz="2000" dirty="0" smtClean="0"/>
              <a:t>-------------------------------</a:t>
            </a:r>
            <a:r>
              <a:rPr lang="zh-CN" altLang="en-US" sz="2000" b="1" dirty="0" smtClean="0"/>
              <a:t>(1</a:t>
            </a:r>
            <a:r>
              <a:rPr lang="en-US" altLang="zh-CN" sz="2000" b="1" dirty="0" smtClean="0"/>
              <a:t>9)</a:t>
            </a:r>
            <a:endParaRPr lang="en-US" altLang="zh-CN" sz="2000" b="1" dirty="0"/>
          </a:p>
        </p:txBody>
      </p:sp>
      <p:sp>
        <p:nvSpPr>
          <p:cNvPr id="2059" name="Text Box 46">
            <a:hlinkClick r:id="rId6" action="ppaction://hlinksldjump"/>
          </p:cNvPr>
          <p:cNvSpPr txBox="1">
            <a:spLocks noChangeArrowheads="1"/>
          </p:cNvSpPr>
          <p:nvPr/>
        </p:nvSpPr>
        <p:spPr bwMode="auto">
          <a:xfrm>
            <a:off x="813877" y="3355975"/>
            <a:ext cx="708390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4.5.2  方向误差及其评定</a:t>
            </a:r>
            <a:r>
              <a:rPr lang="zh-CN" altLang="en-US" sz="2000" b="1" dirty="0" smtClean="0"/>
              <a:t>-</a:t>
            </a:r>
            <a:r>
              <a:rPr lang="zh-CN" altLang="en-US" sz="2000" dirty="0" smtClean="0"/>
              <a:t>-------------------------------</a:t>
            </a:r>
            <a:r>
              <a:rPr lang="zh-CN" altLang="en-US" sz="2000" b="1" dirty="0" smtClean="0"/>
              <a:t>(</a:t>
            </a:r>
            <a:r>
              <a:rPr lang="en-US" altLang="zh-CN" sz="2000" b="1" dirty="0" smtClean="0"/>
              <a:t>44)</a:t>
            </a:r>
            <a:r>
              <a:rPr lang="en-US" altLang="zh-CN" sz="2000" dirty="0" smtClean="0"/>
              <a:t> </a:t>
            </a:r>
            <a:endParaRPr lang="en-US" altLang="zh-CN" sz="2000" dirty="0"/>
          </a:p>
        </p:txBody>
      </p:sp>
      <p:sp>
        <p:nvSpPr>
          <p:cNvPr id="2060" name="Text Box 47">
            <a:hlinkClick r:id="rId7" action="ppaction://hlinksldjump"/>
          </p:cNvPr>
          <p:cNvSpPr txBox="1">
            <a:spLocks noChangeArrowheads="1"/>
          </p:cNvSpPr>
          <p:nvPr/>
        </p:nvSpPr>
        <p:spPr bwMode="auto">
          <a:xfrm>
            <a:off x="813877" y="3706231"/>
            <a:ext cx="708390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4.5.3  位置误差及其评定</a:t>
            </a:r>
            <a:r>
              <a:rPr lang="zh-CN" altLang="en-US" sz="2000" dirty="0" smtClean="0"/>
              <a:t>--------------------------------</a:t>
            </a:r>
            <a:r>
              <a:rPr lang="zh-CN" altLang="en-US" sz="2000" b="1" dirty="0" smtClean="0"/>
              <a:t>(</a:t>
            </a:r>
            <a:r>
              <a:rPr lang="en-US" altLang="zh-CN" sz="2000" b="1" dirty="0" smtClean="0"/>
              <a:t>49</a:t>
            </a:r>
            <a:r>
              <a:rPr lang="en-US" altLang="zh-CN" sz="2000" b="1" dirty="0"/>
              <a:t>)</a:t>
            </a:r>
            <a:r>
              <a:rPr lang="en-US" altLang="zh-CN" sz="2000" dirty="0"/>
              <a:t> </a:t>
            </a:r>
            <a:endParaRPr lang="en-US" altLang="zh-CN" sz="2000" dirty="0"/>
          </a:p>
        </p:txBody>
      </p:sp>
      <p:sp>
        <p:nvSpPr>
          <p:cNvPr id="2061" name="Text Box 49">
            <a:hlinkClick r:id="rId8" action="ppaction://hlinksldjump"/>
          </p:cNvPr>
          <p:cNvSpPr txBox="1">
            <a:spLocks noChangeArrowheads="1"/>
          </p:cNvSpPr>
          <p:nvPr/>
        </p:nvSpPr>
        <p:spPr bwMode="auto">
          <a:xfrm>
            <a:off x="777516" y="4387462"/>
            <a:ext cx="7244282"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defRPr/>
            </a:pPr>
            <a:r>
              <a:rPr kumimoji="0" lang="zh-CN" altLang="en-US" sz="2000" b="1" dirty="0" smtClean="0">
                <a:solidFill>
                  <a:schemeClr val="accent1">
                    <a:lumMod val="75000"/>
                  </a:schemeClr>
                </a:solidFill>
              </a:rPr>
              <a:t>课 堂 练 习</a:t>
            </a:r>
            <a:r>
              <a:rPr kumimoji="0" lang="en-US" altLang="zh-CN" sz="2000" b="1" dirty="0" smtClean="0">
                <a:solidFill>
                  <a:schemeClr val="accent1">
                    <a:lumMod val="75000"/>
                  </a:schemeClr>
                </a:solidFill>
              </a:rPr>
              <a:t>---------</a:t>
            </a:r>
            <a:r>
              <a:rPr lang="zh-CN" altLang="en-US" sz="2000" b="1" dirty="0" smtClean="0">
                <a:solidFill>
                  <a:schemeClr val="accent1">
                    <a:lumMod val="75000"/>
                  </a:schemeClr>
                </a:solidFill>
              </a:rPr>
              <a:t> </a:t>
            </a:r>
            <a:r>
              <a:rPr lang="zh-CN" altLang="en-US" sz="2000" b="1" dirty="0">
                <a:solidFill>
                  <a:schemeClr val="accent5">
                    <a:lumMod val="75000"/>
                  </a:schemeClr>
                </a:solidFill>
              </a:rPr>
              <a:t>------------------------------</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57</a:t>
            </a:r>
            <a:r>
              <a:rPr lang="zh-CN" altLang="en-US" sz="2000" b="1" dirty="0" smtClean="0">
                <a:solidFill>
                  <a:schemeClr val="accent1">
                    <a:lumMod val="75000"/>
                  </a:schemeClr>
                </a:solidFill>
              </a:rPr>
              <a:t>）</a:t>
            </a:r>
            <a:endParaRPr kumimoji="0" lang="en-US" altLang="zh-CN" sz="2000" b="1" dirty="0" smtClean="0">
              <a:solidFill>
                <a:schemeClr val="accent5">
                  <a:lumMod val="75000"/>
                </a:schemeClr>
              </a:solidFill>
            </a:endParaRPr>
          </a:p>
        </p:txBody>
      </p:sp>
      <p:sp>
        <p:nvSpPr>
          <p:cNvPr id="2062" name="Text Box 50">
            <a:hlinkClick r:id="rId9" action="ppaction://hlinksldjump"/>
          </p:cNvPr>
          <p:cNvSpPr txBox="1">
            <a:spLocks noChangeArrowheads="1"/>
          </p:cNvSpPr>
          <p:nvPr/>
        </p:nvSpPr>
        <p:spPr bwMode="auto">
          <a:xfrm>
            <a:off x="777515" y="4735125"/>
            <a:ext cx="74105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defRPr/>
            </a:pPr>
            <a:r>
              <a:rPr lang="zh-CN" altLang="en-US" sz="2000" b="1" dirty="0" smtClean="0">
                <a:solidFill>
                  <a:schemeClr val="accent1">
                    <a:lumMod val="75000"/>
                  </a:schemeClr>
                </a:solidFill>
              </a:rPr>
              <a:t>本 章 重 点</a:t>
            </a:r>
            <a:r>
              <a:rPr lang="zh-CN" altLang="en-US" sz="2000" dirty="0" smtClean="0">
                <a:solidFill>
                  <a:schemeClr val="accent5">
                    <a:lumMod val="75000"/>
                  </a:schemeClr>
                </a:solidFill>
              </a:rPr>
              <a:t>-------------------------------</a:t>
            </a:r>
            <a:r>
              <a:rPr lang="en-US" altLang="zh-CN" sz="2000" dirty="0" smtClean="0">
                <a:solidFill>
                  <a:schemeClr val="accent5">
                    <a:lumMod val="75000"/>
                  </a:schemeClr>
                </a:solidFill>
              </a:rPr>
              <a:t>-------------------------</a:t>
            </a:r>
            <a:r>
              <a:rPr lang="zh-CN" altLang="en-US" sz="2000" dirty="0" smtClean="0">
                <a:solidFill>
                  <a:schemeClr val="accent5">
                    <a:lumMod val="75000"/>
                  </a:schemeClr>
                </a:solidFill>
              </a:rPr>
              <a:t>-</a:t>
            </a:r>
            <a:r>
              <a:rPr lang="zh-CN" altLang="en-US" sz="2000" b="1" dirty="0" smtClean="0">
                <a:solidFill>
                  <a:schemeClr val="accent5">
                    <a:lumMod val="75000"/>
                  </a:schemeClr>
                </a:solidFill>
              </a:rPr>
              <a:t>（</a:t>
            </a:r>
            <a:r>
              <a:rPr lang="en-US" altLang="zh-CN" sz="2000" b="1" dirty="0" smtClean="0">
                <a:solidFill>
                  <a:schemeClr val="accent5">
                    <a:lumMod val="75000"/>
                  </a:schemeClr>
                </a:solidFill>
              </a:rPr>
              <a:t>58</a:t>
            </a:r>
            <a:r>
              <a:rPr lang="zh-CN" altLang="en-US" sz="2000" b="1" dirty="0" smtClean="0">
                <a:solidFill>
                  <a:schemeClr val="accent5">
                    <a:lumMod val="75000"/>
                  </a:schemeClr>
                </a:solidFill>
                <a:hlinkClick r:id="rId9" action="ppaction://hlinksldjump"/>
              </a:rPr>
              <a:t>）</a:t>
            </a:r>
            <a:endParaRPr lang="en-US" altLang="zh-CN" sz="2000" b="1" dirty="0" smtClean="0">
              <a:solidFill>
                <a:schemeClr val="accent5">
                  <a:lumMod val="75000"/>
                </a:schemeClr>
              </a:solidFill>
            </a:endParaRPr>
          </a:p>
        </p:txBody>
      </p:sp>
      <p:sp>
        <p:nvSpPr>
          <p:cNvPr id="2064" name="Text Box 52">
            <a:hlinkClick r:id="rId10" action="ppaction://hlinksldjump"/>
          </p:cNvPr>
          <p:cNvSpPr txBox="1">
            <a:spLocks noChangeArrowheads="1"/>
          </p:cNvSpPr>
          <p:nvPr/>
        </p:nvSpPr>
        <p:spPr bwMode="auto">
          <a:xfrm>
            <a:off x="796177" y="5100848"/>
            <a:ext cx="7554722"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defRPr/>
            </a:pPr>
            <a:r>
              <a:rPr lang="zh-CN" altLang="en-US" sz="2000" b="1" dirty="0" smtClean="0">
                <a:solidFill>
                  <a:schemeClr val="accent1">
                    <a:lumMod val="75000"/>
                  </a:schemeClr>
                </a:solidFill>
              </a:rPr>
              <a:t>作业题</a:t>
            </a:r>
            <a:r>
              <a:rPr lang="zh-CN" altLang="en-US" sz="2000" b="1" dirty="0">
                <a:solidFill>
                  <a:schemeClr val="accent5">
                    <a:lumMod val="75000"/>
                  </a:schemeClr>
                </a:solidFill>
              </a:rPr>
              <a:t>解释------------------------------</a:t>
            </a:r>
            <a:r>
              <a:rPr lang="en-US" altLang="zh-CN" sz="2000" b="1" dirty="0" smtClean="0">
                <a:solidFill>
                  <a:schemeClr val="accent1">
                    <a:lumMod val="75000"/>
                  </a:schemeClr>
                </a:solidFill>
              </a:rPr>
              <a:t>--------------------------</a:t>
            </a:r>
            <a:r>
              <a:rPr lang="zh-CN" altLang="en-US" sz="2000" b="1" dirty="0">
                <a:solidFill>
                  <a:schemeClr val="accent1">
                    <a:lumMod val="75000"/>
                  </a:schemeClr>
                </a:solidFill>
              </a:rPr>
              <a:t>（</a:t>
            </a:r>
            <a:r>
              <a:rPr lang="en-US" altLang="zh-CN" sz="2000" b="1" dirty="0" smtClean="0">
                <a:solidFill>
                  <a:schemeClr val="accent1">
                    <a:lumMod val="75000"/>
                  </a:schemeClr>
                </a:solidFill>
              </a:rPr>
              <a:t>59</a:t>
            </a:r>
            <a:r>
              <a:rPr lang="zh-CN" altLang="en-US" sz="2000" b="1" dirty="0" smtClean="0">
                <a:solidFill>
                  <a:schemeClr val="accent1">
                    <a:lumMod val="75000"/>
                  </a:schemeClr>
                </a:solidFill>
              </a:rPr>
              <a:t>）</a:t>
            </a:r>
            <a:endParaRPr lang="zh-CN" altLang="en-US" sz="2000" b="1" dirty="0" smtClean="0">
              <a:solidFill>
                <a:schemeClr val="accent5">
                  <a:lumMod val="75000"/>
                </a:schemeClr>
              </a:solidFill>
            </a:endParaRPr>
          </a:p>
        </p:txBody>
      </p:sp>
      <p:sp>
        <p:nvSpPr>
          <p:cNvPr id="2065" name="Rectangle 53">
            <a:hlinkClick r:id="rId11" action="ppaction://hlinksldjump"/>
          </p:cNvPr>
          <p:cNvSpPr>
            <a:spLocks noChangeArrowheads="1"/>
          </p:cNvSpPr>
          <p:nvPr/>
        </p:nvSpPr>
        <p:spPr bwMode="auto">
          <a:xfrm>
            <a:off x="814839" y="5451650"/>
            <a:ext cx="741054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defRPr/>
            </a:pPr>
            <a:r>
              <a:rPr lang="zh-CN" altLang="en-US" sz="2000" b="1" dirty="0">
                <a:solidFill>
                  <a:schemeClr val="accent1">
                    <a:lumMod val="75000"/>
                  </a:schemeClr>
                </a:solidFill>
              </a:rPr>
              <a:t>作业题</a:t>
            </a:r>
            <a:r>
              <a:rPr lang="zh-CN" altLang="en-US" sz="2000" b="1" dirty="0" smtClean="0">
                <a:solidFill>
                  <a:schemeClr val="accent1">
                    <a:lumMod val="75000"/>
                  </a:schemeClr>
                </a:solidFill>
              </a:rPr>
              <a:t>答案</a:t>
            </a:r>
            <a:r>
              <a:rPr lang="zh-CN" altLang="en-US" sz="2000" b="1" dirty="0">
                <a:solidFill>
                  <a:schemeClr val="accent5">
                    <a:lumMod val="75000"/>
                  </a:schemeClr>
                </a:solidFill>
              </a:rPr>
              <a:t>------------------------------</a:t>
            </a:r>
            <a:r>
              <a:rPr lang="en-US" altLang="zh-CN" sz="2000" b="1" dirty="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66</a:t>
            </a:r>
            <a:r>
              <a:rPr lang="zh-CN" altLang="en-US" sz="2000" b="1" dirty="0" smtClean="0">
                <a:solidFill>
                  <a:schemeClr val="accent1">
                    <a:lumMod val="75000"/>
                  </a:schemeClr>
                </a:solidFill>
              </a:rPr>
              <a:t>）</a:t>
            </a:r>
            <a:endParaRPr lang="zh-CN" altLang="en-US" sz="2000" b="1" dirty="0">
              <a:solidFill>
                <a:schemeClr val="accent5">
                  <a:lumMod val="75000"/>
                </a:schemeClr>
              </a:solidFill>
            </a:endParaRPr>
          </a:p>
        </p:txBody>
      </p:sp>
      <p:sp>
        <p:nvSpPr>
          <p:cNvPr id="5175" name="Text Box 55">
            <a:hlinkClick r:id="rId12" action="ppaction://hlinksldjump"/>
          </p:cNvPr>
          <p:cNvSpPr txBox="1">
            <a:spLocks noChangeArrowheads="1"/>
          </p:cNvSpPr>
          <p:nvPr/>
        </p:nvSpPr>
        <p:spPr bwMode="auto">
          <a:xfrm>
            <a:off x="813877" y="4053893"/>
            <a:ext cx="691764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000" b="1" dirty="0"/>
              <a:t>4.5.4 </a:t>
            </a:r>
            <a:r>
              <a:rPr lang="zh-CN" altLang="en-US" sz="2000" b="1" dirty="0"/>
              <a:t>几何误差的检测原则</a:t>
            </a:r>
            <a:r>
              <a:rPr lang="en-US" altLang="zh-CN" sz="2000" b="1" dirty="0" smtClean="0"/>
              <a:t>----------------------------</a:t>
            </a:r>
            <a:r>
              <a:rPr lang="zh-CN" altLang="en-US" sz="2000" b="1" dirty="0" smtClean="0"/>
              <a:t>（</a:t>
            </a:r>
            <a:r>
              <a:rPr lang="en-US" altLang="zh-CN" sz="2000" b="1" dirty="0" smtClean="0"/>
              <a:t>53</a:t>
            </a:r>
            <a:r>
              <a:rPr lang="zh-CN" altLang="en-US" sz="2000" b="1" dirty="0" smtClean="0"/>
              <a:t>）</a:t>
            </a:r>
            <a:endParaRPr lang="zh-CN" altLang="en-US" sz="2000" b="1" dirty="0"/>
          </a:p>
        </p:txBody>
      </p:sp>
      <p:sp>
        <p:nvSpPr>
          <p:cNvPr id="19" name="Rectangle 53">
            <a:hlinkClick r:id="rId11" action="ppaction://hlinksldjump"/>
          </p:cNvPr>
          <p:cNvSpPr>
            <a:spLocks noChangeArrowheads="1"/>
          </p:cNvSpPr>
          <p:nvPr/>
        </p:nvSpPr>
        <p:spPr bwMode="auto">
          <a:xfrm>
            <a:off x="758853" y="5851760"/>
            <a:ext cx="741054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1" hangingPunct="1">
              <a:defRPr/>
            </a:pPr>
            <a:r>
              <a:rPr lang="zh-CN" altLang="en-US" sz="2000" b="1" dirty="0" smtClean="0">
                <a:solidFill>
                  <a:schemeClr val="accent1">
                    <a:lumMod val="75000"/>
                  </a:schemeClr>
                </a:solidFill>
              </a:rPr>
              <a:t>习  题  四</a:t>
            </a:r>
            <a:r>
              <a:rPr lang="zh-CN" altLang="en-US" sz="2000" b="1" dirty="0">
                <a:solidFill>
                  <a:schemeClr val="accent5">
                    <a:lumMod val="75000"/>
                  </a:schemeClr>
                </a:solidFill>
              </a:rPr>
              <a:t>------------------------------</a:t>
            </a:r>
            <a:r>
              <a:rPr lang="en-US" altLang="zh-CN" sz="2000" b="1" dirty="0" smtClean="0">
                <a:solidFill>
                  <a:schemeClr val="accent1">
                    <a:lumMod val="75000"/>
                  </a:schemeClr>
                </a:solidFill>
              </a:rPr>
              <a:t>------------------------------</a:t>
            </a:r>
            <a:r>
              <a:rPr lang="zh-CN" altLang="en-US" sz="2000" b="1" dirty="0" smtClean="0">
                <a:solidFill>
                  <a:schemeClr val="accent1">
                    <a:lumMod val="75000"/>
                  </a:schemeClr>
                </a:solidFill>
              </a:rPr>
              <a:t>（</a:t>
            </a:r>
            <a:r>
              <a:rPr lang="en-US" altLang="zh-CN" sz="2000" b="1" dirty="0" smtClean="0">
                <a:solidFill>
                  <a:schemeClr val="accent1">
                    <a:lumMod val="75000"/>
                  </a:schemeClr>
                </a:solidFill>
              </a:rPr>
              <a:t>79</a:t>
            </a:r>
            <a:r>
              <a:rPr lang="zh-CN" altLang="en-US" sz="2000" b="1" dirty="0" smtClean="0">
                <a:solidFill>
                  <a:schemeClr val="accent1">
                    <a:lumMod val="75000"/>
                  </a:schemeClr>
                </a:solidFill>
              </a:rPr>
              <a:t>）</a:t>
            </a:r>
            <a:endParaRPr lang="zh-CN" altLang="en-US" sz="2000" b="1" dirty="0">
              <a:solidFill>
                <a:schemeClr val="accent5">
                  <a:lumMod val="7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left)">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wipe(left)">
                                      <p:cBhvr>
                                        <p:cTn id="22" dur="5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left)">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left)">
                                      <p:cBhvr>
                                        <p:cTn id="42" dur="500"/>
                                        <p:tgtEl>
                                          <p:spTgt spid="20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59"/>
                                        </p:tgtEl>
                                        <p:attrNameLst>
                                          <p:attrName>style.visibility</p:attrName>
                                        </p:attrNameLst>
                                      </p:cBhvr>
                                      <p:to>
                                        <p:strVal val="visible"/>
                                      </p:to>
                                    </p:set>
                                    <p:animEffect transition="in" filter="wipe(left)">
                                      <p:cBhvr>
                                        <p:cTn id="47" dur="500"/>
                                        <p:tgtEl>
                                          <p:spTgt spid="205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60"/>
                                        </p:tgtEl>
                                        <p:attrNameLst>
                                          <p:attrName>style.visibility</p:attrName>
                                        </p:attrNameLst>
                                      </p:cBhvr>
                                      <p:to>
                                        <p:strVal val="visible"/>
                                      </p:to>
                                    </p:set>
                                    <p:animEffect transition="in" filter="wipe(left)">
                                      <p:cBhvr>
                                        <p:cTn id="52" dur="500"/>
                                        <p:tgtEl>
                                          <p:spTgt spid="20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175"/>
                                        </p:tgtEl>
                                        <p:attrNameLst>
                                          <p:attrName>style.visibility</p:attrName>
                                        </p:attrNameLst>
                                      </p:cBhvr>
                                      <p:to>
                                        <p:strVal val="visible"/>
                                      </p:to>
                                    </p:set>
                                    <p:animEffect transition="in" filter="wipe(left)">
                                      <p:cBhvr>
                                        <p:cTn id="57" dur="500"/>
                                        <p:tgtEl>
                                          <p:spTgt spid="517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61"/>
                                        </p:tgtEl>
                                        <p:attrNameLst>
                                          <p:attrName>style.visibility</p:attrName>
                                        </p:attrNameLst>
                                      </p:cBhvr>
                                      <p:to>
                                        <p:strVal val="visible"/>
                                      </p:to>
                                    </p:set>
                                    <p:animEffect transition="in" filter="wipe(left)">
                                      <p:cBhvr>
                                        <p:cTn id="62" dur="500"/>
                                        <p:tgtEl>
                                          <p:spTgt spid="206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62"/>
                                        </p:tgtEl>
                                        <p:attrNameLst>
                                          <p:attrName>style.visibility</p:attrName>
                                        </p:attrNameLst>
                                      </p:cBhvr>
                                      <p:to>
                                        <p:strVal val="visible"/>
                                      </p:to>
                                    </p:set>
                                    <p:animEffect transition="in" filter="wipe(left)">
                                      <p:cBhvr>
                                        <p:cTn id="67" dur="500"/>
                                        <p:tgtEl>
                                          <p:spTgt spid="206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1" nodeType="clickEffect">
                                  <p:stCondLst>
                                    <p:cond delay="0"/>
                                  </p:stCondLst>
                                  <p:childTnLst>
                                    <p:set>
                                      <p:cBhvr>
                                        <p:cTn id="71" dur="1" fill="hold">
                                          <p:stCondLst>
                                            <p:cond delay="0"/>
                                          </p:stCondLst>
                                        </p:cTn>
                                        <p:tgtEl>
                                          <p:spTgt spid="2064"/>
                                        </p:tgtEl>
                                        <p:attrNameLst>
                                          <p:attrName>style.visibility</p:attrName>
                                        </p:attrNameLst>
                                      </p:cBhvr>
                                      <p:to>
                                        <p:strVal val="visible"/>
                                      </p:to>
                                    </p:set>
                                    <p:animEffect transition="in" filter="wipe(left)">
                                      <p:cBhvr>
                                        <p:cTn id="72" dur="500"/>
                                        <p:tgtEl>
                                          <p:spTgt spid="206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65"/>
                                        </p:tgtEl>
                                        <p:attrNameLst>
                                          <p:attrName>style.visibility</p:attrName>
                                        </p:attrNameLst>
                                      </p:cBhvr>
                                      <p:to>
                                        <p:strVal val="visible"/>
                                      </p:to>
                                    </p:set>
                                    <p:animEffect transition="in" filter="wipe(left)">
                                      <p:cBhvr>
                                        <p:cTn id="77" dur="500"/>
                                        <p:tgtEl>
                                          <p:spTgt spid="206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left)">
                                      <p:cBhvr>
                                        <p:cTn id="8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4" grpId="1"/>
      <p:bldP spid="2065" grpId="0"/>
      <p:bldP spid="5175"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2A9D00B-5E45-4959-A2E6-7D562D51CD29}" type="slidenum">
              <a:rPr kumimoji="0" lang="zh-CN" altLang="en-US" sz="2000" smtClean="0">
                <a:solidFill>
                  <a:srgbClr val="0000FF"/>
                </a:solidFill>
              </a:rPr>
            </a:fld>
            <a:endParaRPr kumimoji="0" lang="en-US" altLang="zh-CN" sz="2000" smtClean="0">
              <a:solidFill>
                <a:srgbClr val="0000FF"/>
              </a:solidFill>
            </a:endParaRPr>
          </a:p>
        </p:txBody>
      </p:sp>
      <p:sp>
        <p:nvSpPr>
          <p:cNvPr id="60420" name="Text Box 4"/>
          <p:cNvSpPr txBox="1">
            <a:spLocks noChangeArrowheads="1"/>
          </p:cNvSpPr>
          <p:nvPr/>
        </p:nvSpPr>
        <p:spPr bwMode="auto">
          <a:xfrm>
            <a:off x="916234" y="375023"/>
            <a:ext cx="45088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2.  </a:t>
            </a:r>
            <a:r>
              <a:rPr lang="zh-CN" altLang="en-US" sz="2000" b="1" dirty="0">
                <a:solidFill>
                  <a:srgbClr val="FF3300"/>
                </a:solidFill>
                <a:latin typeface="宋体" panose="02010600030101010101" pitchFamily="2" charset="-122"/>
              </a:rPr>
              <a:t>注出</a:t>
            </a:r>
            <a:r>
              <a:rPr lang="zh-CN" altLang="en-US" sz="2000" b="1" dirty="0">
                <a:latin typeface="宋体" panose="02010600030101010101" pitchFamily="2" charset="-122"/>
              </a:rPr>
              <a:t>几何公差值的规定</a:t>
            </a:r>
            <a:r>
              <a:rPr lang="zh-CN" altLang="en-US" sz="2000" b="1" dirty="0"/>
              <a:t> </a:t>
            </a:r>
            <a:endParaRPr lang="zh-CN" altLang="en-US" sz="2000" b="1" dirty="0"/>
          </a:p>
        </p:txBody>
      </p:sp>
      <p:sp>
        <p:nvSpPr>
          <p:cNvPr id="60421" name="Text Box 5"/>
          <p:cNvSpPr txBox="1">
            <a:spLocks noChangeArrowheads="1"/>
          </p:cNvSpPr>
          <p:nvPr/>
        </p:nvSpPr>
        <p:spPr bwMode="auto">
          <a:xfrm>
            <a:off x="890181" y="845669"/>
            <a:ext cx="69382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注出几何公差值由被测要素的公差等级和主参数确定。</a:t>
            </a:r>
            <a:endParaRPr lang="zh-CN" altLang="en-US" sz="2000" b="1" dirty="0"/>
          </a:p>
        </p:txBody>
      </p:sp>
      <p:sp>
        <p:nvSpPr>
          <p:cNvPr id="60422" name="Text Box 6"/>
          <p:cNvSpPr txBox="1">
            <a:spLocks noChangeArrowheads="1"/>
          </p:cNvSpPr>
          <p:nvPr/>
        </p:nvSpPr>
        <p:spPr bwMode="auto">
          <a:xfrm>
            <a:off x="675060" y="3673290"/>
            <a:ext cx="3759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（2）</a:t>
            </a:r>
            <a:r>
              <a:rPr lang="zh-CN" altLang="en-US" sz="2000" b="1" dirty="0">
                <a:latin typeface="宋体" panose="02010600030101010101" pitchFamily="2" charset="-122"/>
              </a:rPr>
              <a:t>主参数</a:t>
            </a:r>
            <a:r>
              <a:rPr lang="en-US" altLang="zh-CN" sz="2000" b="1" dirty="0">
                <a:latin typeface="宋体" panose="02010600030101010101" pitchFamily="2" charset="-122"/>
              </a:rPr>
              <a:t>(</a:t>
            </a:r>
            <a:r>
              <a:rPr lang="zh-CN" altLang="en-US" sz="2000" b="1" dirty="0"/>
              <a:t>如右图</a:t>
            </a:r>
            <a:r>
              <a:rPr lang="en-US" altLang="zh-CN" sz="2000" b="1" dirty="0">
                <a:latin typeface="宋体" panose="02010600030101010101" pitchFamily="2" charset="-122"/>
              </a:rPr>
              <a:t>)</a:t>
            </a:r>
            <a:endParaRPr lang="en-US" altLang="zh-CN" sz="2000" b="1" dirty="0">
              <a:latin typeface="宋体" panose="02010600030101010101" pitchFamily="2" charset="-122"/>
            </a:endParaRPr>
          </a:p>
        </p:txBody>
      </p:sp>
      <p:sp>
        <p:nvSpPr>
          <p:cNvPr id="60425" name="Text Box 9"/>
          <p:cNvSpPr txBox="1">
            <a:spLocks noChangeArrowheads="1"/>
          </p:cNvSpPr>
          <p:nvPr/>
        </p:nvSpPr>
        <p:spPr bwMode="auto">
          <a:xfrm>
            <a:off x="812348" y="1703668"/>
            <a:ext cx="7497933"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圆度、圆柱度： 0、1、2、…、12 共 </a:t>
            </a:r>
            <a:r>
              <a:rPr lang="zh-CN" altLang="en-US" sz="2000" b="1" dirty="0">
                <a:solidFill>
                  <a:srgbClr val="FF3300"/>
                </a:solidFill>
              </a:rPr>
              <a:t>13</a:t>
            </a:r>
            <a:r>
              <a:rPr lang="zh-CN" altLang="en-US" sz="2000" b="1" dirty="0"/>
              <a:t>个 等级；</a:t>
            </a:r>
            <a:endParaRPr lang="zh-CN" altLang="en-US" sz="2000" b="1" dirty="0"/>
          </a:p>
        </p:txBody>
      </p:sp>
      <p:sp>
        <p:nvSpPr>
          <p:cNvPr id="60428" name="Text Box 12"/>
          <p:cNvSpPr txBox="1">
            <a:spLocks noChangeArrowheads="1"/>
          </p:cNvSpPr>
          <p:nvPr/>
        </p:nvSpPr>
        <p:spPr bwMode="auto">
          <a:xfrm>
            <a:off x="760504" y="3174815"/>
            <a:ext cx="4356100"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常用公差等级为  </a:t>
            </a:r>
            <a:r>
              <a:rPr lang="zh-CN" altLang="en-US" sz="2000" b="1" dirty="0">
                <a:solidFill>
                  <a:srgbClr val="FF3300"/>
                </a:solidFill>
              </a:rPr>
              <a:t>4 </a:t>
            </a:r>
            <a:r>
              <a:rPr lang="en-US" altLang="zh-CN" sz="2000" b="1" dirty="0">
                <a:solidFill>
                  <a:srgbClr val="FF3300"/>
                </a:solidFill>
                <a:cs typeface="Times New Roman" panose="02020603050405020304" pitchFamily="18" charset="0"/>
              </a:rPr>
              <a:t>—8</a:t>
            </a:r>
            <a:r>
              <a:rPr lang="en-US" altLang="zh-CN" sz="2000" b="1" dirty="0">
                <a:cs typeface="Times New Roman" panose="02020603050405020304" pitchFamily="18" charset="0"/>
              </a:rPr>
              <a:t> </a:t>
            </a:r>
            <a:r>
              <a:rPr lang="zh-CN" altLang="en-US" sz="2000" b="1" dirty="0"/>
              <a:t>级。</a:t>
            </a:r>
            <a:endParaRPr lang="zh-CN" altLang="en-US" sz="2000" b="1" dirty="0"/>
          </a:p>
        </p:txBody>
      </p:sp>
      <p:sp>
        <p:nvSpPr>
          <p:cNvPr id="60429" name="Text Box 13"/>
          <p:cNvSpPr txBox="1">
            <a:spLocks noChangeArrowheads="1"/>
          </p:cNvSpPr>
          <p:nvPr/>
        </p:nvSpPr>
        <p:spPr bwMode="auto">
          <a:xfrm>
            <a:off x="848752" y="4148887"/>
            <a:ext cx="348297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en-US" altLang="zh-CN" sz="2000" b="1" i="1" dirty="0">
                <a:solidFill>
                  <a:srgbClr val="FF3300"/>
                </a:solidFill>
              </a:rPr>
              <a:t>d  </a:t>
            </a:r>
            <a:r>
              <a:rPr lang="en-US" altLang="zh-CN" sz="2000" b="1" dirty="0">
                <a:solidFill>
                  <a:srgbClr val="FF3300"/>
                </a:solidFill>
              </a:rPr>
              <a:t>( </a:t>
            </a:r>
            <a:r>
              <a:rPr lang="en-US" altLang="zh-CN" sz="2000" b="1" i="1" dirty="0">
                <a:solidFill>
                  <a:srgbClr val="FF3300"/>
                </a:solidFill>
              </a:rPr>
              <a:t>D </a:t>
            </a:r>
            <a:r>
              <a:rPr lang="en-US" altLang="zh-CN" sz="2000" b="1" dirty="0">
                <a:solidFill>
                  <a:srgbClr val="FF3300"/>
                </a:solidFill>
              </a:rPr>
              <a:t>) 、</a:t>
            </a:r>
            <a:r>
              <a:rPr lang="en-US" altLang="zh-CN" sz="2000" b="1" i="1" dirty="0">
                <a:solidFill>
                  <a:srgbClr val="FF3300"/>
                </a:solidFill>
              </a:rPr>
              <a:t>L</a:t>
            </a:r>
            <a:r>
              <a:rPr lang="en-US" altLang="zh-CN" sz="2000" b="1" dirty="0">
                <a:solidFill>
                  <a:srgbClr val="FF3300"/>
                </a:solidFill>
              </a:rPr>
              <a:t>(</a:t>
            </a:r>
            <a:r>
              <a:rPr lang="en-US" altLang="zh-CN" sz="2000" b="1" i="1" dirty="0">
                <a:solidFill>
                  <a:srgbClr val="FF3300"/>
                </a:solidFill>
                <a:latin typeface="Batang" panose="02030600000101010101" pitchFamily="18" charset="-127"/>
                <a:ea typeface="Batang" panose="02030600000101010101" pitchFamily="18" charset="-127"/>
              </a:rPr>
              <a:t>l </a:t>
            </a:r>
            <a:r>
              <a:rPr lang="en-US" altLang="zh-CN" sz="2000" b="1" dirty="0">
                <a:solidFill>
                  <a:srgbClr val="FF3300"/>
                </a:solidFill>
              </a:rPr>
              <a:t>)、</a:t>
            </a:r>
            <a:r>
              <a:rPr lang="en-US" altLang="zh-CN" sz="2000" b="1" i="1" dirty="0">
                <a:solidFill>
                  <a:srgbClr val="FF3300"/>
                </a:solidFill>
              </a:rPr>
              <a:t>B。</a:t>
            </a:r>
            <a:endParaRPr lang="en-US" altLang="zh-CN" sz="2000" b="1" i="1" dirty="0">
              <a:solidFill>
                <a:srgbClr val="FF3300"/>
              </a:solidFill>
            </a:endParaRPr>
          </a:p>
        </p:txBody>
      </p:sp>
      <p:sp>
        <p:nvSpPr>
          <p:cNvPr id="60430" name="Text Box 14"/>
          <p:cNvSpPr txBox="1">
            <a:spLocks noChangeArrowheads="1"/>
          </p:cNvSpPr>
          <p:nvPr/>
        </p:nvSpPr>
        <p:spPr bwMode="auto">
          <a:xfrm>
            <a:off x="754249" y="2713880"/>
            <a:ext cx="6910574"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其中 </a:t>
            </a:r>
            <a:r>
              <a:rPr lang="zh-CN" altLang="en-US" sz="2000" b="1" dirty="0">
                <a:solidFill>
                  <a:srgbClr val="FF3300"/>
                </a:solidFill>
              </a:rPr>
              <a:t>0</a:t>
            </a:r>
            <a:r>
              <a:rPr lang="zh-CN" altLang="en-US" sz="2000" b="1" dirty="0"/>
              <a:t> 级精度最高，此后依次降低，</a:t>
            </a:r>
            <a:r>
              <a:rPr lang="zh-CN" altLang="en-US" sz="2000" b="1" dirty="0">
                <a:solidFill>
                  <a:srgbClr val="FF3300"/>
                </a:solidFill>
              </a:rPr>
              <a:t>12</a:t>
            </a:r>
            <a:r>
              <a:rPr lang="zh-CN" altLang="en-US" sz="2000" b="1" dirty="0"/>
              <a:t> 级最低。</a:t>
            </a:r>
            <a:endParaRPr lang="zh-CN" altLang="en-US" sz="2000" b="1" dirty="0"/>
          </a:p>
        </p:txBody>
      </p:sp>
      <p:sp>
        <p:nvSpPr>
          <p:cNvPr id="60431" name="Text Box 15"/>
          <p:cNvSpPr txBox="1">
            <a:spLocks noChangeArrowheads="1"/>
          </p:cNvSpPr>
          <p:nvPr/>
        </p:nvSpPr>
        <p:spPr bwMode="auto">
          <a:xfrm>
            <a:off x="784410" y="2195327"/>
            <a:ext cx="6338288"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其余</a:t>
            </a:r>
            <a:r>
              <a:rPr lang="en-US" altLang="zh-CN" sz="2000" b="1" dirty="0"/>
              <a:t>:   </a:t>
            </a:r>
            <a:r>
              <a:rPr lang="zh-CN" altLang="en-US" sz="2000" b="1" dirty="0"/>
              <a:t>1、2、…、12 共 </a:t>
            </a:r>
            <a:r>
              <a:rPr lang="zh-CN" altLang="en-US" sz="2000" b="1" dirty="0">
                <a:solidFill>
                  <a:srgbClr val="FF3300"/>
                </a:solidFill>
              </a:rPr>
              <a:t>12 个等级；</a:t>
            </a:r>
            <a:r>
              <a:rPr lang="en-US" altLang="zh-CN" sz="2000" b="1" dirty="0"/>
              <a:t> </a:t>
            </a:r>
            <a:endParaRPr lang="en-US" altLang="zh-CN" sz="2000" b="1" dirty="0"/>
          </a:p>
        </p:txBody>
      </p:sp>
      <p:sp>
        <p:nvSpPr>
          <p:cNvPr id="60443" name="Text Box 27"/>
          <p:cNvSpPr txBox="1">
            <a:spLocks noChangeArrowheads="1"/>
          </p:cNvSpPr>
          <p:nvPr/>
        </p:nvSpPr>
        <p:spPr bwMode="auto">
          <a:xfrm>
            <a:off x="448702" y="4679112"/>
            <a:ext cx="3860800"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a:t>      图中圆度公差</a:t>
            </a:r>
            <a:r>
              <a:rPr lang="zh-CN" altLang="en-US" sz="2000" b="1">
                <a:latin typeface="宋体" panose="02010600030101010101" pitchFamily="2" charset="-122"/>
              </a:rPr>
              <a:t>主参数为</a:t>
            </a:r>
            <a:r>
              <a:rPr lang="zh-CN" altLang="en-US" sz="2000" b="1"/>
              <a:t> </a:t>
            </a:r>
            <a:r>
              <a:rPr lang="en-US" altLang="zh-CN" sz="2000" b="1" i="1"/>
              <a:t>d</a:t>
            </a:r>
            <a:r>
              <a:rPr lang="en-US" altLang="zh-CN" sz="2000" b="1"/>
              <a:t> ,</a:t>
            </a:r>
            <a:r>
              <a:rPr lang="zh-CN" altLang="en-US" sz="2000" b="1"/>
              <a:t>直线度为</a:t>
            </a:r>
            <a:r>
              <a:rPr lang="en-US" altLang="zh-CN" sz="2000" b="1" i="1"/>
              <a:t>l</a:t>
            </a:r>
            <a:r>
              <a:rPr lang="en-US" altLang="zh-CN" sz="2000" b="1"/>
              <a:t>。</a:t>
            </a:r>
            <a:endParaRPr lang="zh-CN" altLang="en-US" sz="2000" b="1"/>
          </a:p>
        </p:txBody>
      </p:sp>
      <p:sp>
        <p:nvSpPr>
          <p:cNvPr id="60457" name="Text Box 41"/>
          <p:cNvSpPr txBox="1">
            <a:spLocks noChangeArrowheads="1"/>
          </p:cNvSpPr>
          <p:nvPr/>
        </p:nvSpPr>
        <p:spPr bwMode="auto">
          <a:xfrm>
            <a:off x="685915" y="1268413"/>
            <a:ext cx="39028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（1）公差等级 </a:t>
            </a:r>
            <a:endParaRPr lang="zh-CN" altLang="en-US" sz="2000"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41890" y="3198133"/>
            <a:ext cx="4200525"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xEl>
                                              <p:pRg st="0" end="0"/>
                                            </p:txEl>
                                          </p:spTgt>
                                        </p:tgtEl>
                                        <p:attrNameLst>
                                          <p:attrName>style.visibility</p:attrName>
                                        </p:attrNameLst>
                                      </p:cBhvr>
                                      <p:to>
                                        <p:strVal val="visible"/>
                                      </p:to>
                                    </p:set>
                                    <p:animEffect transition="in" filter="wipe(left)">
                                      <p:cBhvr>
                                        <p:cTn id="7" dur="300"/>
                                        <p:tgtEl>
                                          <p:spTgt spid="604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1">
                                            <p:txEl>
                                              <p:pRg st="0" end="0"/>
                                            </p:txEl>
                                          </p:spTgt>
                                        </p:tgtEl>
                                        <p:attrNameLst>
                                          <p:attrName>style.visibility</p:attrName>
                                        </p:attrNameLst>
                                      </p:cBhvr>
                                      <p:to>
                                        <p:strVal val="visible"/>
                                      </p:to>
                                    </p:set>
                                    <p:animEffect transition="in" filter="wipe(left)">
                                      <p:cBhvr>
                                        <p:cTn id="12" dur="300"/>
                                        <p:tgtEl>
                                          <p:spTgt spid="604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0457">
                                            <p:txEl>
                                              <p:pRg st="0" end="0"/>
                                            </p:txEl>
                                          </p:spTgt>
                                        </p:tgtEl>
                                        <p:attrNameLst>
                                          <p:attrName>style.visibility</p:attrName>
                                        </p:attrNameLst>
                                      </p:cBhvr>
                                      <p:to>
                                        <p:strVal val="visible"/>
                                      </p:to>
                                    </p:set>
                                    <p:animEffect transition="in" filter="wipe(left)">
                                      <p:cBhvr>
                                        <p:cTn id="17" dur="300"/>
                                        <p:tgtEl>
                                          <p:spTgt spid="6045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0425"/>
                                        </p:tgtEl>
                                        <p:attrNameLst>
                                          <p:attrName>style.visibility</p:attrName>
                                        </p:attrNameLst>
                                      </p:cBhvr>
                                      <p:to>
                                        <p:strVal val="visible"/>
                                      </p:to>
                                    </p:set>
                                    <p:animEffect transition="in" filter="wipe(left)">
                                      <p:cBhvr>
                                        <p:cTn id="22" dur="300"/>
                                        <p:tgtEl>
                                          <p:spTgt spid="604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0431"/>
                                        </p:tgtEl>
                                        <p:attrNameLst>
                                          <p:attrName>style.visibility</p:attrName>
                                        </p:attrNameLst>
                                      </p:cBhvr>
                                      <p:to>
                                        <p:strVal val="visible"/>
                                      </p:to>
                                    </p:set>
                                    <p:animEffect transition="in" filter="wipe(left)">
                                      <p:cBhvr>
                                        <p:cTn id="27" dur="300"/>
                                        <p:tgtEl>
                                          <p:spTgt spid="604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0430"/>
                                        </p:tgtEl>
                                        <p:attrNameLst>
                                          <p:attrName>style.visibility</p:attrName>
                                        </p:attrNameLst>
                                      </p:cBhvr>
                                      <p:to>
                                        <p:strVal val="visible"/>
                                      </p:to>
                                    </p:set>
                                    <p:animEffect transition="in" filter="wipe(left)">
                                      <p:cBhvr>
                                        <p:cTn id="32" dur="300"/>
                                        <p:tgtEl>
                                          <p:spTgt spid="604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0428"/>
                                        </p:tgtEl>
                                        <p:attrNameLst>
                                          <p:attrName>style.visibility</p:attrName>
                                        </p:attrNameLst>
                                      </p:cBhvr>
                                      <p:to>
                                        <p:strVal val="visible"/>
                                      </p:to>
                                    </p:set>
                                    <p:animEffect transition="in" filter="wipe(left)">
                                      <p:cBhvr>
                                        <p:cTn id="37" dur="300"/>
                                        <p:tgtEl>
                                          <p:spTgt spid="604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0422">
                                            <p:txEl>
                                              <p:pRg st="0" end="0"/>
                                            </p:txEl>
                                          </p:spTgt>
                                        </p:tgtEl>
                                        <p:attrNameLst>
                                          <p:attrName>style.visibility</p:attrName>
                                        </p:attrNameLst>
                                      </p:cBhvr>
                                      <p:to>
                                        <p:strVal val="visible"/>
                                      </p:to>
                                    </p:set>
                                    <p:animEffect transition="in" filter="wipe(left)">
                                      <p:cBhvr>
                                        <p:cTn id="42" dur="300"/>
                                        <p:tgtEl>
                                          <p:spTgt spid="60422">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81922"/>
                                        </p:tgtEl>
                                        <p:attrNameLst>
                                          <p:attrName>style.visibility</p:attrName>
                                        </p:attrNameLst>
                                      </p:cBhvr>
                                      <p:to>
                                        <p:strVal val="visible"/>
                                      </p:to>
                                    </p:set>
                                    <p:anim calcmode="lin" valueType="num">
                                      <p:cBhvr additive="base">
                                        <p:cTn id="47" dur="500" fill="hold"/>
                                        <p:tgtEl>
                                          <p:spTgt spid="81922"/>
                                        </p:tgtEl>
                                        <p:attrNameLst>
                                          <p:attrName>ppt_x</p:attrName>
                                        </p:attrNameLst>
                                      </p:cBhvr>
                                      <p:tavLst>
                                        <p:tav tm="0">
                                          <p:val>
                                            <p:strVal val="#ppt_x"/>
                                          </p:val>
                                        </p:tav>
                                        <p:tav tm="100000">
                                          <p:val>
                                            <p:strVal val="#ppt_x"/>
                                          </p:val>
                                        </p:tav>
                                      </p:tavLst>
                                    </p:anim>
                                    <p:anim calcmode="lin" valueType="num">
                                      <p:cBhvr additive="base">
                                        <p:cTn id="48" dur="500" fill="hold"/>
                                        <p:tgtEl>
                                          <p:spTgt spid="8192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60429"/>
                                        </p:tgtEl>
                                        <p:attrNameLst>
                                          <p:attrName>style.visibility</p:attrName>
                                        </p:attrNameLst>
                                      </p:cBhvr>
                                      <p:to>
                                        <p:strVal val="visible"/>
                                      </p:to>
                                    </p:set>
                                    <p:animEffect transition="in" filter="wipe(left)">
                                      <p:cBhvr>
                                        <p:cTn id="53" dur="300"/>
                                        <p:tgtEl>
                                          <p:spTgt spid="6042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60443"/>
                                        </p:tgtEl>
                                        <p:attrNameLst>
                                          <p:attrName>style.visibility</p:attrName>
                                        </p:attrNameLst>
                                      </p:cBhvr>
                                      <p:to>
                                        <p:strVal val="visible"/>
                                      </p:to>
                                    </p:set>
                                    <p:animEffect transition="in" filter="wipe(left)">
                                      <p:cBhvr>
                                        <p:cTn id="58" dur="300"/>
                                        <p:tgtEl>
                                          <p:spTgt spid="60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utoUpdateAnimBg="0" build="p"/>
      <p:bldP spid="60421" grpId="0" autoUpdateAnimBg="0" build="p"/>
      <p:bldP spid="60422" grpId="0" autoUpdateAnimBg="0" build="p"/>
      <p:bldP spid="60425" grpId="0" autoUpdateAnimBg="0"/>
      <p:bldP spid="60428" grpId="0" autoUpdateAnimBg="0"/>
      <p:bldP spid="60429" grpId="0" autoUpdateAnimBg="0"/>
      <p:bldP spid="60430" grpId="0" autoUpdateAnimBg="0"/>
      <p:bldP spid="60431" grpId="0" autoUpdateAnimBg="0"/>
      <p:bldP spid="60443" grpId="0" autoUpdateAnimBg="0"/>
      <p:bldP spid="60457" grpId="0" autoUpdateAnimBg="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188202C-DB0C-4805-ABD1-655275593CCD}" type="slidenum">
              <a:rPr kumimoji="0" lang="zh-CN" altLang="en-US" sz="2000" smtClean="0">
                <a:solidFill>
                  <a:srgbClr val="0000FF"/>
                </a:solidFill>
              </a:rPr>
            </a:fld>
            <a:endParaRPr kumimoji="0" lang="en-US" altLang="zh-CN" sz="2000" smtClean="0">
              <a:solidFill>
                <a:srgbClr val="0000FF"/>
              </a:solidFill>
            </a:endParaRPr>
          </a:p>
        </p:txBody>
      </p:sp>
      <p:sp>
        <p:nvSpPr>
          <p:cNvPr id="103428" name="Text Box 1028"/>
          <p:cNvSpPr txBox="1">
            <a:spLocks noChangeArrowheads="1"/>
          </p:cNvSpPr>
          <p:nvPr/>
        </p:nvSpPr>
        <p:spPr bwMode="auto">
          <a:xfrm>
            <a:off x="588134" y="496606"/>
            <a:ext cx="71661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（3）</a:t>
            </a:r>
            <a:r>
              <a:rPr lang="zh-CN" altLang="en-US" sz="2000" b="1" dirty="0">
                <a:solidFill>
                  <a:srgbClr val="FF3300"/>
                </a:solidFill>
                <a:latin typeface="宋体" panose="02010600030101010101" pitchFamily="2" charset="-122"/>
              </a:rPr>
              <a:t>注出</a:t>
            </a:r>
            <a:r>
              <a:rPr lang="zh-CN" altLang="en-US" sz="2000" b="1" dirty="0">
                <a:latin typeface="宋体" panose="02010600030101010101" pitchFamily="2" charset="-122"/>
              </a:rPr>
              <a:t>几何公差的数值 （</a:t>
            </a:r>
            <a:r>
              <a:rPr lang="en-US" altLang="zh-CN" sz="2000" b="1" dirty="0">
                <a:latin typeface="宋体" panose="02010600030101010101" pitchFamily="2" charset="-122"/>
              </a:rPr>
              <a:t> </a:t>
            </a:r>
            <a:r>
              <a:rPr lang="zh-CN" altLang="en-US" sz="2000" b="1" dirty="0">
                <a:latin typeface="宋体" panose="02010600030101010101" pitchFamily="2" charset="-122"/>
              </a:rPr>
              <a:t>表</a:t>
            </a:r>
            <a:r>
              <a:rPr lang="zh-CN" altLang="en-US" sz="2000" b="1" dirty="0"/>
              <a:t>4.</a:t>
            </a:r>
            <a:r>
              <a:rPr lang="zh-CN" altLang="en-US" sz="2000" b="1" dirty="0" smtClean="0"/>
              <a:t>1</a:t>
            </a:r>
            <a:r>
              <a:rPr lang="en-US" altLang="zh-CN" sz="2000" b="1" dirty="0" smtClean="0"/>
              <a:t>4</a:t>
            </a:r>
            <a:r>
              <a:rPr lang="zh-CN" altLang="en-US" sz="2000" b="1" dirty="0" smtClean="0"/>
              <a:t>～4</a:t>
            </a:r>
            <a:r>
              <a:rPr lang="zh-CN" altLang="en-US" sz="2000" b="1" dirty="0"/>
              <a:t>.</a:t>
            </a:r>
            <a:r>
              <a:rPr lang="zh-CN" altLang="en-US" sz="2000" b="1" dirty="0" smtClean="0"/>
              <a:t>1</a:t>
            </a:r>
            <a:r>
              <a:rPr lang="en-US" altLang="zh-CN" sz="2000" b="1" dirty="0" smtClean="0"/>
              <a:t>8</a:t>
            </a:r>
            <a:r>
              <a:rPr lang="zh-CN" altLang="en-US" sz="2000" b="1" dirty="0" smtClean="0"/>
              <a:t>所</a:t>
            </a:r>
            <a:r>
              <a:rPr lang="zh-CN" altLang="en-US" sz="2000" b="1" dirty="0"/>
              <a:t>示）</a:t>
            </a:r>
            <a:endParaRPr lang="zh-CN" altLang="en-US" sz="2000" b="1" dirty="0"/>
          </a:p>
        </p:txBody>
      </p:sp>
      <p:sp>
        <p:nvSpPr>
          <p:cNvPr id="103430" name="Text Box 1030"/>
          <p:cNvSpPr txBox="1">
            <a:spLocks noChangeArrowheads="1"/>
          </p:cNvSpPr>
          <p:nvPr/>
        </p:nvSpPr>
        <p:spPr bwMode="auto">
          <a:xfrm>
            <a:off x="823049" y="974444"/>
            <a:ext cx="6547316"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例如直线度、平面度的公差值如表4</a:t>
            </a:r>
            <a:r>
              <a:rPr lang="en-US" altLang="zh-CN" sz="2000" b="1" dirty="0" smtClean="0"/>
              <a:t>.14</a:t>
            </a:r>
            <a:r>
              <a:rPr lang="zh-CN" altLang="en-US" sz="2000" b="1" dirty="0" smtClean="0"/>
              <a:t>所</a:t>
            </a:r>
            <a:r>
              <a:rPr lang="zh-CN" altLang="en-US" sz="2000" b="1" dirty="0"/>
              <a:t>示</a:t>
            </a:r>
            <a:r>
              <a:rPr lang="en-US" altLang="zh-CN" sz="2000" b="1" dirty="0"/>
              <a:t>)。</a:t>
            </a:r>
            <a:endParaRPr lang="en-US" altLang="zh-CN" sz="2000" b="1" dirty="0"/>
          </a:p>
        </p:txBody>
      </p:sp>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2412" y="1708086"/>
            <a:ext cx="86391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3428">
                                            <p:txEl>
                                              <p:pRg st="0" end="0"/>
                                            </p:txEl>
                                          </p:spTgt>
                                        </p:tgtEl>
                                        <p:attrNameLst>
                                          <p:attrName>style.visibility</p:attrName>
                                        </p:attrNameLst>
                                      </p:cBhvr>
                                      <p:to>
                                        <p:strVal val="visible"/>
                                      </p:to>
                                    </p:set>
                                    <p:animEffect transition="in" filter="wipe(left)">
                                      <p:cBhvr>
                                        <p:cTn id="7" dur="300"/>
                                        <p:tgtEl>
                                          <p:spTgt spid="1034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3430"/>
                                        </p:tgtEl>
                                        <p:attrNameLst>
                                          <p:attrName>style.visibility</p:attrName>
                                        </p:attrNameLst>
                                      </p:cBhvr>
                                      <p:to>
                                        <p:strVal val="visible"/>
                                      </p:to>
                                    </p:set>
                                    <p:animEffect transition="in" filter="wipe(left)">
                                      <p:cBhvr>
                                        <p:cTn id="12" dur="300"/>
                                        <p:tgtEl>
                                          <p:spTgt spid="1034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8850"/>
                                        </p:tgtEl>
                                        <p:attrNameLst>
                                          <p:attrName>style.visibility</p:attrName>
                                        </p:attrNameLst>
                                      </p:cBhvr>
                                      <p:to>
                                        <p:strVal val="visible"/>
                                      </p:to>
                                    </p:set>
                                    <p:anim calcmode="lin" valueType="num">
                                      <p:cBhvr additive="base">
                                        <p:cTn id="17" dur="500" fill="hold"/>
                                        <p:tgtEl>
                                          <p:spTgt spid="78850"/>
                                        </p:tgtEl>
                                        <p:attrNameLst>
                                          <p:attrName>ppt_x</p:attrName>
                                        </p:attrNameLst>
                                      </p:cBhvr>
                                      <p:tavLst>
                                        <p:tav tm="0">
                                          <p:val>
                                            <p:strVal val="#ppt_x"/>
                                          </p:val>
                                        </p:tav>
                                        <p:tav tm="100000">
                                          <p:val>
                                            <p:strVal val="#ppt_x"/>
                                          </p:val>
                                        </p:tav>
                                      </p:tavLst>
                                    </p:anim>
                                    <p:anim calcmode="lin" valueType="num">
                                      <p:cBhvr additive="base">
                                        <p:cTn id="1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autoUpdateAnimBg="0" build="p"/>
      <p:bldP spid="10343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9175" y="156675"/>
            <a:ext cx="7063175" cy="3416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756" y="3608527"/>
            <a:ext cx="7171553" cy="298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pic>
        <p:nvPicPr>
          <p:cNvPr id="7987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9095" y="366130"/>
            <a:ext cx="8405106" cy="411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826" y="4666472"/>
            <a:ext cx="7917413" cy="114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additive="base">
                                        <p:cTn id="7" dur="500" fill="hold"/>
                                        <p:tgtEl>
                                          <p:spTgt spid="79876"/>
                                        </p:tgtEl>
                                        <p:attrNameLst>
                                          <p:attrName>ppt_x</p:attrName>
                                        </p:attrNameLst>
                                      </p:cBhvr>
                                      <p:tavLst>
                                        <p:tav tm="0">
                                          <p:val>
                                            <p:strVal val="#ppt_x"/>
                                          </p:val>
                                        </p:tav>
                                        <p:tav tm="100000">
                                          <p:val>
                                            <p:strVal val="#ppt_x"/>
                                          </p:val>
                                        </p:tav>
                                      </p:tavLst>
                                    </p:anim>
                                    <p:anim calcmode="lin" valueType="num">
                                      <p:cBhvr additive="base">
                                        <p:cTn id="8" dur="500" fill="hold"/>
                                        <p:tgtEl>
                                          <p:spTgt spid="7987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877"/>
                                        </p:tgtEl>
                                        <p:attrNameLst>
                                          <p:attrName>style.visibility</p:attrName>
                                        </p:attrNameLst>
                                      </p:cBhvr>
                                      <p:to>
                                        <p:strVal val="visible"/>
                                      </p:to>
                                    </p:set>
                                    <p:anim calcmode="lin" valueType="num">
                                      <p:cBhvr additive="base">
                                        <p:cTn id="13" dur="500" fill="hold"/>
                                        <p:tgtEl>
                                          <p:spTgt spid="79877"/>
                                        </p:tgtEl>
                                        <p:attrNameLst>
                                          <p:attrName>ppt_x</p:attrName>
                                        </p:attrNameLst>
                                      </p:cBhvr>
                                      <p:tavLst>
                                        <p:tav tm="0">
                                          <p:val>
                                            <p:strVal val="#ppt_x"/>
                                          </p:val>
                                        </p:tav>
                                        <p:tav tm="100000">
                                          <p:val>
                                            <p:strVal val="#ppt_x"/>
                                          </p:val>
                                        </p:tav>
                                      </p:tavLst>
                                    </p:anim>
                                    <p:anim calcmode="lin" valueType="num">
                                      <p:cBhvr additive="base">
                                        <p:cTn id="14"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2519026-3EA2-4240-99B4-574DDEBCF22C}" type="slidenum">
              <a:rPr kumimoji="0" lang="zh-CN" altLang="en-US" sz="2000" smtClean="0">
                <a:solidFill>
                  <a:srgbClr val="0000FF"/>
                </a:solidFill>
              </a:rPr>
            </a:fld>
            <a:endParaRPr kumimoji="0" lang="en-US" altLang="zh-CN" sz="2000" smtClean="0">
              <a:solidFill>
                <a:srgbClr val="0000FF"/>
              </a:solidFill>
            </a:endParaRPr>
          </a:p>
        </p:txBody>
      </p:sp>
      <p:sp>
        <p:nvSpPr>
          <p:cNvPr id="10242" name="Text Box 2"/>
          <p:cNvSpPr txBox="1">
            <a:spLocks noChangeArrowheads="1"/>
          </p:cNvSpPr>
          <p:nvPr/>
        </p:nvSpPr>
        <p:spPr bwMode="auto">
          <a:xfrm>
            <a:off x="1274393" y="414337"/>
            <a:ext cx="50482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3. </a:t>
            </a:r>
            <a:r>
              <a:rPr lang="zh-CN" altLang="en-US" sz="2000" b="1" dirty="0">
                <a:latin typeface="宋体" panose="02010600030101010101" pitchFamily="2" charset="-122"/>
              </a:rPr>
              <a:t>几何公差值的选用原则</a:t>
            </a:r>
            <a:endParaRPr lang="zh-CN" altLang="en-US" sz="2000" b="1" dirty="0"/>
          </a:p>
        </p:txBody>
      </p:sp>
      <p:sp>
        <p:nvSpPr>
          <p:cNvPr id="10247" name="Rectangle 7"/>
          <p:cNvSpPr>
            <a:spLocks noChangeArrowheads="1"/>
          </p:cNvSpPr>
          <p:nvPr/>
        </p:nvSpPr>
        <p:spPr bwMode="auto">
          <a:xfrm>
            <a:off x="1013993" y="1694725"/>
            <a:ext cx="65857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zh-CN" altLang="en-US" sz="2000" b="1" dirty="0"/>
              <a:t>（1）</a:t>
            </a:r>
            <a:r>
              <a:rPr lang="zh-CN" altLang="en-US" sz="2000" b="1" dirty="0">
                <a:latin typeface="宋体" panose="02010600030101010101" pitchFamily="2" charset="-122"/>
              </a:rPr>
              <a:t>对同一要素的形状公差小于方向公差</a:t>
            </a:r>
            <a:endParaRPr lang="zh-CN" altLang="en-US" sz="2000" b="1" dirty="0">
              <a:latin typeface="宋体" panose="02010600030101010101" pitchFamily="2" charset="-122"/>
            </a:endParaRPr>
          </a:p>
          <a:p>
            <a:pPr algn="just">
              <a:lnSpc>
                <a:spcPct val="120000"/>
              </a:lnSpc>
            </a:pPr>
            <a:r>
              <a:rPr lang="zh-CN" altLang="en-US" sz="2000" b="1" dirty="0">
                <a:latin typeface="宋体" panose="02010600030101010101" pitchFamily="2" charset="-122"/>
              </a:rPr>
              <a:t>     （如</a:t>
            </a:r>
            <a:r>
              <a:rPr lang="zh-CN" altLang="en-US" sz="2000" b="1" dirty="0">
                <a:solidFill>
                  <a:srgbClr val="FF0000"/>
                </a:solidFill>
                <a:latin typeface="宋体" panose="02010600030101010101" pitchFamily="2" charset="-122"/>
              </a:rPr>
              <a:t>平面度公差小于平行度公差</a:t>
            </a:r>
            <a:r>
              <a:rPr lang="zh-CN" altLang="en-US" sz="2000" b="1" dirty="0">
                <a:latin typeface="宋体" panose="02010600030101010101" pitchFamily="2" charset="-122"/>
              </a:rPr>
              <a:t>）；</a:t>
            </a:r>
            <a:endParaRPr lang="zh-CN" altLang="en-US" sz="2000" b="1" dirty="0">
              <a:latin typeface="宋体" panose="02010600030101010101" pitchFamily="2" charset="-122"/>
            </a:endParaRPr>
          </a:p>
        </p:txBody>
      </p:sp>
      <p:sp>
        <p:nvSpPr>
          <p:cNvPr id="10261" name="Text Box 21"/>
          <p:cNvSpPr txBox="1">
            <a:spLocks noChangeArrowheads="1"/>
          </p:cNvSpPr>
          <p:nvPr/>
        </p:nvSpPr>
        <p:spPr bwMode="auto">
          <a:xfrm>
            <a:off x="731089" y="4806103"/>
            <a:ext cx="745186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a:t>
            </a:r>
            <a:r>
              <a:rPr lang="zh-CN" altLang="en-US" sz="2000" b="1" dirty="0" smtClean="0"/>
              <a:t>  （</a:t>
            </a:r>
            <a:r>
              <a:rPr lang="zh-CN" altLang="en-US" sz="2000" b="1" dirty="0"/>
              <a:t>2）圆柱形零件的形状公差小于尺寸公差（轴线的直线度公差除外）等。 </a:t>
            </a:r>
            <a:endParaRPr lang="zh-CN" altLang="en-US" sz="2000" b="1" dirty="0"/>
          </a:p>
        </p:txBody>
      </p:sp>
      <p:sp>
        <p:nvSpPr>
          <p:cNvPr id="10265" name="Text Box 25"/>
          <p:cNvSpPr txBox="1">
            <a:spLocks noChangeArrowheads="1"/>
          </p:cNvSpPr>
          <p:nvPr/>
        </p:nvSpPr>
        <p:spPr bwMode="auto">
          <a:xfrm>
            <a:off x="1229514" y="2663840"/>
            <a:ext cx="6311577"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zh-CN" altLang="en-US" sz="2000" b="1" dirty="0">
                <a:latin typeface="宋体" panose="02010600030101010101" pitchFamily="2" charset="-122"/>
              </a:rPr>
              <a:t>对</a:t>
            </a:r>
            <a:r>
              <a:rPr lang="zh-CN" altLang="en-US" sz="2000" b="1" dirty="0">
                <a:solidFill>
                  <a:srgbClr val="FF0000"/>
                </a:solidFill>
                <a:latin typeface="宋体" panose="02010600030101010101" pitchFamily="2" charset="-122"/>
              </a:rPr>
              <a:t>同一基准的同一要素</a:t>
            </a:r>
            <a:r>
              <a:rPr lang="zh-CN" altLang="en-US" sz="2000" b="1" dirty="0">
                <a:latin typeface="宋体" panose="02010600030101010101" pitchFamily="2" charset="-122"/>
              </a:rPr>
              <a:t>的方向公差小于位置公差；</a:t>
            </a:r>
            <a:endParaRPr lang="zh-CN" altLang="en-US" sz="2000" b="1" dirty="0"/>
          </a:p>
        </p:txBody>
      </p:sp>
      <p:sp>
        <p:nvSpPr>
          <p:cNvPr id="10266" name="Text Box 26"/>
          <p:cNvSpPr txBox="1">
            <a:spLocks noChangeArrowheads="1"/>
          </p:cNvSpPr>
          <p:nvPr/>
        </p:nvSpPr>
        <p:spPr bwMode="auto">
          <a:xfrm>
            <a:off x="1274393" y="3252149"/>
            <a:ext cx="6390062"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latin typeface="宋体" panose="02010600030101010101" pitchFamily="2" charset="-122"/>
              </a:rPr>
              <a:t>圆跳动公差大于其它几何公差，小于全跳动公差。</a:t>
            </a:r>
            <a:endParaRPr lang="zh-CN" altLang="en-US" sz="2000" b="1" dirty="0">
              <a:latin typeface="宋体" panose="02010600030101010101" pitchFamily="2" charset="-122"/>
            </a:endParaRPr>
          </a:p>
        </p:txBody>
      </p:sp>
      <p:sp>
        <p:nvSpPr>
          <p:cNvPr id="10272" name="Text Box 32"/>
          <p:cNvSpPr txBox="1">
            <a:spLocks noChangeArrowheads="1"/>
          </p:cNvSpPr>
          <p:nvPr/>
        </p:nvSpPr>
        <p:spPr bwMode="auto">
          <a:xfrm>
            <a:off x="1159906" y="5761287"/>
            <a:ext cx="5872270"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（3）平行度公差应小于其相应的距离公差值。</a:t>
            </a:r>
            <a:endParaRPr lang="zh-CN" altLang="en-US" sz="2000" b="1" dirty="0"/>
          </a:p>
        </p:txBody>
      </p:sp>
      <p:graphicFrame>
        <p:nvGraphicFramePr>
          <p:cNvPr id="10274" name="Object 34"/>
          <p:cNvGraphicFramePr>
            <a:graphicFrameLocks noChangeAspect="1"/>
          </p:cNvGraphicFramePr>
          <p:nvPr/>
        </p:nvGraphicFramePr>
        <p:xfrm>
          <a:off x="1017119" y="3773560"/>
          <a:ext cx="7435850" cy="696913"/>
        </p:xfrm>
        <a:graphic>
          <a:graphicData uri="http://schemas.openxmlformats.org/presentationml/2006/ole">
            <mc:AlternateContent xmlns:mc="http://schemas.openxmlformats.org/markup-compatibility/2006">
              <mc:Choice xmlns:v="urn:schemas-microsoft-com:vml" Requires="v">
                <p:oleObj spid="_x0000_s14447" name="Equation" r:id="rId1" imgW="2438400" imgH="228600" progId="Equation.3">
                  <p:embed/>
                </p:oleObj>
              </mc:Choice>
              <mc:Fallback>
                <p:oleObj name="Equation" r:id="rId1" imgW="2438400" imgH="228600" progId="Equation.3">
                  <p:embed/>
                  <p:pic>
                    <p:nvPicPr>
                      <p:cNvPr id="0" name="Object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119" y="3773560"/>
                        <a:ext cx="7435850" cy="696913"/>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97" name="Text Box 57"/>
          <p:cNvSpPr txBox="1">
            <a:spLocks noChangeArrowheads="1"/>
          </p:cNvSpPr>
          <p:nvPr/>
        </p:nvSpPr>
        <p:spPr bwMode="auto">
          <a:xfrm>
            <a:off x="720631" y="871535"/>
            <a:ext cx="762793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几何公差值的选用主要根据零件的功能要求、结构特点和工艺上的可能性等因素综合考虑。另外还应考虑下列情况：</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left)">
                                      <p:cBhvr>
                                        <p:cTn id="7" dur="300"/>
                                        <p:tgtEl>
                                          <p:spTgt spid="102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97">
                                            <p:txEl>
                                              <p:pRg st="0" end="0"/>
                                            </p:txEl>
                                          </p:spTgt>
                                        </p:tgtEl>
                                        <p:attrNameLst>
                                          <p:attrName>style.visibility</p:attrName>
                                        </p:attrNameLst>
                                      </p:cBhvr>
                                      <p:to>
                                        <p:strVal val="visible"/>
                                      </p:to>
                                    </p:set>
                                    <p:animEffect transition="in" filter="wipe(left)">
                                      <p:cBhvr>
                                        <p:cTn id="12" dur="300"/>
                                        <p:tgtEl>
                                          <p:spTgt spid="1029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247">
                                            <p:txEl>
                                              <p:pRg st="0" end="0"/>
                                            </p:txEl>
                                          </p:spTgt>
                                        </p:tgtEl>
                                        <p:attrNameLst>
                                          <p:attrName>style.visibility</p:attrName>
                                        </p:attrNameLst>
                                      </p:cBhvr>
                                      <p:to>
                                        <p:strVal val="visible"/>
                                      </p:to>
                                    </p:set>
                                    <p:animEffect transition="in" filter="wipe(left)">
                                      <p:cBhvr>
                                        <p:cTn id="17" dur="300"/>
                                        <p:tgtEl>
                                          <p:spTgt spid="1024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247">
                                            <p:txEl>
                                              <p:pRg st="1" end="1"/>
                                            </p:txEl>
                                          </p:spTgt>
                                        </p:tgtEl>
                                        <p:attrNameLst>
                                          <p:attrName>style.visibility</p:attrName>
                                        </p:attrNameLst>
                                      </p:cBhvr>
                                      <p:to>
                                        <p:strVal val="visible"/>
                                      </p:to>
                                    </p:set>
                                    <p:animEffect transition="in" filter="wipe(left)">
                                      <p:cBhvr>
                                        <p:cTn id="22" dur="300"/>
                                        <p:tgtEl>
                                          <p:spTgt spid="1024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265"/>
                                        </p:tgtEl>
                                        <p:attrNameLst>
                                          <p:attrName>style.visibility</p:attrName>
                                        </p:attrNameLst>
                                      </p:cBhvr>
                                      <p:to>
                                        <p:strVal val="visible"/>
                                      </p:to>
                                    </p:set>
                                    <p:animEffect transition="in" filter="wipe(left)">
                                      <p:cBhvr>
                                        <p:cTn id="27" dur="300"/>
                                        <p:tgtEl>
                                          <p:spTgt spid="102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266"/>
                                        </p:tgtEl>
                                        <p:attrNameLst>
                                          <p:attrName>style.visibility</p:attrName>
                                        </p:attrNameLst>
                                      </p:cBhvr>
                                      <p:to>
                                        <p:strVal val="visible"/>
                                      </p:to>
                                    </p:set>
                                    <p:animEffect transition="in" filter="wipe(left)">
                                      <p:cBhvr>
                                        <p:cTn id="32" dur="300"/>
                                        <p:tgtEl>
                                          <p:spTgt spid="1026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274"/>
                                        </p:tgtEl>
                                        <p:attrNameLst>
                                          <p:attrName>style.visibility</p:attrName>
                                        </p:attrNameLst>
                                      </p:cBhvr>
                                      <p:to>
                                        <p:strVal val="visible"/>
                                      </p:to>
                                    </p:set>
                                    <p:animEffect transition="in" filter="wipe(left)">
                                      <p:cBhvr>
                                        <p:cTn id="37" dur="500"/>
                                        <p:tgtEl>
                                          <p:spTgt spid="1027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261">
                                            <p:txEl>
                                              <p:pRg st="0" end="0"/>
                                            </p:txEl>
                                          </p:spTgt>
                                        </p:tgtEl>
                                        <p:attrNameLst>
                                          <p:attrName>style.visibility</p:attrName>
                                        </p:attrNameLst>
                                      </p:cBhvr>
                                      <p:to>
                                        <p:strVal val="visible"/>
                                      </p:to>
                                    </p:set>
                                    <p:animEffect transition="in" filter="wipe(left)">
                                      <p:cBhvr>
                                        <p:cTn id="42" dur="300"/>
                                        <p:tgtEl>
                                          <p:spTgt spid="1026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0272"/>
                                        </p:tgtEl>
                                        <p:attrNameLst>
                                          <p:attrName>style.visibility</p:attrName>
                                        </p:attrNameLst>
                                      </p:cBhvr>
                                      <p:to>
                                        <p:strVal val="visible"/>
                                      </p:to>
                                    </p:set>
                                    <p:animEffect transition="in" filter="wipe(left)">
                                      <p:cBhvr>
                                        <p:cTn id="47" dur="300"/>
                                        <p:tgtEl>
                                          <p:spTgt spid="10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build="p"/>
      <p:bldP spid="10247" grpId="0" autoUpdateAnimBg="0" build="p"/>
      <p:bldP spid="10261" grpId="0" autoUpdateAnimBg="0" build="p"/>
      <p:bldP spid="10265" grpId="0" autoUpdateAnimBg="0"/>
      <p:bldP spid="10266" grpId="0" autoUpdateAnimBg="0"/>
      <p:bldP spid="10272" grpId="0" autoUpdateAnimBg="0"/>
      <p:bldP spid="10297" grpId="0" autoUpdateAnimBg="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EE89474-4C41-42EA-A8A3-687B3BC771BE}" type="slidenum">
              <a:rPr kumimoji="0" lang="zh-CN" altLang="en-US" sz="2000" smtClean="0">
                <a:solidFill>
                  <a:srgbClr val="0000FF"/>
                </a:solidFill>
              </a:rPr>
            </a:fld>
            <a:endParaRPr kumimoji="0" lang="en-US" altLang="zh-CN" sz="2000" smtClean="0">
              <a:solidFill>
                <a:srgbClr val="0000FF"/>
              </a:solidFill>
            </a:endParaRPr>
          </a:p>
        </p:txBody>
      </p:sp>
      <p:sp>
        <p:nvSpPr>
          <p:cNvPr id="154628" name="Text Box 4"/>
          <p:cNvSpPr txBox="1">
            <a:spLocks noChangeArrowheads="1"/>
          </p:cNvSpPr>
          <p:nvPr/>
        </p:nvSpPr>
        <p:spPr bwMode="auto">
          <a:xfrm>
            <a:off x="815134" y="652317"/>
            <a:ext cx="7549403" cy="9048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a:t>
            </a:r>
            <a:r>
              <a:rPr lang="zh-CN" altLang="en-US" sz="2000" b="1" dirty="0"/>
              <a:t>（</a:t>
            </a:r>
            <a:r>
              <a:rPr lang="en-US" altLang="zh-CN" sz="2000" b="1" dirty="0"/>
              <a:t>4</a:t>
            </a:r>
            <a:r>
              <a:rPr lang="zh-CN" altLang="en-US" sz="2000" b="1" dirty="0"/>
              <a:t>）对于某些情况，考虑加工难易程度和主参数外其他因素的影响，在满足零件功能要求的条件下，可适当降低</a:t>
            </a:r>
            <a:r>
              <a:rPr lang="en-US" altLang="zh-CN" sz="2000" b="1" dirty="0"/>
              <a:t>1~2</a:t>
            </a:r>
            <a:r>
              <a:rPr lang="zh-CN" altLang="en-US" sz="2000" b="1" dirty="0"/>
              <a:t>级。如：</a:t>
            </a:r>
            <a:endParaRPr lang="en-US" altLang="zh-CN" sz="2000" b="1" dirty="0"/>
          </a:p>
        </p:txBody>
      </p:sp>
      <p:sp>
        <p:nvSpPr>
          <p:cNvPr id="154629" name="Text Box 5"/>
          <p:cNvSpPr txBox="1">
            <a:spLocks noChangeArrowheads="1"/>
          </p:cNvSpPr>
          <p:nvPr/>
        </p:nvSpPr>
        <p:spPr bwMode="auto">
          <a:xfrm>
            <a:off x="1365585" y="1632085"/>
            <a:ext cx="3656012"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a:latin typeface="宋体" panose="02010600030101010101" pitchFamily="2" charset="-122"/>
              </a:rPr>
              <a:t>①  孔相对于轴；</a:t>
            </a:r>
            <a:endParaRPr lang="zh-CN" altLang="zh-CN" sz="2000" b="1" dirty="0">
              <a:latin typeface="宋体" panose="02010600030101010101" pitchFamily="2" charset="-122"/>
            </a:endParaRPr>
          </a:p>
        </p:txBody>
      </p:sp>
      <p:sp>
        <p:nvSpPr>
          <p:cNvPr id="154630" name="Text Box 6"/>
          <p:cNvSpPr txBox="1">
            <a:spLocks noChangeArrowheads="1"/>
          </p:cNvSpPr>
          <p:nvPr/>
        </p:nvSpPr>
        <p:spPr bwMode="auto">
          <a:xfrm>
            <a:off x="1412240" y="2178379"/>
            <a:ext cx="5027612"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a:latin typeface="宋体" panose="02010600030101010101" pitchFamily="2" charset="-122"/>
              </a:rPr>
              <a:t>② 细长比较大的轴或孔；</a:t>
            </a:r>
            <a:endParaRPr lang="zh-CN" altLang="zh-CN" sz="2000" b="1" dirty="0">
              <a:latin typeface="宋体" panose="02010600030101010101" pitchFamily="2" charset="-122"/>
            </a:endParaRPr>
          </a:p>
        </p:txBody>
      </p:sp>
      <p:sp>
        <p:nvSpPr>
          <p:cNvPr id="154631" name="Rectangle 7"/>
          <p:cNvSpPr>
            <a:spLocks noChangeArrowheads="1"/>
          </p:cNvSpPr>
          <p:nvPr/>
        </p:nvSpPr>
        <p:spPr bwMode="auto">
          <a:xfrm>
            <a:off x="1471947" y="2805409"/>
            <a:ext cx="3443287"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000" b="1" dirty="0"/>
              <a:t>③ 跨距较大的轴或孔；</a:t>
            </a:r>
            <a:endParaRPr lang="zh-CN" altLang="en-US" sz="2000" b="1" dirty="0"/>
          </a:p>
        </p:txBody>
      </p:sp>
      <p:sp>
        <p:nvSpPr>
          <p:cNvPr id="154632" name="Rectangle 8"/>
          <p:cNvSpPr>
            <a:spLocks noChangeArrowheads="1"/>
          </p:cNvSpPr>
          <p:nvPr/>
        </p:nvSpPr>
        <p:spPr bwMode="auto">
          <a:xfrm>
            <a:off x="1496217" y="3444783"/>
            <a:ext cx="6145552"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000" b="1" dirty="0"/>
              <a:t>④ 宽度较大（一般大于</a:t>
            </a:r>
            <a:r>
              <a:rPr lang="en-US" altLang="zh-CN" sz="2000" b="1" dirty="0"/>
              <a:t>1/2</a:t>
            </a:r>
            <a:r>
              <a:rPr lang="zh-CN" altLang="en-US" sz="2000" b="1" dirty="0"/>
              <a:t>长度）的零件表面；</a:t>
            </a:r>
            <a:endParaRPr lang="zh-CN" altLang="en-US" sz="2000" b="1" dirty="0"/>
          </a:p>
        </p:txBody>
      </p:sp>
      <p:sp>
        <p:nvSpPr>
          <p:cNvPr id="154633" name="Rectangle 9"/>
          <p:cNvSpPr>
            <a:spLocks noChangeArrowheads="1"/>
          </p:cNvSpPr>
          <p:nvPr/>
        </p:nvSpPr>
        <p:spPr bwMode="auto">
          <a:xfrm>
            <a:off x="1533539" y="4083931"/>
            <a:ext cx="5781658"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000" b="1" dirty="0">
                <a:latin typeface="宋体" panose="02010600030101010101" pitchFamily="2" charset="-122"/>
              </a:rPr>
              <a:t>⑤ 线对线和线对面相对于面对面的平行度</a:t>
            </a:r>
            <a:r>
              <a:rPr lang="zh-CN" altLang="en-US" sz="2000" b="1" dirty="0"/>
              <a:t>；</a:t>
            </a:r>
            <a:endParaRPr lang="zh-CN" altLang="en-US" sz="2000" b="1" dirty="0"/>
          </a:p>
        </p:txBody>
      </p:sp>
      <p:sp>
        <p:nvSpPr>
          <p:cNvPr id="154634" name="Rectangle 10"/>
          <p:cNvSpPr>
            <a:spLocks noChangeArrowheads="1"/>
          </p:cNvSpPr>
          <p:nvPr/>
        </p:nvSpPr>
        <p:spPr bwMode="auto">
          <a:xfrm>
            <a:off x="1571859" y="4671204"/>
            <a:ext cx="5360786"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000" b="1" dirty="0"/>
              <a:t>⑥  线对线和线对面相对于面对面的垂直度。</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4628"/>
                                        </p:tgtEl>
                                        <p:attrNameLst>
                                          <p:attrName>style.visibility</p:attrName>
                                        </p:attrNameLst>
                                      </p:cBhvr>
                                      <p:to>
                                        <p:strVal val="visible"/>
                                      </p:to>
                                    </p:set>
                                    <p:animEffect transition="in" filter="wipe(left)">
                                      <p:cBhvr>
                                        <p:cTn id="7" dur="300"/>
                                        <p:tgtEl>
                                          <p:spTgt spid="154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54629"/>
                                        </p:tgtEl>
                                        <p:attrNameLst>
                                          <p:attrName>style.visibility</p:attrName>
                                        </p:attrNameLst>
                                      </p:cBhvr>
                                      <p:to>
                                        <p:strVal val="visible"/>
                                      </p:to>
                                    </p:set>
                                    <p:animEffect transition="in" filter="wipe(left)">
                                      <p:cBhvr>
                                        <p:cTn id="12" dur="300"/>
                                        <p:tgtEl>
                                          <p:spTgt spid="1546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4630"/>
                                        </p:tgtEl>
                                        <p:attrNameLst>
                                          <p:attrName>style.visibility</p:attrName>
                                        </p:attrNameLst>
                                      </p:cBhvr>
                                      <p:to>
                                        <p:strVal val="visible"/>
                                      </p:to>
                                    </p:set>
                                    <p:animEffect transition="in" filter="wipe(left)">
                                      <p:cBhvr>
                                        <p:cTn id="17" dur="300"/>
                                        <p:tgtEl>
                                          <p:spTgt spid="1546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4631"/>
                                        </p:tgtEl>
                                        <p:attrNameLst>
                                          <p:attrName>style.visibility</p:attrName>
                                        </p:attrNameLst>
                                      </p:cBhvr>
                                      <p:to>
                                        <p:strVal val="visible"/>
                                      </p:to>
                                    </p:set>
                                    <p:animEffect transition="in" filter="wipe(left)">
                                      <p:cBhvr>
                                        <p:cTn id="22" dur="2000"/>
                                        <p:tgtEl>
                                          <p:spTgt spid="1546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4632"/>
                                        </p:tgtEl>
                                        <p:attrNameLst>
                                          <p:attrName>style.visibility</p:attrName>
                                        </p:attrNameLst>
                                      </p:cBhvr>
                                      <p:to>
                                        <p:strVal val="visible"/>
                                      </p:to>
                                    </p:set>
                                    <p:animEffect transition="in" filter="wipe(left)">
                                      <p:cBhvr>
                                        <p:cTn id="27" dur="2000"/>
                                        <p:tgtEl>
                                          <p:spTgt spid="1546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4633"/>
                                        </p:tgtEl>
                                        <p:attrNameLst>
                                          <p:attrName>style.visibility</p:attrName>
                                        </p:attrNameLst>
                                      </p:cBhvr>
                                      <p:to>
                                        <p:strVal val="visible"/>
                                      </p:to>
                                    </p:set>
                                    <p:animEffect transition="in" filter="wipe(left)">
                                      <p:cBhvr>
                                        <p:cTn id="32" dur="2000"/>
                                        <p:tgtEl>
                                          <p:spTgt spid="1546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4634"/>
                                        </p:tgtEl>
                                        <p:attrNameLst>
                                          <p:attrName>style.visibility</p:attrName>
                                        </p:attrNameLst>
                                      </p:cBhvr>
                                      <p:to>
                                        <p:strVal val="visible"/>
                                      </p:to>
                                    </p:set>
                                    <p:animEffect transition="in" filter="wipe(left)">
                                      <p:cBhvr>
                                        <p:cTn id="37" dur="2000"/>
                                        <p:tgtEl>
                                          <p:spTgt spid="154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autoUpdateAnimBg="0"/>
      <p:bldP spid="154629" grpId="0" autoUpdateAnimBg="0"/>
      <p:bldP spid="154630" grpId="0" autoUpdateAnimBg="0"/>
      <p:bldP spid="154631" grpId="0"/>
      <p:bldP spid="154632" grpId="0"/>
      <p:bldP spid="154633" grpId="0"/>
      <p:bldP spid="1546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7F51E2F-AFF6-421C-8CFE-DAD12D57B85A}" type="slidenum">
              <a:rPr kumimoji="0" lang="zh-CN" altLang="en-US" sz="2000" smtClean="0">
                <a:solidFill>
                  <a:srgbClr val="0000FF"/>
                </a:solidFill>
              </a:rPr>
            </a:fld>
            <a:endParaRPr kumimoji="0" lang="en-US" altLang="zh-CN" sz="2000" smtClean="0">
              <a:solidFill>
                <a:srgbClr val="0000FF"/>
              </a:solidFill>
            </a:endParaRPr>
          </a:p>
        </p:txBody>
      </p:sp>
      <p:sp>
        <p:nvSpPr>
          <p:cNvPr id="62468" name="Text Box 4100"/>
          <p:cNvSpPr txBox="1">
            <a:spLocks noChangeArrowheads="1"/>
          </p:cNvSpPr>
          <p:nvPr/>
        </p:nvSpPr>
        <p:spPr bwMode="auto">
          <a:xfrm>
            <a:off x="850920" y="735276"/>
            <a:ext cx="529739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a:t>
            </a:r>
            <a:r>
              <a:rPr lang="en-US" altLang="zh-CN" sz="2000" b="1" dirty="0"/>
              <a:t>5</a:t>
            </a:r>
            <a:r>
              <a:rPr lang="zh-CN" altLang="en-US" sz="2000" b="1" dirty="0"/>
              <a:t>）</a:t>
            </a:r>
            <a:r>
              <a:rPr lang="zh-CN" altLang="en-US" sz="2000" b="1" dirty="0">
                <a:latin typeface="宋体" panose="02010600030101010101" pitchFamily="2" charset="-122"/>
              </a:rPr>
              <a:t>对位置度的公差值按下式计算</a:t>
            </a:r>
            <a:endParaRPr lang="zh-CN" altLang="en-US" sz="2000" b="1" dirty="0">
              <a:latin typeface="宋体" panose="02010600030101010101" pitchFamily="2" charset="-122"/>
            </a:endParaRPr>
          </a:p>
        </p:txBody>
      </p:sp>
      <p:sp>
        <p:nvSpPr>
          <p:cNvPr id="62469" name="Text Box 4101"/>
          <p:cNvSpPr txBox="1">
            <a:spLocks noChangeArrowheads="1"/>
          </p:cNvSpPr>
          <p:nvPr/>
        </p:nvSpPr>
        <p:spPr bwMode="auto">
          <a:xfrm>
            <a:off x="1030664" y="1196941"/>
            <a:ext cx="7161607"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latin typeface="宋体" panose="02010600030101010101" pitchFamily="2" charset="-122"/>
              </a:rPr>
              <a:t>对用螺栓连接时位置度公差等于</a:t>
            </a:r>
            <a:r>
              <a:rPr lang="en-US" altLang="zh-CN" sz="2000" b="1" i="1" dirty="0" err="1"/>
              <a:t>X</a:t>
            </a:r>
            <a:r>
              <a:rPr lang="en-US" altLang="zh-CN" sz="2000" b="1" baseline="-30000" dirty="0" err="1"/>
              <a:t>min</a:t>
            </a:r>
            <a:r>
              <a:rPr lang="en-US" altLang="zh-CN" sz="2000" b="1" dirty="0">
                <a:latin typeface="宋体" panose="02010600030101010101" pitchFamily="2" charset="-122"/>
              </a:rPr>
              <a:t>（</a:t>
            </a:r>
            <a:r>
              <a:rPr lang="zh-CN" altLang="en-US" sz="2000" b="1" dirty="0">
                <a:latin typeface="宋体" panose="02010600030101010101" pitchFamily="2" charset="-122"/>
              </a:rPr>
              <a:t>连接件均为通孔）；</a:t>
            </a:r>
            <a:endParaRPr lang="zh-CN" altLang="en-US" sz="2000" b="1" dirty="0"/>
          </a:p>
        </p:txBody>
      </p:sp>
      <p:sp>
        <p:nvSpPr>
          <p:cNvPr id="62471" name="Text Box 4103"/>
          <p:cNvSpPr txBox="1">
            <a:spLocks noChangeArrowheads="1"/>
          </p:cNvSpPr>
          <p:nvPr/>
        </p:nvSpPr>
        <p:spPr bwMode="auto">
          <a:xfrm>
            <a:off x="543979" y="2308610"/>
            <a:ext cx="7610981"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latin typeface="宋体" panose="02010600030101010101" pitchFamily="2" charset="-122"/>
              </a:rPr>
              <a:t>    对螺钉连接时位置度公差等于</a:t>
            </a:r>
            <a:r>
              <a:rPr lang="zh-CN" altLang="en-US" sz="2000" b="1" dirty="0"/>
              <a:t>0.5</a:t>
            </a:r>
            <a:r>
              <a:rPr lang="en-US" altLang="zh-CN" sz="2000" b="1" i="1" dirty="0" err="1"/>
              <a:t>X</a:t>
            </a:r>
            <a:r>
              <a:rPr lang="en-US" altLang="zh-CN" sz="2000" b="1" baseline="-30000" dirty="0" err="1"/>
              <a:t>min</a:t>
            </a:r>
            <a:r>
              <a:rPr lang="en-US" altLang="zh-CN" sz="2000" b="1" dirty="0">
                <a:latin typeface="宋体" panose="02010600030101010101" pitchFamily="2" charset="-122"/>
              </a:rPr>
              <a:t>（</a:t>
            </a:r>
            <a:r>
              <a:rPr lang="zh-CN" altLang="en-US" sz="2000" b="1" dirty="0">
                <a:latin typeface="宋体" panose="02010600030101010101" pitchFamily="2" charset="-122"/>
              </a:rPr>
              <a:t>连接件中有一个零件为螺孔）。</a:t>
            </a:r>
            <a:endParaRPr lang="zh-CN" altLang="en-US" sz="2000" b="1" dirty="0"/>
          </a:p>
        </p:txBody>
      </p:sp>
      <p:sp>
        <p:nvSpPr>
          <p:cNvPr id="62472" name="Text Box 4104"/>
          <p:cNvSpPr txBox="1">
            <a:spLocks noChangeArrowheads="1"/>
          </p:cNvSpPr>
          <p:nvPr/>
        </p:nvSpPr>
        <p:spPr bwMode="auto">
          <a:xfrm>
            <a:off x="1214014" y="3706796"/>
            <a:ext cx="5613400"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latin typeface="宋体" panose="02010600030101010101" pitchFamily="2" charset="-122"/>
              </a:rPr>
              <a:t>计算值按表</a:t>
            </a:r>
            <a:r>
              <a:rPr lang="zh-CN" altLang="en-US" sz="2000" b="1" dirty="0"/>
              <a:t>4.</a:t>
            </a:r>
            <a:r>
              <a:rPr lang="zh-CN" altLang="en-US" sz="2000" b="1" dirty="0" smtClean="0"/>
              <a:t>1</a:t>
            </a:r>
            <a:r>
              <a:rPr lang="en-US" altLang="zh-CN" sz="2000" b="1" dirty="0" smtClean="0"/>
              <a:t>8</a:t>
            </a:r>
            <a:r>
              <a:rPr lang="zh-CN" altLang="en-US" sz="2000" b="1" dirty="0" smtClean="0">
                <a:latin typeface="宋体" panose="02010600030101010101" pitchFamily="2" charset="-122"/>
              </a:rPr>
              <a:t>进行</a:t>
            </a:r>
            <a:r>
              <a:rPr lang="zh-CN" altLang="en-US" sz="2000" b="1" dirty="0">
                <a:latin typeface="宋体" panose="02010600030101010101" pitchFamily="2" charset="-122"/>
              </a:rPr>
              <a:t>规范。 </a:t>
            </a:r>
            <a:endParaRPr lang="zh-CN" altLang="en-US" sz="2000" b="1" dirty="0"/>
          </a:p>
        </p:txBody>
      </p:sp>
      <p:graphicFrame>
        <p:nvGraphicFramePr>
          <p:cNvPr id="62474" name="Object 4106"/>
          <p:cNvGraphicFramePr>
            <a:graphicFrameLocks noChangeAspect="1"/>
          </p:cNvGraphicFramePr>
          <p:nvPr/>
        </p:nvGraphicFramePr>
        <p:xfrm>
          <a:off x="1500220" y="1728397"/>
          <a:ext cx="5432425" cy="491927"/>
        </p:xfrm>
        <a:graphic>
          <a:graphicData uri="http://schemas.openxmlformats.org/presentationml/2006/ole">
            <mc:AlternateContent xmlns:mc="http://schemas.openxmlformats.org/markup-compatibility/2006">
              <mc:Choice xmlns:v="urn:schemas-microsoft-com:vml" Requires="v">
                <p:oleObj spid="_x0000_s16598" name="公式" r:id="rId1" imgW="1866265" imgH="215900" progId="Equation.3">
                  <p:embed/>
                </p:oleObj>
              </mc:Choice>
              <mc:Fallback>
                <p:oleObj name="公式" r:id="rId1" imgW="1866265" imgH="215900" progId="Equation.3">
                  <p:embed/>
                  <p:pic>
                    <p:nvPicPr>
                      <p:cNvPr id="0" name="Object 41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220" y="1728397"/>
                        <a:ext cx="5432425" cy="491927"/>
                      </a:xfrm>
                      <a:prstGeom prst="rect">
                        <a:avLst/>
                      </a:prstGeom>
                      <a:solidFill>
                        <a:srgbClr val="FFFF00"/>
                      </a:solidFill>
                      <a:ln>
                        <a:noFill/>
                      </a:ln>
                      <a:effectLst/>
                    </p:spPr>
                  </p:pic>
                </p:oleObj>
              </mc:Fallback>
            </mc:AlternateContent>
          </a:graphicData>
        </a:graphic>
      </p:graphicFrame>
      <p:graphicFrame>
        <p:nvGraphicFramePr>
          <p:cNvPr id="62475" name="Object 4107"/>
          <p:cNvGraphicFramePr>
            <a:graphicFrameLocks noChangeAspect="1"/>
          </p:cNvGraphicFramePr>
          <p:nvPr/>
        </p:nvGraphicFramePr>
        <p:xfrm>
          <a:off x="1603019" y="3139607"/>
          <a:ext cx="6138021" cy="490339"/>
        </p:xfrm>
        <a:graphic>
          <a:graphicData uri="http://schemas.openxmlformats.org/presentationml/2006/ole">
            <mc:AlternateContent xmlns:mc="http://schemas.openxmlformats.org/markup-compatibility/2006">
              <mc:Choice xmlns:v="urn:schemas-microsoft-com:vml" Requires="v">
                <p:oleObj spid="_x0000_s16599" name="公式" r:id="rId3" imgW="2171700" imgH="215900" progId="Equation.3">
                  <p:embed/>
                </p:oleObj>
              </mc:Choice>
              <mc:Fallback>
                <p:oleObj name="公式" r:id="rId3" imgW="2171700" imgH="215900" progId="Equation.3">
                  <p:embed/>
                  <p:pic>
                    <p:nvPicPr>
                      <p:cNvPr id="0" name="Object 41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019" y="3139607"/>
                        <a:ext cx="6138021" cy="490339"/>
                      </a:xfrm>
                      <a:prstGeom prst="rect">
                        <a:avLst/>
                      </a:prstGeom>
                      <a:solidFill>
                        <a:srgbClr val="FFFF00"/>
                      </a:solidFill>
                      <a:ln>
                        <a:noFill/>
                      </a:ln>
                      <a:effectLst/>
                    </p:spPr>
                  </p:pic>
                </p:oleObj>
              </mc:Fallback>
            </mc:AlternateContent>
          </a:graphicData>
        </a:graphic>
      </p:graphicFrame>
      <p:pic>
        <p:nvPicPr>
          <p:cNvPr id="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436" y="4479851"/>
            <a:ext cx="7917413" cy="114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xEl>
                                              <p:pRg st="0" end="0"/>
                                            </p:txEl>
                                          </p:spTgt>
                                        </p:tgtEl>
                                        <p:attrNameLst>
                                          <p:attrName>style.visibility</p:attrName>
                                        </p:attrNameLst>
                                      </p:cBhvr>
                                      <p:to>
                                        <p:strVal val="visible"/>
                                      </p:to>
                                    </p:set>
                                    <p:animEffect transition="in" filter="wipe(left)">
                                      <p:cBhvr>
                                        <p:cTn id="7" dur="300"/>
                                        <p:tgtEl>
                                          <p:spTgt spid="624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9"/>
                                        </p:tgtEl>
                                        <p:attrNameLst>
                                          <p:attrName>style.visibility</p:attrName>
                                        </p:attrNameLst>
                                      </p:cBhvr>
                                      <p:to>
                                        <p:strVal val="visible"/>
                                      </p:to>
                                    </p:set>
                                    <p:animEffect transition="in" filter="wipe(left)">
                                      <p:cBhvr>
                                        <p:cTn id="12" dur="300"/>
                                        <p:tgtEl>
                                          <p:spTgt spid="624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474"/>
                                        </p:tgtEl>
                                        <p:attrNameLst>
                                          <p:attrName>style.visibility</p:attrName>
                                        </p:attrNameLst>
                                      </p:cBhvr>
                                      <p:to>
                                        <p:strVal val="visible"/>
                                      </p:to>
                                    </p:set>
                                    <p:animEffect transition="in" filter="wipe(left)">
                                      <p:cBhvr>
                                        <p:cTn id="17" dur="500"/>
                                        <p:tgtEl>
                                          <p:spTgt spid="624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2471"/>
                                        </p:tgtEl>
                                        <p:attrNameLst>
                                          <p:attrName>style.visibility</p:attrName>
                                        </p:attrNameLst>
                                      </p:cBhvr>
                                      <p:to>
                                        <p:strVal val="visible"/>
                                      </p:to>
                                    </p:set>
                                    <p:animEffect transition="in" filter="wipe(left)">
                                      <p:cBhvr>
                                        <p:cTn id="22" dur="300"/>
                                        <p:tgtEl>
                                          <p:spTgt spid="624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2475"/>
                                        </p:tgtEl>
                                        <p:attrNameLst>
                                          <p:attrName>style.visibility</p:attrName>
                                        </p:attrNameLst>
                                      </p:cBhvr>
                                      <p:to>
                                        <p:strVal val="visible"/>
                                      </p:to>
                                    </p:set>
                                    <p:animEffect transition="in" filter="wipe(left)">
                                      <p:cBhvr>
                                        <p:cTn id="27" dur="500"/>
                                        <p:tgtEl>
                                          <p:spTgt spid="624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2472"/>
                                        </p:tgtEl>
                                        <p:attrNameLst>
                                          <p:attrName>style.visibility</p:attrName>
                                        </p:attrNameLst>
                                      </p:cBhvr>
                                      <p:to>
                                        <p:strVal val="visible"/>
                                      </p:to>
                                    </p:set>
                                    <p:animEffect transition="in" filter="wipe(left)">
                                      <p:cBhvr>
                                        <p:cTn id="32" dur="300"/>
                                        <p:tgtEl>
                                          <p:spTgt spid="6247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build="p"/>
      <p:bldP spid="62469" grpId="0" autoUpdateAnimBg="0"/>
      <p:bldP spid="62471" grpId="0" autoUpdateAnimBg="0"/>
      <p:bldP spid="6247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2C29179-A059-49C5-AE2C-0E2D5791A1F7}" type="slidenum">
              <a:rPr kumimoji="0" lang="zh-CN" altLang="en-US" sz="2000" smtClean="0">
                <a:solidFill>
                  <a:srgbClr val="0000FF"/>
                </a:solidFill>
              </a:rPr>
            </a:fld>
            <a:endParaRPr kumimoji="0" lang="en-US" altLang="zh-CN" sz="2000" smtClean="0">
              <a:solidFill>
                <a:srgbClr val="0000FF"/>
              </a:solidFill>
            </a:endParaRPr>
          </a:p>
        </p:txBody>
      </p:sp>
      <p:sp>
        <p:nvSpPr>
          <p:cNvPr id="11266" name="Text Box 2"/>
          <p:cNvSpPr txBox="1">
            <a:spLocks noChangeArrowheads="1"/>
          </p:cNvSpPr>
          <p:nvPr/>
        </p:nvSpPr>
        <p:spPr bwMode="auto">
          <a:xfrm>
            <a:off x="1177630" y="411724"/>
            <a:ext cx="710219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latin typeface="宋体" panose="02010600030101010101" pitchFamily="2" charset="-122"/>
              </a:rPr>
              <a:t>具体选用几何公差时应参考 表</a:t>
            </a:r>
            <a:r>
              <a:rPr lang="zh-CN" altLang="en-US" sz="2000" b="1" dirty="0"/>
              <a:t>4.</a:t>
            </a:r>
            <a:r>
              <a:rPr lang="zh-CN" altLang="en-US" sz="2000" b="1" dirty="0" smtClean="0"/>
              <a:t>1</a:t>
            </a:r>
            <a:r>
              <a:rPr lang="en-US" altLang="zh-CN" sz="2000" b="1" dirty="0" smtClean="0"/>
              <a:t>9</a:t>
            </a:r>
            <a:r>
              <a:rPr lang="zh-CN" altLang="en-US" sz="2000" b="1" dirty="0" smtClean="0">
                <a:latin typeface="宋体" panose="02010600030101010101" pitchFamily="2" charset="-122"/>
              </a:rPr>
              <a:t>和</a:t>
            </a:r>
            <a:r>
              <a:rPr lang="zh-CN" altLang="en-US" sz="2000" b="1" dirty="0">
                <a:latin typeface="宋体" panose="02010600030101010101" pitchFamily="2" charset="-122"/>
              </a:rPr>
              <a:t>表</a:t>
            </a:r>
            <a:r>
              <a:rPr lang="zh-CN" altLang="en-US" sz="2000" b="1" dirty="0"/>
              <a:t>4</a:t>
            </a:r>
            <a:r>
              <a:rPr lang="zh-CN" altLang="en-US" sz="2000" b="1" dirty="0" smtClean="0"/>
              <a:t>.</a:t>
            </a:r>
            <a:r>
              <a:rPr lang="en-US" altLang="zh-CN" sz="2000" b="1" dirty="0" smtClean="0"/>
              <a:t>20</a:t>
            </a:r>
            <a:r>
              <a:rPr lang="zh-CN" altLang="en-US" sz="2000" b="1" dirty="0" smtClean="0"/>
              <a:t>。</a:t>
            </a:r>
            <a:endParaRPr lang="zh-CN" altLang="en-US" sz="2000" b="1" dirty="0"/>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5989" y="849158"/>
            <a:ext cx="8362950"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gtEl>
                                        <p:attrNameLst>
                                          <p:attrName>style.visibility</p:attrName>
                                        </p:attrNameLst>
                                      </p:cBhvr>
                                      <p:to>
                                        <p:strVal val="visible"/>
                                      </p:to>
                                    </p:set>
                                    <p:animEffect transition="in" filter="wipe(left)">
                                      <p:cBhvr>
                                        <p:cTn id="7" dur="3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0898"/>
                                        </p:tgtEl>
                                        <p:attrNameLst>
                                          <p:attrName>style.visibility</p:attrName>
                                        </p:attrNameLst>
                                      </p:cBhvr>
                                      <p:to>
                                        <p:strVal val="visible"/>
                                      </p:to>
                                    </p:set>
                                    <p:anim calcmode="lin" valueType="num">
                                      <p:cBhvr additive="base">
                                        <p:cTn id="12" dur="500" fill="hold"/>
                                        <p:tgtEl>
                                          <p:spTgt spid="80898"/>
                                        </p:tgtEl>
                                        <p:attrNameLst>
                                          <p:attrName>ppt_x</p:attrName>
                                        </p:attrNameLst>
                                      </p:cBhvr>
                                      <p:tavLst>
                                        <p:tav tm="0">
                                          <p:val>
                                            <p:strVal val="#ppt_x"/>
                                          </p:val>
                                        </p:tav>
                                        <p:tav tm="100000">
                                          <p:val>
                                            <p:strVal val="#ppt_x"/>
                                          </p:val>
                                        </p:tav>
                                      </p:tavLst>
                                    </p:anim>
                                    <p:anim calcmode="lin" valueType="num">
                                      <p:cBhvr additive="base">
                                        <p:cTn id="13"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717A713-3871-4B7A-92B6-9BE321C2821D}" type="slidenum">
              <a:rPr kumimoji="0" lang="zh-CN" altLang="en-US" sz="2000" smtClean="0">
                <a:solidFill>
                  <a:srgbClr val="0000FF"/>
                </a:solidFill>
              </a:rPr>
            </a:fld>
            <a:endParaRPr kumimoji="0" lang="en-US" altLang="zh-CN" sz="2000" smtClean="0">
              <a:solidFill>
                <a:srgbClr val="0000FF"/>
              </a:solidFill>
            </a:endParaRPr>
          </a:p>
        </p:txBody>
      </p:sp>
      <p:sp>
        <p:nvSpPr>
          <p:cNvPr id="105478" name="Text Box 6"/>
          <p:cNvSpPr txBox="1">
            <a:spLocks noChangeArrowheads="1"/>
          </p:cNvSpPr>
          <p:nvPr/>
        </p:nvSpPr>
        <p:spPr bwMode="auto">
          <a:xfrm>
            <a:off x="1043902" y="4293358"/>
            <a:ext cx="6616538"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几何公差的选用示例请参考</a:t>
            </a:r>
            <a:r>
              <a:rPr lang="zh-CN" altLang="en-US" sz="2000" b="1" dirty="0">
                <a:solidFill>
                  <a:srgbClr val="FF0000"/>
                </a:solidFill>
              </a:rPr>
              <a:t>本书第</a:t>
            </a:r>
            <a:r>
              <a:rPr lang="en-US" altLang="zh-CN" sz="2000" b="1" dirty="0">
                <a:solidFill>
                  <a:srgbClr val="FF0000"/>
                </a:solidFill>
              </a:rPr>
              <a:t>12</a:t>
            </a:r>
            <a:r>
              <a:rPr lang="zh-CN" altLang="en-US" sz="2000" b="1" dirty="0">
                <a:solidFill>
                  <a:srgbClr val="FF0000"/>
                </a:solidFill>
              </a:rPr>
              <a:t>章</a:t>
            </a:r>
            <a:r>
              <a:rPr lang="en-US" altLang="zh-CN" sz="2000" b="1" dirty="0">
                <a:solidFill>
                  <a:srgbClr val="FF0000"/>
                </a:solidFill>
              </a:rPr>
              <a:t>12.1.1~12.1.4</a:t>
            </a:r>
            <a:r>
              <a:rPr lang="zh-CN" altLang="en-US" sz="2000" b="1" dirty="0">
                <a:solidFill>
                  <a:srgbClr val="FF0000"/>
                </a:solidFill>
              </a:rPr>
              <a:t>。</a:t>
            </a:r>
            <a:endParaRPr lang="zh-CN" altLang="en-US" sz="2000" b="1" dirty="0">
              <a:solidFill>
                <a:srgbClr val="FF0000"/>
              </a:solidFill>
            </a:endParaRPr>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3375" y="1188876"/>
            <a:ext cx="84486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additive="base">
                                        <p:cTn id="7" dur="500" fill="hold"/>
                                        <p:tgtEl>
                                          <p:spTgt spid="81922"/>
                                        </p:tgtEl>
                                        <p:attrNameLst>
                                          <p:attrName>ppt_x</p:attrName>
                                        </p:attrNameLst>
                                      </p:cBhvr>
                                      <p:tavLst>
                                        <p:tav tm="0">
                                          <p:val>
                                            <p:strVal val="0-#ppt_w/2"/>
                                          </p:val>
                                        </p:tav>
                                        <p:tav tm="100000">
                                          <p:val>
                                            <p:strVal val="#ppt_x"/>
                                          </p:val>
                                        </p:tav>
                                      </p:tavLst>
                                    </p:anim>
                                    <p:anim calcmode="lin" valueType="num">
                                      <p:cBhvr additive="base">
                                        <p:cTn id="8" dur="500" fill="hold"/>
                                        <p:tgtEl>
                                          <p:spTgt spid="819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105478"/>
                                        </p:tgtEl>
                                        <p:attrNameLst>
                                          <p:attrName>style.visibility</p:attrName>
                                        </p:attrNameLst>
                                      </p:cBhvr>
                                      <p:to>
                                        <p:strVal val="visible"/>
                                      </p:to>
                                    </p:set>
                                    <p:animEffect transition="in" filter="wipe(left)">
                                      <p:cBhvr>
                                        <p:cTn id="13" dur="3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01E5910-95F1-4F3E-899C-3E9074C408CB}" type="slidenum">
              <a:rPr kumimoji="0" lang="zh-CN" altLang="en-US" sz="2000" smtClean="0">
                <a:solidFill>
                  <a:srgbClr val="0000FF"/>
                </a:solidFill>
              </a:rPr>
            </a:fld>
            <a:endParaRPr kumimoji="0" lang="en-US" altLang="zh-CN" sz="2000" smtClean="0">
              <a:solidFill>
                <a:srgbClr val="0000FF"/>
              </a:solidFill>
            </a:endParaRPr>
          </a:p>
        </p:txBody>
      </p:sp>
      <p:sp>
        <p:nvSpPr>
          <p:cNvPr id="12290" name="Text Box 2"/>
          <p:cNvSpPr txBox="1">
            <a:spLocks noChangeArrowheads="1"/>
          </p:cNvSpPr>
          <p:nvPr/>
        </p:nvSpPr>
        <p:spPr bwMode="auto">
          <a:xfrm>
            <a:off x="1689100" y="199055"/>
            <a:ext cx="5486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latin typeface="宋体" panose="02010600030101010101" pitchFamily="2" charset="-122"/>
              </a:rPr>
              <a:t>4.5 几何误差</a:t>
            </a:r>
            <a:r>
              <a:rPr lang="zh-CN" altLang="en-US" b="1" dirty="0" smtClean="0">
                <a:latin typeface="宋体" panose="02010600030101010101" pitchFamily="2" charset="-122"/>
              </a:rPr>
              <a:t>及其检测</a:t>
            </a:r>
            <a:endParaRPr lang="zh-CN" altLang="en-US" b="1" dirty="0">
              <a:latin typeface="宋体" panose="02010600030101010101" pitchFamily="2" charset="-122"/>
            </a:endParaRPr>
          </a:p>
        </p:txBody>
      </p:sp>
      <p:sp>
        <p:nvSpPr>
          <p:cNvPr id="12384" name="Text Box 96"/>
          <p:cNvSpPr txBox="1">
            <a:spLocks noChangeArrowheads="1"/>
          </p:cNvSpPr>
          <p:nvPr/>
        </p:nvSpPr>
        <p:spPr bwMode="auto">
          <a:xfrm>
            <a:off x="1054846" y="781608"/>
            <a:ext cx="5562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4.5.1  形状误差及其评定</a:t>
            </a:r>
            <a:r>
              <a:rPr lang="zh-CN" altLang="en-US" sz="2000" dirty="0"/>
              <a:t> </a:t>
            </a:r>
            <a:endParaRPr lang="zh-CN" altLang="en-US" sz="2000" dirty="0"/>
          </a:p>
        </p:txBody>
      </p:sp>
      <p:sp>
        <p:nvSpPr>
          <p:cNvPr id="21" name="Text Box 96"/>
          <p:cNvSpPr txBox="1">
            <a:spLocks noChangeArrowheads="1"/>
          </p:cNvSpPr>
          <p:nvPr/>
        </p:nvSpPr>
        <p:spPr bwMode="auto">
          <a:xfrm>
            <a:off x="1054846" y="1181718"/>
            <a:ext cx="33774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smtClean="0"/>
              <a:t>1</a:t>
            </a:r>
            <a:r>
              <a:rPr lang="en-US" altLang="zh-CN" sz="2000" b="1" dirty="0" smtClean="0">
                <a:solidFill>
                  <a:srgbClr val="FF0000"/>
                </a:solidFill>
              </a:rPr>
              <a:t>.</a:t>
            </a:r>
            <a:r>
              <a:rPr lang="zh-CN" altLang="en-US" sz="2000" b="1" dirty="0" smtClean="0">
                <a:solidFill>
                  <a:srgbClr val="FF0000"/>
                </a:solidFill>
              </a:rPr>
              <a:t>  </a:t>
            </a:r>
            <a:r>
              <a:rPr lang="zh-CN" altLang="en-US" sz="2000" b="1" dirty="0">
                <a:solidFill>
                  <a:srgbClr val="FF0000"/>
                </a:solidFill>
              </a:rPr>
              <a:t>形状</a:t>
            </a:r>
            <a:r>
              <a:rPr lang="zh-CN" altLang="en-US" sz="2000" b="1" dirty="0" smtClean="0">
                <a:solidFill>
                  <a:srgbClr val="FF0000"/>
                </a:solidFill>
              </a:rPr>
              <a:t>误差</a:t>
            </a:r>
            <a:endParaRPr lang="zh-CN" altLang="en-US" sz="2000" dirty="0">
              <a:solidFill>
                <a:srgbClr val="FF0000"/>
              </a:solidFill>
            </a:endParaRPr>
          </a:p>
        </p:txBody>
      </p:sp>
      <p:sp>
        <p:nvSpPr>
          <p:cNvPr id="2" name="矩形 1"/>
          <p:cNvSpPr/>
          <p:nvPr/>
        </p:nvSpPr>
        <p:spPr>
          <a:xfrm>
            <a:off x="1097455" y="1952386"/>
            <a:ext cx="7076161" cy="400110"/>
          </a:xfrm>
          <a:prstGeom prst="rect">
            <a:avLst/>
          </a:prstGeom>
        </p:spPr>
        <p:txBody>
          <a:bodyPr wrap="square">
            <a:spAutoFit/>
          </a:bodyPr>
          <a:lstStyle/>
          <a:p>
            <a:pPr algn="l"/>
            <a:r>
              <a:rPr lang="en-US" altLang="zh-CN" sz="2000" b="1" dirty="0" smtClean="0"/>
              <a:t>——</a:t>
            </a:r>
            <a:r>
              <a:rPr lang="zh-CN" altLang="en-US" sz="2000" b="1" dirty="0" smtClean="0"/>
              <a:t>是</a:t>
            </a:r>
            <a:r>
              <a:rPr lang="zh-CN" altLang="en-US" sz="2000" b="1" dirty="0"/>
              <a:t>指被测要素的提取要素对其理想</a:t>
            </a:r>
            <a:r>
              <a:rPr lang="zh-CN" altLang="en-US" sz="2000" b="1" dirty="0" smtClean="0"/>
              <a:t>要素的变量。</a:t>
            </a:r>
            <a:endParaRPr lang="zh-CN" altLang="en-US" sz="2000" b="1" dirty="0"/>
          </a:p>
        </p:txBody>
      </p:sp>
      <p:sp>
        <p:nvSpPr>
          <p:cNvPr id="3" name="矩形 2"/>
          <p:cNvSpPr/>
          <p:nvPr/>
        </p:nvSpPr>
        <p:spPr>
          <a:xfrm>
            <a:off x="856549" y="1573601"/>
            <a:ext cx="2850001" cy="400110"/>
          </a:xfrm>
          <a:prstGeom prst="rect">
            <a:avLst/>
          </a:prstGeom>
        </p:spPr>
        <p:txBody>
          <a:bodyPr wrap="square">
            <a:spAutoFit/>
          </a:bodyPr>
          <a:lstStyle/>
          <a:p>
            <a:pPr algn="l"/>
            <a:r>
              <a:rPr lang="zh-CN" altLang="en-US" sz="2000" b="1" dirty="0"/>
              <a:t>（</a:t>
            </a:r>
            <a:r>
              <a:rPr lang="en-US" altLang="zh-CN" sz="2000" b="1" dirty="0"/>
              <a:t>1</a:t>
            </a:r>
            <a:r>
              <a:rPr lang="zh-CN" altLang="en-US" sz="2000" b="1" dirty="0"/>
              <a:t>）形状误差</a:t>
            </a:r>
            <a:endParaRPr lang="zh-CN" altLang="en-US" sz="2000" dirty="0"/>
          </a:p>
        </p:txBody>
      </p:sp>
      <p:sp>
        <p:nvSpPr>
          <p:cNvPr id="24" name="矩形 23"/>
          <p:cNvSpPr/>
          <p:nvPr/>
        </p:nvSpPr>
        <p:spPr>
          <a:xfrm>
            <a:off x="1074306" y="2467000"/>
            <a:ext cx="3245767" cy="400110"/>
          </a:xfrm>
          <a:prstGeom prst="rect">
            <a:avLst/>
          </a:prstGeom>
        </p:spPr>
        <p:txBody>
          <a:bodyPr wrap="square">
            <a:spAutoFit/>
          </a:bodyPr>
          <a:lstStyle/>
          <a:p>
            <a:pPr algn="l"/>
            <a:r>
              <a:rPr lang="zh-CN" altLang="en-US" sz="2000" b="1" dirty="0" smtClean="0">
                <a:solidFill>
                  <a:srgbClr val="FF0000"/>
                </a:solidFill>
              </a:rPr>
              <a:t>理想要素的形状：</a:t>
            </a:r>
            <a:endParaRPr lang="zh-CN" altLang="en-US" sz="2000" dirty="0">
              <a:solidFill>
                <a:srgbClr val="FF0000"/>
              </a:solidFill>
            </a:endParaRPr>
          </a:p>
        </p:txBody>
      </p:sp>
      <p:sp>
        <p:nvSpPr>
          <p:cNvPr id="4" name="矩形 3"/>
          <p:cNvSpPr/>
          <p:nvPr/>
        </p:nvSpPr>
        <p:spPr>
          <a:xfrm>
            <a:off x="3068617" y="3365892"/>
            <a:ext cx="5208778" cy="400110"/>
          </a:xfrm>
          <a:prstGeom prst="rect">
            <a:avLst/>
          </a:prstGeom>
        </p:spPr>
        <p:txBody>
          <a:bodyPr wrap="square">
            <a:spAutoFit/>
          </a:bodyPr>
          <a:lstStyle/>
          <a:p>
            <a:pPr algn="l"/>
            <a:r>
              <a:rPr lang="zh-CN" altLang="en-US" sz="2000" b="1" dirty="0" smtClean="0"/>
              <a:t>由</a:t>
            </a:r>
            <a:r>
              <a:rPr lang="zh-CN" altLang="en-US" sz="2000" b="1" dirty="0"/>
              <a:t>对被测要素的提取要素</a:t>
            </a:r>
            <a:r>
              <a:rPr lang="zh-CN" altLang="en-US" sz="2000" b="1" dirty="0" smtClean="0"/>
              <a:t>进行拟合</a:t>
            </a:r>
            <a:r>
              <a:rPr lang="zh-CN" altLang="en-US" sz="2000" b="1" dirty="0"/>
              <a:t>得到。</a:t>
            </a:r>
            <a:endParaRPr lang="zh-CN" altLang="en-US" sz="2000" b="1" dirty="0"/>
          </a:p>
        </p:txBody>
      </p:sp>
      <p:sp>
        <p:nvSpPr>
          <p:cNvPr id="5" name="矩形 4"/>
          <p:cNvSpPr/>
          <p:nvPr/>
        </p:nvSpPr>
        <p:spPr>
          <a:xfrm>
            <a:off x="417445" y="2366481"/>
            <a:ext cx="7520473" cy="1015663"/>
          </a:xfrm>
          <a:prstGeom prst="rect">
            <a:avLst/>
          </a:prstGeom>
        </p:spPr>
        <p:txBody>
          <a:bodyPr wrap="square">
            <a:spAutoFit/>
          </a:bodyPr>
          <a:lstStyle/>
          <a:p>
            <a:pPr algn="l">
              <a:lnSpc>
                <a:spcPct val="150000"/>
              </a:lnSpc>
            </a:pPr>
            <a:r>
              <a:rPr lang="en-US" altLang="zh-CN" sz="2000" b="1" dirty="0" smtClean="0"/>
              <a:t>             </a:t>
            </a:r>
            <a:r>
              <a:rPr lang="en-US" altLang="zh-CN" sz="2000" b="1" dirty="0" smtClean="0">
                <a:solidFill>
                  <a:srgbClr val="FF0000"/>
                </a:solidFill>
              </a:rPr>
              <a:t>                           </a:t>
            </a:r>
            <a:r>
              <a:rPr lang="en-US" altLang="zh-CN" sz="2000" b="1" dirty="0" smtClean="0"/>
              <a:t> </a:t>
            </a:r>
            <a:r>
              <a:rPr lang="zh-CN" altLang="en-US" sz="2000" b="1" dirty="0" smtClean="0"/>
              <a:t>由</a:t>
            </a:r>
            <a:r>
              <a:rPr lang="zh-CN" altLang="en-US" sz="2000" b="1" dirty="0"/>
              <a:t>理论正确尺寸确定</a:t>
            </a:r>
            <a:r>
              <a:rPr lang="en-US" altLang="zh-CN" sz="2000" b="1" dirty="0"/>
              <a:t>,</a:t>
            </a:r>
            <a:r>
              <a:rPr lang="zh-CN" altLang="en-US" sz="2000" b="1" dirty="0"/>
              <a:t>或由参数化方程定义及理论正确尺寸和</a:t>
            </a:r>
            <a:r>
              <a:rPr lang="zh-CN" altLang="en-US" sz="2000" b="1" dirty="0" smtClean="0"/>
              <a:t>参数化</a:t>
            </a:r>
            <a:r>
              <a:rPr lang="zh-CN" altLang="en-US" sz="2000" b="1" dirty="0"/>
              <a:t>方程定义。</a:t>
            </a:r>
            <a:endParaRPr lang="zh-CN" altLang="en-US" sz="2000" dirty="0"/>
          </a:p>
        </p:txBody>
      </p:sp>
      <p:sp>
        <p:nvSpPr>
          <p:cNvPr id="6" name="矩形 5"/>
          <p:cNvSpPr/>
          <p:nvPr/>
        </p:nvSpPr>
        <p:spPr>
          <a:xfrm>
            <a:off x="1014544" y="3358344"/>
            <a:ext cx="2978950" cy="400110"/>
          </a:xfrm>
          <a:prstGeom prst="rect">
            <a:avLst/>
          </a:prstGeom>
        </p:spPr>
        <p:txBody>
          <a:bodyPr wrap="square">
            <a:spAutoFit/>
          </a:bodyPr>
          <a:lstStyle/>
          <a:p>
            <a:pPr algn="l"/>
            <a:r>
              <a:rPr lang="zh-CN" altLang="en-US" sz="2000" b="1" dirty="0" smtClean="0">
                <a:solidFill>
                  <a:srgbClr val="FF0000"/>
                </a:solidFill>
              </a:rPr>
              <a:t>理想</a:t>
            </a:r>
            <a:r>
              <a:rPr lang="zh-CN" altLang="en-US" sz="2000" b="1" dirty="0">
                <a:solidFill>
                  <a:srgbClr val="FF0000"/>
                </a:solidFill>
              </a:rPr>
              <a:t>要素</a:t>
            </a:r>
            <a:r>
              <a:rPr lang="zh-CN" altLang="en-US" sz="2000" b="1" dirty="0" smtClean="0">
                <a:solidFill>
                  <a:srgbClr val="FF0000"/>
                </a:solidFill>
              </a:rPr>
              <a:t>的位置</a:t>
            </a:r>
            <a:r>
              <a:rPr lang="zh-CN" altLang="en-US" sz="2000" b="1" dirty="0" smtClean="0"/>
              <a:t>：</a:t>
            </a:r>
            <a:endParaRPr lang="zh-CN" altLang="en-US" sz="2000" dirty="0"/>
          </a:p>
        </p:txBody>
      </p:sp>
      <p:sp>
        <p:nvSpPr>
          <p:cNvPr id="8" name="矩形 7"/>
          <p:cNvSpPr/>
          <p:nvPr/>
        </p:nvSpPr>
        <p:spPr>
          <a:xfrm>
            <a:off x="1009866" y="3692731"/>
            <a:ext cx="3112835" cy="553998"/>
          </a:xfrm>
          <a:prstGeom prst="rect">
            <a:avLst/>
          </a:prstGeom>
        </p:spPr>
        <p:txBody>
          <a:bodyPr wrap="square">
            <a:spAutoFit/>
          </a:bodyPr>
          <a:lstStyle/>
          <a:p>
            <a:pPr algn="l">
              <a:lnSpc>
                <a:spcPct val="150000"/>
              </a:lnSpc>
            </a:pPr>
            <a:r>
              <a:rPr lang="zh-CN" altLang="en-US" sz="2000" b="1" dirty="0" smtClean="0">
                <a:solidFill>
                  <a:srgbClr val="FF0000"/>
                </a:solidFill>
              </a:rPr>
              <a:t>拟合</a:t>
            </a:r>
            <a:r>
              <a:rPr lang="zh-CN" altLang="en-US" sz="2000" b="1" dirty="0">
                <a:solidFill>
                  <a:srgbClr val="FF0000"/>
                </a:solidFill>
              </a:rPr>
              <a:t>的</a:t>
            </a:r>
            <a:r>
              <a:rPr lang="zh-CN" altLang="en-US" sz="2000" b="1" dirty="0" smtClean="0">
                <a:solidFill>
                  <a:srgbClr val="FF0000"/>
                </a:solidFill>
              </a:rPr>
              <a:t>方法有四种</a:t>
            </a:r>
            <a:r>
              <a:rPr lang="zh-CN" altLang="en-US" sz="2000" b="1" dirty="0" smtClean="0"/>
              <a:t>：</a:t>
            </a:r>
            <a:endParaRPr lang="zh-CN" altLang="en-US" sz="2000" dirty="0"/>
          </a:p>
        </p:txBody>
      </p:sp>
      <p:sp>
        <p:nvSpPr>
          <p:cNvPr id="30" name="矩形 29"/>
          <p:cNvSpPr/>
          <p:nvPr/>
        </p:nvSpPr>
        <p:spPr>
          <a:xfrm>
            <a:off x="976152" y="5178413"/>
            <a:ext cx="6365737" cy="400110"/>
          </a:xfrm>
          <a:prstGeom prst="rect">
            <a:avLst/>
          </a:prstGeom>
        </p:spPr>
        <p:txBody>
          <a:bodyPr wrap="square">
            <a:spAutoFit/>
          </a:bodyPr>
          <a:lstStyle/>
          <a:p>
            <a:pPr algn="l"/>
            <a:r>
              <a:rPr lang="zh-CN" altLang="en-US" sz="2000" b="1" dirty="0" smtClean="0"/>
              <a:t>如果</a:t>
            </a:r>
            <a:r>
              <a:rPr lang="zh-CN" altLang="en-US" sz="2000" b="1" dirty="0"/>
              <a:t>工程</a:t>
            </a:r>
            <a:r>
              <a:rPr lang="zh-CN" altLang="en-US" sz="2000" b="1" dirty="0" smtClean="0"/>
              <a:t>图样</a:t>
            </a:r>
            <a:r>
              <a:rPr lang="zh-CN" altLang="en-US" sz="2000" b="1" dirty="0" smtClean="0">
                <a:solidFill>
                  <a:srgbClr val="FF0000"/>
                </a:solidFill>
              </a:rPr>
              <a:t>没有规定</a:t>
            </a:r>
            <a:r>
              <a:rPr lang="zh-CN" altLang="en-US" sz="2000" b="1" dirty="0">
                <a:solidFill>
                  <a:srgbClr val="FF0000"/>
                </a:solidFill>
              </a:rPr>
              <a:t>拟合方法</a:t>
            </a:r>
            <a:r>
              <a:rPr lang="en-US" altLang="zh-CN" sz="2000" b="1" dirty="0" smtClean="0">
                <a:solidFill>
                  <a:srgbClr val="FF0000"/>
                </a:solidFill>
              </a:rPr>
              <a:t>,</a:t>
            </a:r>
            <a:r>
              <a:rPr lang="zh-CN" altLang="en-US" sz="2000" b="1" dirty="0" smtClean="0">
                <a:solidFill>
                  <a:srgbClr val="FF0000"/>
                </a:solidFill>
              </a:rPr>
              <a:t>默认</a:t>
            </a:r>
            <a:r>
              <a:rPr lang="zh-CN" altLang="en-US" sz="2000" b="1" dirty="0">
                <a:solidFill>
                  <a:srgbClr val="FF0000"/>
                </a:solidFill>
              </a:rPr>
              <a:t>为最小区域法</a:t>
            </a:r>
            <a:r>
              <a:rPr lang="zh-CN" altLang="en-US" sz="2000" b="1" dirty="0" smtClean="0">
                <a:solidFill>
                  <a:srgbClr val="FF0000"/>
                </a:solidFill>
              </a:rPr>
              <a:t>。</a:t>
            </a:r>
            <a:endParaRPr lang="zh-CN" altLang="en-US" sz="2000" b="1" dirty="0">
              <a:solidFill>
                <a:srgbClr val="FF0000"/>
              </a:solidFill>
            </a:endParaRPr>
          </a:p>
        </p:txBody>
      </p:sp>
      <p:sp>
        <p:nvSpPr>
          <p:cNvPr id="7" name="矩形 6"/>
          <p:cNvSpPr/>
          <p:nvPr/>
        </p:nvSpPr>
        <p:spPr>
          <a:xfrm>
            <a:off x="1043864" y="4134757"/>
            <a:ext cx="7168213" cy="1015663"/>
          </a:xfrm>
          <a:prstGeom prst="rect">
            <a:avLst/>
          </a:prstGeom>
        </p:spPr>
        <p:txBody>
          <a:bodyPr wrap="square">
            <a:spAutoFit/>
          </a:bodyPr>
          <a:lstStyle/>
          <a:p>
            <a:pPr algn="l">
              <a:lnSpc>
                <a:spcPct val="150000"/>
              </a:lnSpc>
            </a:pPr>
            <a:r>
              <a:rPr lang="zh-CN" altLang="en-US" sz="2000" b="1" dirty="0" smtClean="0">
                <a:latin typeface="华文中宋" panose="02010600040101010101" charset="-122"/>
                <a:ea typeface="华文中宋" panose="02010600040101010101" charset="-122"/>
              </a:rPr>
              <a:t>②</a:t>
            </a:r>
            <a:r>
              <a:rPr lang="zh-CN" altLang="en-US" sz="2000" b="1" dirty="0"/>
              <a:t>最小二乘法</a:t>
            </a:r>
            <a:r>
              <a:rPr lang="en-US" altLang="zh-CN" sz="2000" b="1" dirty="0"/>
              <a:t>,</a:t>
            </a:r>
            <a:r>
              <a:rPr lang="zh-CN" altLang="en-US" sz="2000" b="1" dirty="0"/>
              <a:t>符号为</a:t>
            </a:r>
            <a:r>
              <a:rPr lang="en-US" altLang="zh-CN" sz="2000" b="1" dirty="0"/>
              <a:t>G</a:t>
            </a:r>
            <a:r>
              <a:rPr lang="en-US" altLang="zh-CN" sz="2000" b="1" dirty="0" smtClean="0"/>
              <a:t>;        </a:t>
            </a:r>
            <a:r>
              <a:rPr lang="zh-CN" altLang="en-US" sz="2000" b="1" dirty="0" smtClean="0">
                <a:latin typeface="华文中宋" panose="02010600040101010101" charset="-122"/>
                <a:ea typeface="华文中宋" panose="02010600040101010101" charset="-122"/>
              </a:rPr>
              <a:t> </a:t>
            </a:r>
            <a:r>
              <a:rPr lang="zh-CN" altLang="en-US" sz="2000" b="1" dirty="0">
                <a:latin typeface="华文中宋" panose="02010600040101010101" charset="-122"/>
                <a:ea typeface="华文中宋" panose="02010600040101010101" charset="-122"/>
              </a:rPr>
              <a:t>③</a:t>
            </a:r>
            <a:r>
              <a:rPr lang="zh-CN" altLang="en-US" sz="2000" b="1" dirty="0"/>
              <a:t>最小外接法</a:t>
            </a:r>
            <a:r>
              <a:rPr lang="en-US" altLang="zh-CN" sz="2000" b="1" dirty="0"/>
              <a:t>,</a:t>
            </a:r>
            <a:r>
              <a:rPr lang="zh-CN" altLang="en-US" sz="2000" b="1" dirty="0"/>
              <a:t>符号为</a:t>
            </a:r>
            <a:r>
              <a:rPr lang="en-US" altLang="zh-CN" sz="2000" b="1" dirty="0"/>
              <a:t>N </a:t>
            </a:r>
            <a:r>
              <a:rPr lang="zh-CN" altLang="en-US" sz="2000" b="1" dirty="0" smtClean="0"/>
              <a:t>；</a:t>
            </a:r>
            <a:endParaRPr lang="en-US" altLang="zh-CN" sz="2000" b="1" dirty="0" smtClean="0"/>
          </a:p>
          <a:p>
            <a:pPr algn="l">
              <a:lnSpc>
                <a:spcPct val="150000"/>
              </a:lnSpc>
            </a:pPr>
            <a:r>
              <a:rPr lang="zh-CN" altLang="en-US" sz="2000" b="1" dirty="0" smtClean="0">
                <a:latin typeface="华文中宋" panose="02010600040101010101" charset="-122"/>
                <a:ea typeface="华文中宋" panose="02010600040101010101" charset="-122"/>
              </a:rPr>
              <a:t>④</a:t>
            </a:r>
            <a:r>
              <a:rPr lang="zh-CN" altLang="en-US" sz="2000" b="1" dirty="0"/>
              <a:t>最大内切法</a:t>
            </a:r>
            <a:r>
              <a:rPr lang="en-US" altLang="zh-CN" sz="2000" b="1" dirty="0"/>
              <a:t>,</a:t>
            </a:r>
            <a:r>
              <a:rPr lang="zh-CN" altLang="en-US" sz="2000" b="1" dirty="0"/>
              <a:t>符号为</a:t>
            </a:r>
            <a:r>
              <a:rPr lang="en-US" altLang="zh-CN" sz="2000" b="1" dirty="0"/>
              <a:t>X</a:t>
            </a:r>
            <a:r>
              <a:rPr lang="zh-CN" altLang="en-US" sz="2000" b="1" dirty="0"/>
              <a:t>等。</a:t>
            </a:r>
            <a:endParaRPr lang="zh-CN" altLang="en-US" sz="2000" dirty="0"/>
          </a:p>
        </p:txBody>
      </p:sp>
      <p:sp>
        <p:nvSpPr>
          <p:cNvPr id="9" name="矩形 8"/>
          <p:cNvSpPr/>
          <p:nvPr/>
        </p:nvSpPr>
        <p:spPr>
          <a:xfrm>
            <a:off x="3239410" y="3800275"/>
            <a:ext cx="5447390" cy="400110"/>
          </a:xfrm>
          <a:prstGeom prst="rect">
            <a:avLst/>
          </a:prstGeom>
        </p:spPr>
        <p:txBody>
          <a:bodyPr wrap="square">
            <a:spAutoFit/>
          </a:bodyPr>
          <a:lstStyle/>
          <a:p>
            <a:pPr algn="l"/>
            <a:r>
              <a:rPr lang="zh-CN" altLang="en-US" sz="2000" b="1" dirty="0">
                <a:latin typeface="华文中宋" panose="02010600040101010101" charset="-122"/>
                <a:ea typeface="华文中宋" panose="02010600040101010101" charset="-122"/>
              </a:rPr>
              <a:t>①</a:t>
            </a:r>
            <a:r>
              <a:rPr lang="zh-CN" altLang="en-US" sz="2000" b="1" dirty="0"/>
              <a:t>有最小区域法</a:t>
            </a:r>
            <a:r>
              <a:rPr lang="en-US" altLang="zh-CN" sz="2000" b="1" dirty="0"/>
              <a:t>,</a:t>
            </a:r>
            <a:r>
              <a:rPr lang="zh-CN" altLang="en-US" sz="2000" b="1" dirty="0"/>
              <a:t>符号为</a:t>
            </a:r>
            <a:r>
              <a:rPr lang="en-US" altLang="zh-CN" sz="2000" b="1" dirty="0" smtClean="0"/>
              <a:t>C (</a:t>
            </a:r>
            <a:r>
              <a:rPr lang="zh-CN" altLang="en-US" sz="2000" b="1" dirty="0"/>
              <a:t>也称切比雪夫法</a:t>
            </a:r>
            <a:r>
              <a:rPr lang="en-US" altLang="zh-CN" sz="2000" b="1" dirty="0"/>
              <a:t>);</a:t>
            </a:r>
            <a:r>
              <a:rPr lang="zh-CN" altLang="en-US" sz="2000" b="1" dirty="0">
                <a:latin typeface="华文中宋" panose="02010600040101010101" charset="-122"/>
                <a:ea typeface="华文中宋" panose="02010600040101010101" charset="-122"/>
              </a:rPr>
              <a:t> </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wipe(left)">
                                      <p:cBhvr>
                                        <p:cTn id="7" dur="3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84">
                                            <p:txEl>
                                              <p:pRg st="0" end="0"/>
                                            </p:txEl>
                                          </p:spTgt>
                                        </p:tgtEl>
                                        <p:attrNameLst>
                                          <p:attrName>style.visibility</p:attrName>
                                        </p:attrNameLst>
                                      </p:cBhvr>
                                      <p:to>
                                        <p:strVal val="visible"/>
                                      </p:to>
                                    </p:set>
                                    <p:animEffect transition="in" filter="wipe(left)">
                                      <p:cBhvr>
                                        <p:cTn id="12" dur="300"/>
                                        <p:tgtEl>
                                          <p:spTgt spid="123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wipe(left)">
                                      <p:cBhvr>
                                        <p:cTn id="17" dur="300"/>
                                        <p:tgtEl>
                                          <p:spTgt spid="2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build="p"/>
      <p:bldP spid="12384" grpId="0" autoUpdateAnimBg="0" build="p"/>
      <p:bldP spid="21" grpId="0" autoUpdateAnimBg="0" build="p"/>
      <p:bldP spid="2" grpId="0"/>
      <p:bldP spid="3" grpId="0"/>
      <p:bldP spid="24" grpId="0"/>
      <p:bldP spid="4" grpId="0"/>
      <p:bldP spid="5" grpId="0"/>
      <p:bldP spid="6" grpId="0"/>
      <p:bldP spid="8" grpId="0"/>
      <p:bldP spid="30"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C6087AC-EAE2-43F6-BD59-BFA92A872E67}" type="slidenum">
              <a:rPr kumimoji="0" lang="zh-CN" altLang="en-US" sz="2000" smtClean="0">
                <a:solidFill>
                  <a:srgbClr val="0000FF"/>
                </a:solidFill>
              </a:rPr>
            </a:fld>
            <a:endParaRPr kumimoji="0" lang="en-US" altLang="zh-CN" sz="2000" smtClean="0">
              <a:solidFill>
                <a:srgbClr val="0000FF"/>
              </a:solidFill>
            </a:endParaRPr>
          </a:p>
        </p:txBody>
      </p:sp>
      <p:sp>
        <p:nvSpPr>
          <p:cNvPr id="150532" name="Text Box 4"/>
          <p:cNvSpPr txBox="1">
            <a:spLocks noChangeArrowheads="1"/>
          </p:cNvSpPr>
          <p:nvPr/>
        </p:nvSpPr>
        <p:spPr bwMode="auto">
          <a:xfrm>
            <a:off x="871538" y="215900"/>
            <a:ext cx="5151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latin typeface="宋体" panose="02010600030101010101" pitchFamily="2" charset="-122"/>
              </a:rPr>
              <a:t>4.4 几何精度设计</a:t>
            </a:r>
            <a:r>
              <a:rPr lang="zh-CN" altLang="en-US" b="1" dirty="0"/>
              <a:t> </a:t>
            </a:r>
            <a:endParaRPr lang="zh-CN" altLang="en-US" b="1" dirty="0"/>
          </a:p>
        </p:txBody>
      </p:sp>
      <p:sp>
        <p:nvSpPr>
          <p:cNvPr id="150534" name="Text Box 6"/>
          <p:cNvSpPr txBox="1">
            <a:spLocks noChangeArrowheads="1"/>
          </p:cNvSpPr>
          <p:nvPr/>
        </p:nvSpPr>
        <p:spPr bwMode="auto">
          <a:xfrm>
            <a:off x="2083136" y="765369"/>
            <a:ext cx="5346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latin typeface="宋体" panose="02010600030101010101" pitchFamily="2" charset="-122"/>
              </a:rPr>
              <a:t>几何</a:t>
            </a:r>
            <a:r>
              <a:rPr lang="zh-CN" altLang="en-US" sz="2000" b="1" dirty="0" smtClean="0">
                <a:latin typeface="宋体" panose="02010600030101010101" pitchFamily="2" charset="-122"/>
              </a:rPr>
              <a:t>公差</a:t>
            </a:r>
            <a:r>
              <a:rPr lang="zh-CN" altLang="en-US" sz="2000" b="1" dirty="0">
                <a:latin typeface="宋体" panose="02010600030101010101" pitchFamily="2" charset="-122"/>
              </a:rPr>
              <a:t>特征</a:t>
            </a:r>
            <a:r>
              <a:rPr lang="zh-CN" altLang="en-US" sz="2000" b="1" dirty="0" smtClean="0">
                <a:latin typeface="宋体" panose="02010600030101010101" pitchFamily="2" charset="-122"/>
              </a:rPr>
              <a:t>项目</a:t>
            </a:r>
            <a:r>
              <a:rPr lang="zh-CN" altLang="en-US" sz="2000" b="1" dirty="0" smtClean="0">
                <a:cs typeface="Times New Roman" panose="02020603050405020304" pitchFamily="18" charset="0"/>
              </a:rPr>
              <a:t>—</a:t>
            </a:r>
            <a:r>
              <a:rPr lang="zh-CN" altLang="en-US" sz="2000" b="1" dirty="0"/>
              <a:t>19项</a:t>
            </a:r>
            <a:endParaRPr lang="zh-CN" altLang="en-US" sz="2000" b="1" dirty="0"/>
          </a:p>
        </p:txBody>
      </p:sp>
      <p:sp>
        <p:nvSpPr>
          <p:cNvPr id="150535" name="Text Box 7"/>
          <p:cNvSpPr txBox="1">
            <a:spLocks noChangeArrowheads="1"/>
          </p:cNvSpPr>
          <p:nvPr/>
        </p:nvSpPr>
        <p:spPr bwMode="auto">
          <a:xfrm>
            <a:off x="2067262" y="1358124"/>
            <a:ext cx="57391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latin typeface="宋体" panose="02010600030101010101" pitchFamily="2" charset="-122"/>
              </a:rPr>
              <a:t>公差</a:t>
            </a:r>
            <a:r>
              <a:rPr lang="zh-CN" altLang="en-US" sz="2000" b="1" dirty="0" smtClean="0">
                <a:latin typeface="宋体" panose="02010600030101010101" pitchFamily="2" charset="-122"/>
              </a:rPr>
              <a:t>原则、规则</a:t>
            </a:r>
            <a:r>
              <a:rPr lang="zh-CN" altLang="en-US" sz="2000" b="1" dirty="0" smtClean="0">
                <a:cs typeface="Times New Roman" panose="02020603050405020304" pitchFamily="18" charset="0"/>
              </a:rPr>
              <a:t>—</a:t>
            </a:r>
            <a:r>
              <a:rPr lang="zh-CN" altLang="en-US" sz="2000" b="1" dirty="0"/>
              <a:t>独立原则和</a:t>
            </a:r>
            <a:r>
              <a:rPr lang="zh-CN" altLang="en-US" sz="2000" b="1" dirty="0" smtClean="0"/>
              <a:t>相关公差要求</a:t>
            </a:r>
            <a:endParaRPr lang="zh-CN" altLang="en-US" sz="2000" b="1" dirty="0"/>
          </a:p>
        </p:txBody>
      </p:sp>
      <p:sp>
        <p:nvSpPr>
          <p:cNvPr id="150536" name="Text Box 8"/>
          <p:cNvSpPr txBox="1">
            <a:spLocks noChangeArrowheads="1"/>
          </p:cNvSpPr>
          <p:nvPr/>
        </p:nvSpPr>
        <p:spPr bwMode="auto">
          <a:xfrm>
            <a:off x="2089179" y="1938179"/>
            <a:ext cx="57391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smtClean="0">
                <a:latin typeface="宋体" panose="02010600030101010101" pitchFamily="2" charset="-122"/>
              </a:rPr>
              <a:t>基准</a:t>
            </a:r>
            <a:r>
              <a:rPr lang="zh-CN" altLang="en-US" sz="2000" b="1" dirty="0" smtClean="0">
                <a:cs typeface="Times New Roman" panose="02020603050405020304" pitchFamily="18" charset="0"/>
              </a:rPr>
              <a:t>—</a:t>
            </a:r>
            <a:r>
              <a:rPr lang="zh-CN" altLang="en-US" sz="2000" b="1" dirty="0" smtClean="0"/>
              <a:t>单一基准</a:t>
            </a:r>
            <a:r>
              <a:rPr lang="zh-CN" altLang="en-US" sz="2000" b="1" dirty="0"/>
              <a:t>、公共基准和基准体系</a:t>
            </a:r>
            <a:endParaRPr lang="zh-CN" altLang="en-US" sz="2000" b="1" dirty="0"/>
          </a:p>
        </p:txBody>
      </p:sp>
      <p:sp>
        <p:nvSpPr>
          <p:cNvPr id="150537" name="Text Box 9"/>
          <p:cNvSpPr txBox="1">
            <a:spLocks noChangeArrowheads="1"/>
          </p:cNvSpPr>
          <p:nvPr/>
        </p:nvSpPr>
        <p:spPr bwMode="auto">
          <a:xfrm>
            <a:off x="832171" y="2995613"/>
            <a:ext cx="568060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4.4.1</a:t>
            </a:r>
            <a:r>
              <a:rPr lang="zh-CN" altLang="en-US" sz="2000" b="1" dirty="0">
                <a:latin typeface="宋体" panose="02010600030101010101" pitchFamily="2" charset="-122"/>
              </a:rPr>
              <a:t>几何</a:t>
            </a:r>
            <a:r>
              <a:rPr lang="zh-CN" altLang="en-US" sz="2000" b="1" dirty="0" smtClean="0">
                <a:latin typeface="宋体" panose="02010600030101010101" pitchFamily="2" charset="-122"/>
              </a:rPr>
              <a:t>公差</a:t>
            </a:r>
            <a:r>
              <a:rPr lang="zh-CN" altLang="en-US" sz="2000" b="1" dirty="0">
                <a:latin typeface="宋体" panose="02010600030101010101" pitchFamily="2" charset="-122"/>
              </a:rPr>
              <a:t>特征</a:t>
            </a:r>
            <a:r>
              <a:rPr lang="zh-CN" altLang="en-US" sz="2000" b="1" dirty="0" smtClean="0">
                <a:latin typeface="宋体" panose="02010600030101010101" pitchFamily="2" charset="-122"/>
              </a:rPr>
              <a:t>项目</a:t>
            </a:r>
            <a:r>
              <a:rPr lang="zh-CN" altLang="en-US" sz="2000" b="1" dirty="0">
                <a:latin typeface="宋体" panose="02010600030101010101" pitchFamily="2" charset="-122"/>
              </a:rPr>
              <a:t>的选用</a:t>
            </a:r>
            <a:r>
              <a:rPr lang="zh-CN" altLang="en-US" sz="2000" dirty="0">
                <a:latin typeface="宋体" panose="02010600030101010101" pitchFamily="2" charset="-122"/>
              </a:rPr>
              <a:t> </a:t>
            </a:r>
            <a:endParaRPr lang="zh-CN" altLang="en-US" sz="2000" dirty="0">
              <a:latin typeface="宋体" panose="02010600030101010101" pitchFamily="2" charset="-122"/>
            </a:endParaRPr>
          </a:p>
        </p:txBody>
      </p:sp>
      <p:sp>
        <p:nvSpPr>
          <p:cNvPr id="150538" name="Text Box 10"/>
          <p:cNvSpPr txBox="1">
            <a:spLocks noChangeArrowheads="1"/>
          </p:cNvSpPr>
          <p:nvPr/>
        </p:nvSpPr>
        <p:spPr bwMode="auto">
          <a:xfrm>
            <a:off x="992932" y="3391870"/>
            <a:ext cx="598638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latin typeface="宋体" panose="02010600030101010101" pitchFamily="2" charset="-122"/>
              </a:rPr>
              <a:t>1.根据 </a:t>
            </a:r>
            <a:r>
              <a:rPr lang="en-US" altLang="zh-CN" sz="2000" b="1" i="1" dirty="0"/>
              <a:t>f</a:t>
            </a:r>
            <a:r>
              <a:rPr lang="zh-CN" altLang="en-US" sz="2000" b="1" baseline="-30000" dirty="0">
                <a:latin typeface="宋体" panose="02010600030101010101" pitchFamily="2" charset="-122"/>
              </a:rPr>
              <a:t>几何 </a:t>
            </a:r>
            <a:r>
              <a:rPr lang="zh-CN" altLang="en-US" sz="2000" b="1" dirty="0">
                <a:latin typeface="宋体" panose="02010600030101010101" pitchFamily="2" charset="-122"/>
              </a:rPr>
              <a:t>对零件工作性能的影响 ；</a:t>
            </a:r>
            <a:endParaRPr lang="zh-CN" altLang="en-US" sz="2000" b="1" dirty="0">
              <a:latin typeface="宋体" panose="02010600030101010101" pitchFamily="2" charset="-122"/>
            </a:endParaRPr>
          </a:p>
        </p:txBody>
      </p:sp>
      <p:sp>
        <p:nvSpPr>
          <p:cNvPr id="150539" name="Text Box 11"/>
          <p:cNvSpPr txBox="1">
            <a:spLocks noChangeArrowheads="1"/>
          </p:cNvSpPr>
          <p:nvPr/>
        </p:nvSpPr>
        <p:spPr bwMode="auto">
          <a:xfrm>
            <a:off x="992932" y="3812558"/>
            <a:ext cx="6800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2. </a:t>
            </a:r>
            <a:r>
              <a:rPr lang="zh-CN" altLang="en-US" sz="2000" b="1" dirty="0" smtClean="0"/>
              <a:t>根据</a:t>
            </a:r>
            <a:r>
              <a:rPr lang="zh-CN" altLang="en-US" sz="2000" b="1" dirty="0"/>
              <a:t>加工中可能产生的 </a:t>
            </a:r>
            <a:r>
              <a:rPr lang="en-US" altLang="zh-CN" sz="2000" b="1" i="1" dirty="0"/>
              <a:t>f</a:t>
            </a:r>
            <a:r>
              <a:rPr lang="zh-CN" altLang="en-US" sz="2000" b="1" baseline="-30000" dirty="0"/>
              <a:t>几何</a:t>
            </a:r>
            <a:r>
              <a:rPr lang="zh-CN" altLang="en-US" sz="2000" b="1" dirty="0"/>
              <a:t>和检测条件等因素来选用。                 </a:t>
            </a:r>
            <a:endParaRPr lang="zh-CN" altLang="en-US" sz="2000" b="1" dirty="0"/>
          </a:p>
        </p:txBody>
      </p:sp>
      <p:sp>
        <p:nvSpPr>
          <p:cNvPr id="150540" name="Rectangle 12"/>
          <p:cNvSpPr>
            <a:spLocks noChangeArrowheads="1"/>
          </p:cNvSpPr>
          <p:nvPr/>
        </p:nvSpPr>
        <p:spPr bwMode="auto">
          <a:xfrm>
            <a:off x="2067261" y="2552965"/>
            <a:ext cx="503333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000" b="1" dirty="0">
                <a:latin typeface="宋体" panose="02010600030101010101" pitchFamily="2" charset="-122"/>
              </a:rPr>
              <a:t>公差</a:t>
            </a:r>
            <a:r>
              <a:rPr lang="zh-CN" altLang="en-US" sz="2000" b="1" dirty="0" smtClean="0">
                <a:latin typeface="宋体" panose="02010600030101010101" pitchFamily="2" charset="-122"/>
              </a:rPr>
              <a:t>值</a:t>
            </a:r>
            <a:r>
              <a:rPr lang="zh-CN" altLang="en-US" sz="2000" b="1" dirty="0" smtClean="0">
                <a:cs typeface="Times New Roman" panose="02020603050405020304" pitchFamily="18" charset="0"/>
              </a:rPr>
              <a:t>—</a:t>
            </a:r>
            <a:r>
              <a:rPr lang="zh-CN" altLang="en-US" sz="2000" b="1" dirty="0"/>
              <a:t>未注公差值和注出公差值</a:t>
            </a:r>
            <a:endParaRPr lang="zh-CN" altLang="en-US" sz="2000" b="1" dirty="0"/>
          </a:p>
        </p:txBody>
      </p:sp>
      <p:grpSp>
        <p:nvGrpSpPr>
          <p:cNvPr id="150546" name="Group 18"/>
          <p:cNvGrpSpPr/>
          <p:nvPr/>
        </p:nvGrpSpPr>
        <p:grpSpPr bwMode="auto">
          <a:xfrm>
            <a:off x="784561" y="913007"/>
            <a:ext cx="1370013" cy="1933575"/>
            <a:chOff x="312" y="707"/>
            <a:chExt cx="863" cy="1218"/>
          </a:xfrm>
        </p:grpSpPr>
        <p:sp>
          <p:nvSpPr>
            <p:cNvPr id="3086" name="Text Box 5"/>
            <p:cNvSpPr txBox="1">
              <a:spLocks noChangeArrowheads="1"/>
            </p:cNvSpPr>
            <p:nvPr/>
          </p:nvSpPr>
          <p:spPr bwMode="auto">
            <a:xfrm>
              <a:off x="312" y="961"/>
              <a:ext cx="863"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设计</a:t>
              </a:r>
              <a:endParaRPr lang="zh-CN" altLang="en-US" sz="2000" b="1" dirty="0"/>
            </a:p>
            <a:p>
              <a:pPr algn="l" eaLnBrk="1" hangingPunct="1">
                <a:spcBef>
                  <a:spcPct val="50000"/>
                </a:spcBef>
              </a:pPr>
              <a:r>
                <a:rPr lang="zh-CN" altLang="en-US" sz="2000" b="1" dirty="0"/>
                <a:t>内容</a:t>
              </a:r>
              <a:endParaRPr lang="zh-CN" altLang="en-US" sz="2000" b="1" dirty="0"/>
            </a:p>
          </p:txBody>
        </p:sp>
        <p:sp>
          <p:nvSpPr>
            <p:cNvPr id="3087" name="AutoShape 17"/>
            <p:cNvSpPr/>
            <p:nvPr/>
          </p:nvSpPr>
          <p:spPr bwMode="auto">
            <a:xfrm>
              <a:off x="895" y="707"/>
              <a:ext cx="247" cy="1218"/>
            </a:xfrm>
            <a:prstGeom prst="leftBrace">
              <a:avLst>
                <a:gd name="adj1" fmla="val 41093"/>
                <a:gd name="adj2" fmla="val 50000"/>
              </a:avLst>
            </a:prstGeom>
            <a:noFill/>
            <a:ln w="38100">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grpSp>
      <p:sp>
        <p:nvSpPr>
          <p:cNvPr id="150547" name="Text Box 19"/>
          <p:cNvSpPr txBox="1">
            <a:spLocks noChangeArrowheads="1"/>
          </p:cNvSpPr>
          <p:nvPr/>
        </p:nvSpPr>
        <p:spPr bwMode="auto">
          <a:xfrm>
            <a:off x="670671" y="4257058"/>
            <a:ext cx="77548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例如机床导轨规定直线度和平面度公差，是为了保证</a:t>
            </a:r>
            <a:r>
              <a:rPr lang="zh-CN" altLang="en-US" sz="2000" b="1" dirty="0" smtClean="0"/>
              <a:t>工作台</a:t>
            </a:r>
            <a:endParaRPr lang="en-US" altLang="zh-CN" sz="2000" b="1" dirty="0" smtClean="0"/>
          </a:p>
          <a:p>
            <a:pPr algn="l" eaLnBrk="1" hangingPunct="1">
              <a:lnSpc>
                <a:spcPct val="120000"/>
              </a:lnSpc>
            </a:pPr>
            <a:r>
              <a:rPr lang="zh-CN" altLang="en-US" sz="2000" b="1" dirty="0" smtClean="0"/>
              <a:t>运动</a:t>
            </a:r>
            <a:r>
              <a:rPr lang="zh-CN" altLang="en-US" sz="2000" b="1" dirty="0"/>
              <a:t>时平稳和有较高的运动精度。</a:t>
            </a:r>
            <a:endParaRPr lang="zh-CN" altLang="en-US" sz="2000" b="1" dirty="0"/>
          </a:p>
        </p:txBody>
      </p:sp>
      <p:sp>
        <p:nvSpPr>
          <p:cNvPr id="150548" name="Text Box 20"/>
          <p:cNvSpPr txBox="1">
            <a:spLocks noChangeArrowheads="1"/>
          </p:cNvSpPr>
          <p:nvPr/>
        </p:nvSpPr>
        <p:spPr bwMode="auto">
          <a:xfrm>
            <a:off x="670671" y="5043417"/>
            <a:ext cx="78706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与滚动轴承内孔配合的轴颈规定圆柱度公差和轴肩的轴向圆跳动公差，是为了保证滚动轴承的装配精度和旋转精度。</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0532">
                                            <p:txEl>
                                              <p:pRg st="0" end="0"/>
                                            </p:txEl>
                                          </p:spTgt>
                                        </p:tgtEl>
                                        <p:attrNameLst>
                                          <p:attrName>style.visibility</p:attrName>
                                        </p:attrNameLst>
                                      </p:cBhvr>
                                      <p:to>
                                        <p:strVal val="visible"/>
                                      </p:to>
                                    </p:set>
                                    <p:animEffect transition="in" filter="wipe(left)">
                                      <p:cBhvr>
                                        <p:cTn id="7" dur="300"/>
                                        <p:tgtEl>
                                          <p:spTgt spid="1505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0546"/>
                                        </p:tgtEl>
                                        <p:attrNameLst>
                                          <p:attrName>style.visibility</p:attrName>
                                        </p:attrNameLst>
                                      </p:cBhvr>
                                      <p:to>
                                        <p:strVal val="visible"/>
                                      </p:to>
                                    </p:set>
                                    <p:animEffect transition="in" filter="wipe(left)">
                                      <p:cBhvr>
                                        <p:cTn id="12" dur="2000"/>
                                        <p:tgtEl>
                                          <p:spTgt spid="15054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0534">
                                            <p:txEl>
                                              <p:pRg st="0" end="0"/>
                                            </p:txEl>
                                          </p:spTgt>
                                        </p:tgtEl>
                                        <p:attrNameLst>
                                          <p:attrName>style.visibility</p:attrName>
                                        </p:attrNameLst>
                                      </p:cBhvr>
                                      <p:to>
                                        <p:strVal val="visible"/>
                                      </p:to>
                                    </p:set>
                                    <p:animEffect transition="in" filter="wipe(left)">
                                      <p:cBhvr>
                                        <p:cTn id="17" dur="300"/>
                                        <p:tgtEl>
                                          <p:spTgt spid="15053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50535">
                                            <p:txEl>
                                              <p:pRg st="0" end="0"/>
                                            </p:txEl>
                                          </p:spTgt>
                                        </p:tgtEl>
                                        <p:attrNameLst>
                                          <p:attrName>style.visibility</p:attrName>
                                        </p:attrNameLst>
                                      </p:cBhvr>
                                      <p:to>
                                        <p:strVal val="visible"/>
                                      </p:to>
                                    </p:set>
                                    <p:animEffect transition="in" filter="wipe(left)">
                                      <p:cBhvr>
                                        <p:cTn id="22" dur="300"/>
                                        <p:tgtEl>
                                          <p:spTgt spid="15053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50536">
                                            <p:txEl>
                                              <p:pRg st="0" end="0"/>
                                            </p:txEl>
                                          </p:spTgt>
                                        </p:tgtEl>
                                        <p:attrNameLst>
                                          <p:attrName>style.visibility</p:attrName>
                                        </p:attrNameLst>
                                      </p:cBhvr>
                                      <p:to>
                                        <p:strVal val="visible"/>
                                      </p:to>
                                    </p:set>
                                    <p:animEffect transition="in" filter="wipe(left)">
                                      <p:cBhvr>
                                        <p:cTn id="27" dur="300"/>
                                        <p:tgtEl>
                                          <p:spTgt spid="15053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50540">
                                            <p:txEl>
                                              <p:pRg st="0" end="0"/>
                                            </p:txEl>
                                          </p:spTgt>
                                        </p:tgtEl>
                                        <p:attrNameLst>
                                          <p:attrName>style.visibility</p:attrName>
                                        </p:attrNameLst>
                                      </p:cBhvr>
                                      <p:to>
                                        <p:strVal val="visible"/>
                                      </p:to>
                                    </p:set>
                                    <p:animEffect transition="in" filter="wipe(left)">
                                      <p:cBhvr>
                                        <p:cTn id="32" dur="300"/>
                                        <p:tgtEl>
                                          <p:spTgt spid="15054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50537">
                                            <p:txEl>
                                              <p:pRg st="0" end="0"/>
                                            </p:txEl>
                                          </p:spTgt>
                                        </p:tgtEl>
                                        <p:attrNameLst>
                                          <p:attrName>style.visibility</p:attrName>
                                        </p:attrNameLst>
                                      </p:cBhvr>
                                      <p:to>
                                        <p:strVal val="visible"/>
                                      </p:to>
                                    </p:set>
                                    <p:animEffect transition="in" filter="wipe(left)">
                                      <p:cBhvr>
                                        <p:cTn id="37" dur="300"/>
                                        <p:tgtEl>
                                          <p:spTgt spid="15053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50538"/>
                                        </p:tgtEl>
                                        <p:attrNameLst>
                                          <p:attrName>style.visibility</p:attrName>
                                        </p:attrNameLst>
                                      </p:cBhvr>
                                      <p:to>
                                        <p:strVal val="visible"/>
                                      </p:to>
                                    </p:set>
                                    <p:animEffect transition="in" filter="wipe(left)">
                                      <p:cBhvr>
                                        <p:cTn id="42" dur="300"/>
                                        <p:tgtEl>
                                          <p:spTgt spid="15053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50539"/>
                                        </p:tgtEl>
                                        <p:attrNameLst>
                                          <p:attrName>style.visibility</p:attrName>
                                        </p:attrNameLst>
                                      </p:cBhvr>
                                      <p:to>
                                        <p:strVal val="visible"/>
                                      </p:to>
                                    </p:set>
                                    <p:animEffect transition="in" filter="wipe(left)">
                                      <p:cBhvr>
                                        <p:cTn id="47" dur="300"/>
                                        <p:tgtEl>
                                          <p:spTgt spid="15053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50547"/>
                                        </p:tgtEl>
                                        <p:attrNameLst>
                                          <p:attrName>style.visibility</p:attrName>
                                        </p:attrNameLst>
                                      </p:cBhvr>
                                      <p:to>
                                        <p:strVal val="visible"/>
                                      </p:to>
                                    </p:set>
                                    <p:animEffect transition="in" filter="wipe(left)">
                                      <p:cBhvr>
                                        <p:cTn id="52" dur="300"/>
                                        <p:tgtEl>
                                          <p:spTgt spid="15054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50548"/>
                                        </p:tgtEl>
                                        <p:attrNameLst>
                                          <p:attrName>style.visibility</p:attrName>
                                        </p:attrNameLst>
                                      </p:cBhvr>
                                      <p:to>
                                        <p:strVal val="visible"/>
                                      </p:to>
                                    </p:set>
                                    <p:animEffect transition="in" filter="wipe(left)">
                                      <p:cBhvr>
                                        <p:cTn id="57" dur="300"/>
                                        <p:tgtEl>
                                          <p:spTgt spid="15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autoUpdateAnimBg="0" build="p"/>
      <p:bldP spid="150534" grpId="0" autoUpdateAnimBg="0" build="p"/>
      <p:bldP spid="150535" grpId="0" autoUpdateAnimBg="0" build="p"/>
      <p:bldP spid="150536" grpId="0" autoUpdateAnimBg="0" build="p"/>
      <p:bldP spid="150537" grpId="0" autoUpdateAnimBg="0" build="p"/>
      <p:bldP spid="150538" grpId="0" autoUpdateAnimBg="0"/>
      <p:bldP spid="150539" grpId="0" autoUpdateAnimBg="0"/>
      <p:bldP spid="150540" grpId="0" autoUpdateAnimBg="0" build="p"/>
      <p:bldP spid="150547" grpId="0" autoUpdateAnimBg="0"/>
      <p:bldP spid="15054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9D6FB91-A622-4F1C-A28B-CE1221976ADA}" type="slidenum">
              <a:rPr kumimoji="0" lang="zh-CN" altLang="en-US" sz="2000" smtClean="0">
                <a:solidFill>
                  <a:srgbClr val="0000FF"/>
                </a:solidFill>
              </a:rPr>
            </a:fld>
            <a:endParaRPr kumimoji="0" lang="en-US" altLang="zh-CN" sz="2000" smtClean="0">
              <a:solidFill>
                <a:srgbClr val="0000FF"/>
              </a:solidFill>
            </a:endParaRPr>
          </a:p>
        </p:txBody>
      </p:sp>
      <p:sp>
        <p:nvSpPr>
          <p:cNvPr id="2" name="矩形 1"/>
          <p:cNvSpPr/>
          <p:nvPr/>
        </p:nvSpPr>
        <p:spPr>
          <a:xfrm>
            <a:off x="1003851" y="707759"/>
            <a:ext cx="7530354" cy="1938992"/>
          </a:xfrm>
          <a:prstGeom prst="rect">
            <a:avLst/>
          </a:prstGeom>
        </p:spPr>
        <p:txBody>
          <a:bodyPr wrap="square">
            <a:spAutoFit/>
          </a:bodyPr>
          <a:lstStyle/>
          <a:p>
            <a:pPr algn="l">
              <a:lnSpc>
                <a:spcPct val="150000"/>
              </a:lnSpc>
            </a:pPr>
            <a:r>
              <a:rPr lang="zh-CN" altLang="en-US" sz="2000" b="1" dirty="0" smtClean="0"/>
              <a:t>最小</a:t>
            </a:r>
            <a:r>
              <a:rPr lang="zh-CN" altLang="en-US" sz="2000" b="1" dirty="0"/>
              <a:t>区域法</a:t>
            </a:r>
            <a:r>
              <a:rPr lang="en-US" altLang="zh-CN" sz="2000" b="1" dirty="0"/>
              <a:t>(C) </a:t>
            </a:r>
            <a:r>
              <a:rPr lang="zh-CN" altLang="en-US" sz="2000" b="1" dirty="0"/>
              <a:t>和最小二乘法</a:t>
            </a:r>
            <a:r>
              <a:rPr lang="en-US" altLang="zh-CN" sz="2000" b="1" dirty="0"/>
              <a:t>(G) </a:t>
            </a:r>
            <a:r>
              <a:rPr lang="zh-CN" altLang="en-US" sz="2000" b="1" dirty="0"/>
              <a:t>根据约束条件不同</a:t>
            </a:r>
            <a:r>
              <a:rPr lang="zh-CN" altLang="en-US" sz="2000" b="1" dirty="0" smtClean="0"/>
              <a:t>分：</a:t>
            </a:r>
            <a:endParaRPr lang="en-US" altLang="zh-CN" sz="2000" b="1" dirty="0"/>
          </a:p>
          <a:p>
            <a:pPr algn="l">
              <a:lnSpc>
                <a:spcPct val="150000"/>
              </a:lnSpc>
            </a:pPr>
            <a:r>
              <a:rPr lang="zh-CN" altLang="en-US" sz="2000" b="1" dirty="0" smtClean="0">
                <a:latin typeface="华文中宋" panose="02010600040101010101" charset="-122"/>
                <a:ea typeface="华文中宋" panose="02010600040101010101" charset="-122"/>
              </a:rPr>
              <a:t>① </a:t>
            </a:r>
            <a:r>
              <a:rPr lang="zh-CN" altLang="en-US" sz="2000" b="1" dirty="0" smtClean="0"/>
              <a:t>无</a:t>
            </a:r>
            <a:r>
              <a:rPr lang="zh-CN" altLang="en-US" sz="2000" b="1" dirty="0"/>
              <a:t>约束</a:t>
            </a:r>
            <a:r>
              <a:rPr lang="en-US" altLang="zh-CN" sz="2000" b="1" dirty="0"/>
              <a:t>(</a:t>
            </a:r>
            <a:r>
              <a:rPr lang="zh-CN" altLang="en-US" sz="2000" b="1" dirty="0"/>
              <a:t>工程图样上</a:t>
            </a:r>
            <a:r>
              <a:rPr lang="zh-CN" altLang="en-US" sz="2000" b="1" dirty="0" smtClean="0"/>
              <a:t>采用缺省</a:t>
            </a:r>
            <a:r>
              <a:rPr lang="zh-CN" altLang="en-US" sz="2000" b="1" dirty="0"/>
              <a:t>标注</a:t>
            </a:r>
            <a:r>
              <a:rPr lang="en-US" altLang="zh-CN" sz="2000" b="1" dirty="0" smtClean="0"/>
              <a:t>), </a:t>
            </a:r>
            <a:endParaRPr lang="en-US" altLang="zh-CN" sz="2000" b="1" dirty="0" smtClean="0"/>
          </a:p>
          <a:p>
            <a:pPr algn="l">
              <a:lnSpc>
                <a:spcPct val="150000"/>
              </a:lnSpc>
            </a:pPr>
            <a:r>
              <a:rPr lang="en-US" altLang="zh-CN" sz="2000" b="1" dirty="0" smtClean="0">
                <a:latin typeface="华文中宋" panose="02010600040101010101" charset="-122"/>
                <a:ea typeface="华文中宋" panose="02010600040101010101" charset="-122"/>
              </a:rPr>
              <a:t>② </a:t>
            </a:r>
            <a:r>
              <a:rPr lang="zh-CN" altLang="en-US" sz="2000" b="1" dirty="0" smtClean="0"/>
              <a:t>实体</a:t>
            </a:r>
            <a:r>
              <a:rPr lang="zh-CN" altLang="en-US" sz="2000" b="1" dirty="0"/>
              <a:t>外</a:t>
            </a:r>
            <a:r>
              <a:rPr lang="zh-CN" altLang="en-US" sz="2000" b="1" dirty="0" smtClean="0"/>
              <a:t>约束 </a:t>
            </a:r>
            <a:r>
              <a:rPr lang="en-US" altLang="zh-CN" sz="2000" b="1" dirty="0" smtClean="0"/>
              <a:t>(</a:t>
            </a:r>
            <a:r>
              <a:rPr lang="zh-CN" altLang="en-US" sz="2000" b="1" dirty="0"/>
              <a:t>符号为</a:t>
            </a:r>
            <a:r>
              <a:rPr lang="en-US" altLang="zh-CN" sz="2000" b="1" dirty="0" smtClean="0"/>
              <a:t>CE </a:t>
            </a:r>
            <a:r>
              <a:rPr lang="zh-CN" altLang="en-US" sz="2000" b="1" dirty="0"/>
              <a:t>和</a:t>
            </a:r>
            <a:r>
              <a:rPr lang="en-US" altLang="zh-CN" sz="2000" b="1" dirty="0" smtClean="0"/>
              <a:t>GE) </a:t>
            </a:r>
            <a:r>
              <a:rPr lang="zh-CN" altLang="en-US" sz="2000" b="1" dirty="0" smtClean="0"/>
              <a:t>，</a:t>
            </a:r>
            <a:endParaRPr lang="en-US" altLang="zh-CN" sz="2000" b="1" dirty="0"/>
          </a:p>
          <a:p>
            <a:pPr algn="l">
              <a:lnSpc>
                <a:spcPct val="150000"/>
              </a:lnSpc>
            </a:pPr>
            <a:r>
              <a:rPr lang="zh-CN" altLang="en-US" sz="2000" b="1" dirty="0" smtClean="0">
                <a:latin typeface="华文中宋" panose="02010600040101010101" charset="-122"/>
                <a:ea typeface="华文中宋" panose="02010600040101010101" charset="-122"/>
              </a:rPr>
              <a:t>③ </a:t>
            </a:r>
            <a:r>
              <a:rPr lang="zh-CN" altLang="en-US" sz="2000" b="1" dirty="0" smtClean="0"/>
              <a:t>实体</a:t>
            </a:r>
            <a:r>
              <a:rPr lang="zh-CN" altLang="en-US" sz="2000" b="1" dirty="0"/>
              <a:t>内</a:t>
            </a:r>
            <a:r>
              <a:rPr lang="zh-CN" altLang="en-US" sz="2000" b="1" dirty="0" smtClean="0"/>
              <a:t>约束 </a:t>
            </a:r>
            <a:r>
              <a:rPr lang="en-US" altLang="zh-CN" sz="2000" b="1" dirty="0" smtClean="0"/>
              <a:t>(</a:t>
            </a:r>
            <a:r>
              <a:rPr lang="zh-CN" altLang="en-US" sz="2000" b="1" dirty="0"/>
              <a:t>符号为</a:t>
            </a:r>
            <a:r>
              <a:rPr lang="en-US" altLang="zh-CN" sz="2000" b="1" dirty="0"/>
              <a:t>CI </a:t>
            </a:r>
            <a:r>
              <a:rPr lang="zh-CN" altLang="en-US" sz="2000" b="1" dirty="0"/>
              <a:t>和</a:t>
            </a:r>
            <a:r>
              <a:rPr lang="en-US" altLang="zh-CN" sz="2000" b="1" dirty="0"/>
              <a:t>GI) </a:t>
            </a:r>
            <a:r>
              <a:rPr lang="zh-CN" altLang="en-US" sz="2000" b="1" dirty="0"/>
              <a:t>三种情况。</a:t>
            </a:r>
            <a:endParaRPr lang="zh-CN" altLang="en-US" sz="2000" b="1" dirty="0"/>
          </a:p>
        </p:txBody>
      </p:sp>
      <p:sp>
        <p:nvSpPr>
          <p:cNvPr id="3" name="矩形 2"/>
          <p:cNvSpPr/>
          <p:nvPr/>
        </p:nvSpPr>
        <p:spPr>
          <a:xfrm>
            <a:off x="826381" y="2516117"/>
            <a:ext cx="5822577" cy="553998"/>
          </a:xfrm>
          <a:prstGeom prst="rect">
            <a:avLst/>
          </a:prstGeom>
        </p:spPr>
        <p:txBody>
          <a:bodyPr wrap="square">
            <a:spAutoFit/>
          </a:bodyPr>
          <a:lstStyle/>
          <a:p>
            <a:pPr algn="l">
              <a:lnSpc>
                <a:spcPct val="150000"/>
              </a:lnSpc>
            </a:pPr>
            <a:r>
              <a:rPr lang="zh-CN" altLang="en-US" sz="2000" b="1" dirty="0" smtClean="0"/>
              <a:t>（</a:t>
            </a:r>
            <a:r>
              <a:rPr lang="en-US" altLang="zh-CN" sz="2000" b="1" dirty="0" smtClean="0"/>
              <a:t>2</a:t>
            </a:r>
            <a:r>
              <a:rPr lang="zh-CN" altLang="en-US" sz="2000" b="1" dirty="0" smtClean="0"/>
              <a:t>）</a:t>
            </a:r>
            <a:r>
              <a:rPr lang="zh-CN" altLang="en-US" sz="2000" b="1" dirty="0"/>
              <a:t>评估</a:t>
            </a:r>
            <a:r>
              <a:rPr lang="zh-CN" altLang="en-US" sz="2000" b="1" dirty="0" smtClean="0"/>
              <a:t>形状</a:t>
            </a:r>
            <a:r>
              <a:rPr lang="zh-CN" altLang="en-US" sz="2000" b="1" dirty="0"/>
              <a:t>误差</a:t>
            </a:r>
            <a:r>
              <a:rPr lang="zh-CN" altLang="en-US" sz="2000" b="1" dirty="0" smtClean="0"/>
              <a:t>值时</a:t>
            </a:r>
            <a:r>
              <a:rPr lang="zh-CN" altLang="en-US" sz="2000" b="1" dirty="0"/>
              <a:t>可用的</a:t>
            </a:r>
            <a:r>
              <a:rPr lang="zh-CN" altLang="en-US" sz="2000" b="1" dirty="0" smtClean="0"/>
              <a:t>参数</a:t>
            </a:r>
            <a:endParaRPr lang="zh-CN" altLang="en-US" sz="2000" b="1" dirty="0"/>
          </a:p>
        </p:txBody>
      </p:sp>
      <p:sp>
        <p:nvSpPr>
          <p:cNvPr id="4" name="矩形 3"/>
          <p:cNvSpPr/>
          <p:nvPr/>
        </p:nvSpPr>
        <p:spPr>
          <a:xfrm>
            <a:off x="995900" y="3463722"/>
            <a:ext cx="4658452" cy="1477328"/>
          </a:xfrm>
          <a:prstGeom prst="rect">
            <a:avLst/>
          </a:prstGeom>
        </p:spPr>
        <p:txBody>
          <a:bodyPr wrap="square">
            <a:spAutoFit/>
          </a:bodyPr>
          <a:lstStyle/>
          <a:p>
            <a:pPr algn="l">
              <a:lnSpc>
                <a:spcPct val="150000"/>
              </a:lnSpc>
            </a:pPr>
            <a:r>
              <a:rPr lang="en-US" altLang="zh-CN" sz="2000" b="1" dirty="0" smtClean="0">
                <a:latin typeface="华文中宋" panose="02010600040101010101" charset="-122"/>
                <a:ea typeface="华文中宋" panose="02010600040101010101" charset="-122"/>
              </a:rPr>
              <a:t>② </a:t>
            </a:r>
            <a:r>
              <a:rPr lang="zh-CN" altLang="en-US" sz="2000" b="1" dirty="0" smtClean="0"/>
              <a:t>峰高</a:t>
            </a:r>
            <a:r>
              <a:rPr lang="zh-CN" altLang="en-US" sz="2000" b="1" dirty="0"/>
              <a:t>参数</a:t>
            </a:r>
            <a:r>
              <a:rPr lang="en-US" altLang="zh-CN" sz="2000" b="1" dirty="0"/>
              <a:t>(</a:t>
            </a:r>
            <a:r>
              <a:rPr lang="zh-CN" altLang="en-US" sz="2000" b="1" dirty="0"/>
              <a:t>符号为</a:t>
            </a:r>
            <a:r>
              <a:rPr lang="en-US" altLang="zh-CN" sz="2000" b="1" dirty="0"/>
              <a:t>P</a:t>
            </a:r>
            <a:r>
              <a:rPr lang="en-US" altLang="zh-CN" sz="2000" b="1" dirty="0" smtClean="0"/>
              <a:t>)</a:t>
            </a:r>
            <a:r>
              <a:rPr lang="zh-CN" altLang="en-US" sz="2000" b="1" dirty="0" smtClean="0"/>
              <a:t>，     </a:t>
            </a:r>
            <a:endParaRPr lang="en-US" altLang="zh-CN" sz="2000" b="1" dirty="0" smtClean="0"/>
          </a:p>
          <a:p>
            <a:pPr algn="l">
              <a:lnSpc>
                <a:spcPct val="150000"/>
              </a:lnSpc>
            </a:pPr>
            <a:r>
              <a:rPr lang="zh-CN" altLang="en-US" sz="2000" b="1" dirty="0" smtClean="0">
                <a:latin typeface="华文中宋" panose="02010600040101010101" charset="-122"/>
                <a:ea typeface="华文中宋" panose="02010600040101010101" charset="-122"/>
              </a:rPr>
              <a:t>③ </a:t>
            </a:r>
            <a:r>
              <a:rPr lang="zh-CN" altLang="en-US" sz="2000" b="1" dirty="0" smtClean="0"/>
              <a:t>谷</a:t>
            </a:r>
            <a:r>
              <a:rPr lang="zh-CN" altLang="en-US" sz="2000" b="1" dirty="0"/>
              <a:t>深参数</a:t>
            </a:r>
            <a:r>
              <a:rPr lang="en-US" altLang="zh-CN" sz="2000" b="1" dirty="0"/>
              <a:t>(</a:t>
            </a:r>
            <a:r>
              <a:rPr lang="zh-CN" altLang="en-US" sz="2000" b="1" dirty="0"/>
              <a:t>符号为</a:t>
            </a:r>
            <a:r>
              <a:rPr lang="en-US" altLang="zh-CN" sz="2000" b="1" dirty="0"/>
              <a:t>V) </a:t>
            </a:r>
            <a:r>
              <a:rPr lang="zh-CN" altLang="en-US" sz="2000" b="1" dirty="0" smtClean="0"/>
              <a:t>，</a:t>
            </a:r>
            <a:endParaRPr lang="en-US" altLang="zh-CN" sz="2000" b="1" dirty="0" smtClean="0"/>
          </a:p>
          <a:p>
            <a:pPr algn="l">
              <a:lnSpc>
                <a:spcPct val="150000"/>
              </a:lnSpc>
            </a:pPr>
            <a:r>
              <a:rPr lang="zh-CN" altLang="en-US" sz="2000" b="1" dirty="0" smtClean="0">
                <a:latin typeface="华文中宋" panose="02010600040101010101" charset="-122"/>
                <a:ea typeface="华文中宋" panose="02010600040101010101" charset="-122"/>
              </a:rPr>
              <a:t>④ </a:t>
            </a:r>
            <a:r>
              <a:rPr lang="zh-CN" altLang="en-US" sz="2000" b="1" dirty="0" smtClean="0"/>
              <a:t>均方</a:t>
            </a:r>
            <a:r>
              <a:rPr lang="zh-CN" altLang="en-US" sz="2000" b="1" dirty="0"/>
              <a:t>根参数</a:t>
            </a:r>
            <a:r>
              <a:rPr lang="en-US" altLang="zh-CN" sz="2000" b="1" dirty="0"/>
              <a:t>(</a:t>
            </a:r>
            <a:r>
              <a:rPr lang="zh-CN" altLang="en-US" sz="2000" b="1" dirty="0"/>
              <a:t>符号为</a:t>
            </a:r>
            <a:r>
              <a:rPr lang="en-US" altLang="zh-CN" sz="2000" b="1" dirty="0"/>
              <a:t>Q)</a:t>
            </a:r>
            <a:r>
              <a:rPr lang="zh-CN" altLang="en-US" sz="2000" b="1" dirty="0" smtClean="0"/>
              <a:t>。</a:t>
            </a:r>
            <a:endParaRPr lang="en-US" altLang="zh-CN" sz="2000" b="1" dirty="0" smtClean="0"/>
          </a:p>
        </p:txBody>
      </p:sp>
      <p:sp>
        <p:nvSpPr>
          <p:cNvPr id="6" name="矩形 5"/>
          <p:cNvSpPr/>
          <p:nvPr/>
        </p:nvSpPr>
        <p:spPr>
          <a:xfrm>
            <a:off x="985005" y="3008746"/>
            <a:ext cx="7698493" cy="496226"/>
          </a:xfrm>
          <a:prstGeom prst="rect">
            <a:avLst/>
          </a:prstGeom>
        </p:spPr>
        <p:txBody>
          <a:bodyPr wrap="square">
            <a:spAutoFit/>
          </a:bodyPr>
          <a:lstStyle/>
          <a:p>
            <a:pPr algn="l">
              <a:lnSpc>
                <a:spcPct val="150000"/>
              </a:lnSpc>
            </a:pPr>
            <a:r>
              <a:rPr lang="zh-CN" altLang="en-US" sz="2000" b="1" dirty="0" smtClean="0">
                <a:latin typeface="华文中宋" panose="02010600040101010101" charset="-122"/>
                <a:ea typeface="华文中宋" panose="02010600040101010101" charset="-122"/>
              </a:rPr>
              <a:t>① </a:t>
            </a:r>
            <a:r>
              <a:rPr lang="zh-CN" altLang="en-US" sz="2000" b="1" dirty="0"/>
              <a:t>峰谷参数</a:t>
            </a:r>
            <a:r>
              <a:rPr lang="en-US" altLang="zh-CN" sz="2000" b="1" dirty="0"/>
              <a:t>(</a:t>
            </a:r>
            <a:r>
              <a:rPr lang="zh-CN" altLang="en-US" sz="2000" b="1" dirty="0"/>
              <a:t>符号为</a:t>
            </a:r>
            <a:r>
              <a:rPr lang="en-US" altLang="zh-CN" sz="2000" b="1" dirty="0"/>
              <a:t>T</a:t>
            </a:r>
            <a:r>
              <a:rPr lang="en-US" altLang="zh-CN" sz="2000" b="1" dirty="0" smtClean="0"/>
              <a:t>)</a:t>
            </a:r>
            <a:r>
              <a:rPr lang="en-US" altLang="zh-CN" sz="2000" b="1" dirty="0"/>
              <a:t> (</a:t>
            </a:r>
            <a:r>
              <a:rPr lang="zh-CN" altLang="en-US" sz="2000" b="1" dirty="0"/>
              <a:t>图样上采用缺省标注</a:t>
            </a:r>
            <a:r>
              <a:rPr lang="en-US" altLang="zh-CN" sz="2000" b="1" dirty="0"/>
              <a:t>,</a:t>
            </a:r>
            <a:r>
              <a:rPr lang="zh-CN" altLang="en-US" sz="2000" b="1" dirty="0"/>
              <a:t>即默认的评估参数</a:t>
            </a:r>
            <a:r>
              <a:rPr lang="en-US" altLang="zh-CN" sz="2000" b="1" dirty="0" smtClean="0"/>
              <a:t>)</a:t>
            </a:r>
            <a:r>
              <a:rPr lang="zh-CN" altLang="en-US" sz="2000" b="1" dirty="0" smtClean="0"/>
              <a:t>，</a:t>
            </a:r>
            <a:endParaRPr lang="en-US" altLang="zh-CN"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FDA6730-7D63-4FA9-8183-849AD32EAB27}" type="slidenum">
              <a:rPr kumimoji="0" lang="zh-CN" altLang="en-US" sz="2000" smtClean="0">
                <a:solidFill>
                  <a:srgbClr val="0000FF"/>
                </a:solidFill>
              </a:rPr>
            </a:fld>
            <a:endParaRPr kumimoji="0" lang="en-US" altLang="zh-CN" sz="2000" smtClean="0">
              <a:solidFill>
                <a:srgbClr val="0000FF"/>
              </a:solidFill>
            </a:endParaRPr>
          </a:p>
        </p:txBody>
      </p:sp>
      <p:sp>
        <p:nvSpPr>
          <p:cNvPr id="2" name="TextBox 1"/>
          <p:cNvSpPr txBox="1"/>
          <p:nvPr/>
        </p:nvSpPr>
        <p:spPr>
          <a:xfrm>
            <a:off x="1116107" y="259495"/>
            <a:ext cx="3849426" cy="400110"/>
          </a:xfrm>
          <a:prstGeom prst="rect">
            <a:avLst/>
          </a:prstGeom>
          <a:noFill/>
        </p:spPr>
        <p:txBody>
          <a:bodyPr wrap="square" rtlCol="0">
            <a:spAutoFit/>
          </a:bodyPr>
          <a:lstStyle/>
          <a:p>
            <a:pPr algn="l"/>
            <a:r>
              <a:rPr lang="zh-CN" altLang="en-US" sz="2000" b="1" dirty="0" smtClean="0"/>
              <a:t>（</a:t>
            </a:r>
            <a:r>
              <a:rPr lang="en-US" altLang="zh-CN" sz="2000" b="1" dirty="0" smtClean="0"/>
              <a:t>3</a:t>
            </a:r>
            <a:r>
              <a:rPr lang="zh-CN" altLang="en-US" sz="2000" b="1" dirty="0" smtClean="0"/>
              <a:t>）工程图样上标注示例 </a:t>
            </a:r>
            <a:endParaRPr lang="zh-CN" altLang="en-US" sz="2000" b="1" dirty="0"/>
          </a:p>
        </p:txBody>
      </p:sp>
      <p:sp>
        <p:nvSpPr>
          <p:cNvPr id="26" name="TextBox 25"/>
          <p:cNvSpPr txBox="1"/>
          <p:nvPr/>
        </p:nvSpPr>
        <p:spPr>
          <a:xfrm>
            <a:off x="1162762" y="1366950"/>
            <a:ext cx="4182445" cy="400110"/>
          </a:xfrm>
          <a:prstGeom prst="rect">
            <a:avLst/>
          </a:prstGeom>
          <a:noFill/>
        </p:spPr>
        <p:txBody>
          <a:bodyPr wrap="square" rtlCol="0">
            <a:spAutoFit/>
          </a:bodyPr>
          <a:lstStyle/>
          <a:p>
            <a:pPr algn="l"/>
            <a:r>
              <a:rPr lang="zh-CN" altLang="en-US" sz="2000" b="1" dirty="0" smtClean="0"/>
              <a:t>例</a:t>
            </a:r>
            <a:r>
              <a:rPr lang="en-US" altLang="zh-CN" sz="2000" b="1" dirty="0" smtClean="0"/>
              <a:t>1 </a:t>
            </a:r>
            <a:r>
              <a:rPr lang="zh-CN" altLang="en-US" sz="2000" b="1" dirty="0" smtClean="0"/>
              <a:t>工程图样上</a:t>
            </a:r>
            <a:r>
              <a:rPr lang="zh-CN" altLang="en-US" sz="2000" b="1" dirty="0" smtClean="0">
                <a:solidFill>
                  <a:srgbClr val="FF0000"/>
                </a:solidFill>
              </a:rPr>
              <a:t>标注</a:t>
            </a:r>
            <a:r>
              <a:rPr lang="zh-CN" altLang="en-US" sz="2000" b="1" dirty="0" smtClean="0"/>
              <a:t> </a:t>
            </a:r>
            <a:r>
              <a:rPr lang="en-US" altLang="zh-CN" sz="2000" b="1" dirty="0" smtClean="0"/>
              <a:t>:</a:t>
            </a:r>
            <a:r>
              <a:rPr lang="zh-CN" altLang="en-US" sz="2000" b="1" dirty="0" smtClean="0"/>
              <a:t>图</a:t>
            </a:r>
            <a:r>
              <a:rPr lang="en-US" altLang="zh-CN" sz="2000" b="1" dirty="0" smtClean="0"/>
              <a:t>4.41</a:t>
            </a:r>
            <a:r>
              <a:rPr lang="zh-CN" altLang="en-US" sz="2000" b="1" dirty="0" smtClean="0"/>
              <a:t>（</a:t>
            </a:r>
            <a:r>
              <a:rPr lang="en-US" altLang="zh-CN" sz="2000" b="1" dirty="0" smtClean="0"/>
              <a:t>a</a:t>
            </a:r>
            <a:r>
              <a:rPr lang="zh-CN" altLang="en-US" sz="2000" b="1" dirty="0" smtClean="0"/>
              <a:t>）</a:t>
            </a:r>
            <a:endParaRPr lang="zh-CN" altLang="en-US" sz="2000" b="1" dirty="0"/>
          </a:p>
        </p:txBody>
      </p:sp>
      <p:sp>
        <p:nvSpPr>
          <p:cNvPr id="27" name="TextBox 26"/>
          <p:cNvSpPr txBox="1"/>
          <p:nvPr/>
        </p:nvSpPr>
        <p:spPr>
          <a:xfrm>
            <a:off x="5420953" y="1367491"/>
            <a:ext cx="2424858" cy="400110"/>
          </a:xfrm>
          <a:prstGeom prst="rect">
            <a:avLst/>
          </a:prstGeom>
          <a:noFill/>
        </p:spPr>
        <p:txBody>
          <a:bodyPr wrap="square" rtlCol="0">
            <a:spAutoFit/>
          </a:bodyPr>
          <a:lstStyle/>
          <a:p>
            <a:pPr algn="l"/>
            <a:r>
              <a:rPr lang="zh-CN" altLang="en-US" sz="2000" b="1" dirty="0" smtClean="0"/>
              <a:t>解释：图</a:t>
            </a:r>
            <a:r>
              <a:rPr lang="en-US" altLang="zh-CN" sz="2000" b="1" dirty="0" smtClean="0"/>
              <a:t>4.41</a:t>
            </a:r>
            <a:r>
              <a:rPr lang="zh-CN" altLang="en-US" sz="2000" b="1" dirty="0" smtClean="0"/>
              <a:t>（</a:t>
            </a:r>
            <a:r>
              <a:rPr lang="en-US" altLang="zh-CN" sz="2000" b="1" dirty="0" smtClean="0"/>
              <a:t>b</a:t>
            </a:r>
            <a:r>
              <a:rPr lang="zh-CN" altLang="en-US" sz="2000" b="1" dirty="0" smtClean="0"/>
              <a:t>）</a:t>
            </a:r>
            <a:endParaRPr lang="zh-CN" altLang="en-US" sz="2000" b="1" dirty="0"/>
          </a:p>
        </p:txBody>
      </p:sp>
      <p:sp>
        <p:nvSpPr>
          <p:cNvPr id="3" name="矩形 2"/>
          <p:cNvSpPr/>
          <p:nvPr/>
        </p:nvSpPr>
        <p:spPr>
          <a:xfrm>
            <a:off x="540825" y="1734861"/>
            <a:ext cx="7749287" cy="1477328"/>
          </a:xfrm>
          <a:prstGeom prst="rect">
            <a:avLst/>
          </a:prstGeom>
        </p:spPr>
        <p:txBody>
          <a:bodyPr wrap="square">
            <a:spAutoFit/>
          </a:bodyPr>
          <a:lstStyle/>
          <a:p>
            <a:pPr algn="l">
              <a:lnSpc>
                <a:spcPct val="150000"/>
              </a:lnSpc>
            </a:pPr>
            <a:r>
              <a:rPr lang="zh-CN" altLang="en-US" sz="2000" b="1" dirty="0" smtClean="0"/>
              <a:t>          图</a:t>
            </a:r>
            <a:r>
              <a:rPr lang="en-US" altLang="zh-CN" sz="2000" b="1" dirty="0"/>
              <a:t>4. </a:t>
            </a:r>
            <a:r>
              <a:rPr lang="en-US" altLang="zh-CN" sz="2000" b="1" dirty="0" smtClean="0"/>
              <a:t>41</a:t>
            </a:r>
            <a:r>
              <a:rPr lang="zh-CN" altLang="en-US" sz="2000" b="1" dirty="0" smtClean="0"/>
              <a:t>（</a:t>
            </a:r>
            <a:r>
              <a:rPr lang="en-US" altLang="zh-CN" sz="2000" b="1" dirty="0" smtClean="0"/>
              <a:t>a</a:t>
            </a:r>
            <a:r>
              <a:rPr lang="zh-CN" altLang="en-US" sz="2000" b="1" dirty="0" smtClean="0"/>
              <a:t>）</a:t>
            </a:r>
            <a:r>
              <a:rPr lang="en-US" altLang="zh-CN" sz="2000" b="1" dirty="0" smtClean="0"/>
              <a:t> </a:t>
            </a:r>
            <a:r>
              <a:rPr lang="zh-CN" altLang="en-US" sz="2000" b="1" dirty="0"/>
              <a:t>所示为理想要素位置的获得方法和形状误差值的评估参数均</a:t>
            </a:r>
            <a:r>
              <a:rPr lang="zh-CN" altLang="en-US" sz="2000" b="1" dirty="0" smtClean="0"/>
              <a:t>采用了</a:t>
            </a:r>
            <a:r>
              <a:rPr lang="zh-CN" altLang="en-US" sz="2000" b="1" dirty="0">
                <a:solidFill>
                  <a:srgbClr val="FF0000"/>
                </a:solidFill>
              </a:rPr>
              <a:t>缺省</a:t>
            </a:r>
            <a:r>
              <a:rPr lang="zh-CN" altLang="en-US" sz="2000" b="1" dirty="0" smtClean="0">
                <a:solidFill>
                  <a:srgbClr val="FF0000"/>
                </a:solidFill>
              </a:rPr>
              <a:t>标注</a:t>
            </a:r>
            <a:r>
              <a:rPr lang="zh-CN" altLang="en-US" sz="2000" b="1" dirty="0"/>
              <a:t>。</a:t>
            </a:r>
            <a:r>
              <a:rPr lang="zh-CN" altLang="en-US" sz="2000" b="1" dirty="0" smtClean="0"/>
              <a:t>规范</a:t>
            </a:r>
            <a:r>
              <a:rPr lang="zh-CN" altLang="en-US" sz="2000" b="1" dirty="0"/>
              <a:t>要求</a:t>
            </a:r>
            <a:r>
              <a:rPr lang="zh-CN" altLang="en-US" sz="2000" b="1" dirty="0">
                <a:solidFill>
                  <a:srgbClr val="FF0000"/>
                </a:solidFill>
              </a:rPr>
              <a:t>采用最小区域</a:t>
            </a:r>
            <a:r>
              <a:rPr lang="zh-CN" altLang="en-US" sz="2000" b="1" dirty="0"/>
              <a:t>法</a:t>
            </a:r>
            <a:r>
              <a:rPr lang="en-US" altLang="zh-CN" sz="2000" b="1" dirty="0"/>
              <a:t>C </a:t>
            </a:r>
            <a:r>
              <a:rPr lang="zh-CN" altLang="en-US" sz="2000" b="1" dirty="0"/>
              <a:t>拟合确定理想要素的</a:t>
            </a:r>
            <a:r>
              <a:rPr lang="zh-CN" altLang="en-US" sz="2000" b="1" dirty="0" smtClean="0"/>
              <a:t>位置</a:t>
            </a:r>
            <a:r>
              <a:rPr lang="zh-CN" altLang="en-US" sz="2000" b="1" dirty="0"/>
              <a:t>。</a:t>
            </a:r>
            <a:r>
              <a:rPr lang="zh-CN" altLang="en-US" sz="2000" b="1" dirty="0" smtClean="0"/>
              <a:t>采用</a:t>
            </a:r>
            <a:r>
              <a:rPr lang="zh-CN" altLang="en-US" sz="2000" b="1" dirty="0">
                <a:solidFill>
                  <a:srgbClr val="FF0000"/>
                </a:solidFill>
              </a:rPr>
              <a:t>峰谷参数</a:t>
            </a:r>
            <a:r>
              <a:rPr lang="en-US" altLang="zh-CN" sz="2000" b="1" dirty="0">
                <a:solidFill>
                  <a:srgbClr val="FF0000"/>
                </a:solidFill>
              </a:rPr>
              <a:t>T </a:t>
            </a:r>
            <a:r>
              <a:rPr lang="zh-CN" altLang="en-US" sz="2000" b="1" dirty="0" smtClean="0"/>
              <a:t>作为</a:t>
            </a:r>
            <a:r>
              <a:rPr lang="zh-CN" altLang="en-US" sz="2000" b="1" dirty="0"/>
              <a:t>评估</a:t>
            </a:r>
            <a:r>
              <a:rPr lang="zh-CN" altLang="en-US" sz="2000" b="1" dirty="0" smtClean="0"/>
              <a:t>参数。</a:t>
            </a:r>
            <a:endParaRPr lang="zh-CN" altLang="en-US" sz="2000" b="1" dirty="0"/>
          </a:p>
        </p:txBody>
      </p:sp>
      <p:sp>
        <p:nvSpPr>
          <p:cNvPr id="4" name="矩形 3"/>
          <p:cNvSpPr/>
          <p:nvPr/>
        </p:nvSpPr>
        <p:spPr>
          <a:xfrm>
            <a:off x="672284" y="659605"/>
            <a:ext cx="7745643" cy="707886"/>
          </a:xfrm>
          <a:prstGeom prst="rect">
            <a:avLst/>
          </a:prstGeom>
        </p:spPr>
        <p:txBody>
          <a:bodyPr wrap="square">
            <a:spAutoFit/>
          </a:bodyPr>
          <a:lstStyle/>
          <a:p>
            <a:pPr algn="l"/>
            <a:r>
              <a:rPr lang="zh-CN" altLang="en-US" sz="2000" b="1" dirty="0" smtClean="0"/>
              <a:t>         以</a:t>
            </a:r>
            <a:r>
              <a:rPr lang="zh-CN" altLang="en-US" sz="2000" b="1" dirty="0"/>
              <a:t>圆度为</a:t>
            </a:r>
            <a:r>
              <a:rPr lang="zh-CN" altLang="en-US" sz="2000" b="1" dirty="0" smtClean="0"/>
              <a:t>例，说明</a:t>
            </a:r>
            <a:r>
              <a:rPr lang="zh-CN" altLang="en-US" sz="2000" b="1" dirty="0"/>
              <a:t>形状误差理想要素位置的拟合方法和评估时可用参数在</a:t>
            </a:r>
            <a:r>
              <a:rPr lang="zh-CN" altLang="en-US" sz="2000" b="1" dirty="0" smtClean="0"/>
              <a:t>工程图样上的标注方式。</a:t>
            </a:r>
            <a:endParaRPr lang="zh-CN" altLang="en-US" sz="2000" b="1" dirty="0"/>
          </a:p>
        </p:txBody>
      </p:sp>
      <p:grpSp>
        <p:nvGrpSpPr>
          <p:cNvPr id="6" name="组合 5"/>
          <p:cNvGrpSpPr/>
          <p:nvPr/>
        </p:nvGrpSpPr>
        <p:grpSpPr>
          <a:xfrm>
            <a:off x="960922" y="3212189"/>
            <a:ext cx="2809875" cy="2263160"/>
            <a:chOff x="960922" y="3212189"/>
            <a:chExt cx="2809875" cy="2263160"/>
          </a:xfrm>
        </p:grpSpPr>
        <p:pic>
          <p:nvPicPr>
            <p:cNvPr id="79876"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0922" y="3212189"/>
              <a:ext cx="280987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445" y="5122924"/>
              <a:ext cx="225742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组合 6"/>
          <p:cNvGrpSpPr/>
          <p:nvPr/>
        </p:nvGrpSpPr>
        <p:grpSpPr>
          <a:xfrm>
            <a:off x="4124408" y="3422804"/>
            <a:ext cx="3644153" cy="2801183"/>
            <a:chOff x="4450976" y="3501019"/>
            <a:chExt cx="3644153" cy="2929383"/>
          </a:xfrm>
        </p:grpSpPr>
        <p:pic>
          <p:nvPicPr>
            <p:cNvPr id="798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976" y="3501019"/>
              <a:ext cx="3644153" cy="2929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9855" y="6192665"/>
              <a:ext cx="6667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椭圆 16"/>
          <p:cNvSpPr/>
          <p:nvPr/>
        </p:nvSpPr>
        <p:spPr bwMode="auto">
          <a:xfrm>
            <a:off x="4199606" y="3268175"/>
            <a:ext cx="1600200" cy="632012"/>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8" name="椭圆 17"/>
          <p:cNvSpPr/>
          <p:nvPr/>
        </p:nvSpPr>
        <p:spPr bwMode="auto">
          <a:xfrm>
            <a:off x="6019065" y="3286514"/>
            <a:ext cx="1230406" cy="632012"/>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circle(in)">
                                      <p:cBhvr>
                                        <p:cTn id="44" dur="2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32"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circle(out)">
                                      <p:cBhvr>
                                        <p:cTn id="4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27" grpId="0"/>
      <p:bldP spid="3" grpId="0"/>
      <p:bldP spid="4" grpId="0"/>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TextBox 2"/>
          <p:cNvSpPr txBox="1"/>
          <p:nvPr/>
        </p:nvSpPr>
        <p:spPr>
          <a:xfrm>
            <a:off x="1425948" y="533416"/>
            <a:ext cx="5749294" cy="400110"/>
          </a:xfrm>
          <a:prstGeom prst="rect">
            <a:avLst/>
          </a:prstGeom>
          <a:noFill/>
        </p:spPr>
        <p:txBody>
          <a:bodyPr wrap="square" rtlCol="0">
            <a:spAutoFit/>
          </a:bodyPr>
          <a:lstStyle/>
          <a:p>
            <a:pPr algn="l"/>
            <a:r>
              <a:rPr lang="zh-CN" altLang="en-US" sz="2000" b="1" dirty="0" smtClean="0"/>
              <a:t>例</a:t>
            </a:r>
            <a:r>
              <a:rPr lang="en-US" altLang="zh-CN" sz="2000" b="1" dirty="0"/>
              <a:t>2</a:t>
            </a:r>
            <a:r>
              <a:rPr lang="zh-CN" altLang="en-US" sz="2000" b="1" dirty="0" smtClean="0"/>
              <a:t>工程图样上标注 ，见图</a:t>
            </a:r>
            <a:r>
              <a:rPr lang="en-US" altLang="zh-CN" sz="2000" b="1" dirty="0" smtClean="0"/>
              <a:t>4.42</a:t>
            </a:r>
            <a:r>
              <a:rPr lang="zh-CN" altLang="en-US" sz="2000" b="1" dirty="0" smtClean="0"/>
              <a:t>（</a:t>
            </a:r>
            <a:r>
              <a:rPr lang="en-US" altLang="zh-CN" sz="2000" b="1" dirty="0" smtClean="0"/>
              <a:t>a</a:t>
            </a:r>
            <a:r>
              <a:rPr lang="zh-CN" altLang="en-US" sz="2000" b="1" dirty="0" smtClean="0"/>
              <a:t>）。</a:t>
            </a:r>
            <a:endParaRPr lang="zh-CN" altLang="en-US" sz="2000" b="1" dirty="0"/>
          </a:p>
        </p:txBody>
      </p:sp>
      <p:sp>
        <p:nvSpPr>
          <p:cNvPr id="4" name="TextBox 3"/>
          <p:cNvSpPr txBox="1"/>
          <p:nvPr/>
        </p:nvSpPr>
        <p:spPr>
          <a:xfrm>
            <a:off x="1449825" y="1033870"/>
            <a:ext cx="4689720" cy="400110"/>
          </a:xfrm>
          <a:prstGeom prst="rect">
            <a:avLst/>
          </a:prstGeom>
          <a:noFill/>
        </p:spPr>
        <p:txBody>
          <a:bodyPr wrap="square" rtlCol="0">
            <a:spAutoFit/>
          </a:bodyPr>
          <a:lstStyle/>
          <a:p>
            <a:pPr algn="l"/>
            <a:r>
              <a:rPr lang="zh-CN" altLang="en-US" sz="2000" b="1" dirty="0" smtClean="0"/>
              <a:t>解释：见图</a:t>
            </a:r>
            <a:r>
              <a:rPr lang="en-US" altLang="zh-CN" sz="2000" b="1" dirty="0" smtClean="0"/>
              <a:t>4.42</a:t>
            </a:r>
            <a:r>
              <a:rPr lang="zh-CN" altLang="en-US" sz="2000" b="1" dirty="0" smtClean="0"/>
              <a:t>（</a:t>
            </a:r>
            <a:r>
              <a:rPr lang="en-US" altLang="zh-CN" sz="2000" b="1" dirty="0" smtClean="0"/>
              <a:t>b</a:t>
            </a:r>
            <a:r>
              <a:rPr lang="zh-CN" altLang="en-US" sz="2000" b="1" dirty="0" smtClean="0"/>
              <a:t>）。</a:t>
            </a:r>
            <a:endParaRPr lang="zh-CN" altLang="en-US" sz="2000" b="1" dirty="0"/>
          </a:p>
        </p:txBody>
      </p:sp>
      <p:sp>
        <p:nvSpPr>
          <p:cNvPr id="5" name="矩形 4"/>
          <p:cNvSpPr/>
          <p:nvPr/>
        </p:nvSpPr>
        <p:spPr>
          <a:xfrm>
            <a:off x="859254" y="1380843"/>
            <a:ext cx="7370360" cy="1477328"/>
          </a:xfrm>
          <a:prstGeom prst="rect">
            <a:avLst/>
          </a:prstGeom>
        </p:spPr>
        <p:txBody>
          <a:bodyPr wrap="square">
            <a:spAutoFit/>
          </a:bodyPr>
          <a:lstStyle/>
          <a:p>
            <a:pPr algn="l">
              <a:lnSpc>
                <a:spcPct val="150000"/>
              </a:lnSpc>
            </a:pPr>
            <a:r>
              <a:rPr lang="zh-CN" altLang="en-US" sz="2000" b="1" dirty="0" smtClean="0"/>
              <a:t>         图</a:t>
            </a:r>
            <a:r>
              <a:rPr lang="en-US" altLang="zh-CN" sz="2000" b="1" dirty="0"/>
              <a:t>4. </a:t>
            </a:r>
            <a:r>
              <a:rPr lang="en-US" altLang="zh-CN" sz="2000" b="1" dirty="0" smtClean="0"/>
              <a:t>42 </a:t>
            </a:r>
            <a:r>
              <a:rPr lang="zh-CN" altLang="en-US" sz="2000" b="1" dirty="0" smtClean="0"/>
              <a:t>（</a:t>
            </a:r>
            <a:r>
              <a:rPr lang="en-US" altLang="zh-CN" sz="2000" b="1" dirty="0" smtClean="0"/>
              <a:t>a</a:t>
            </a:r>
            <a:r>
              <a:rPr lang="zh-CN" altLang="en-US" sz="2000" b="1" dirty="0" smtClean="0"/>
              <a:t>）中</a:t>
            </a:r>
            <a:r>
              <a:rPr lang="zh-CN" altLang="en-US" sz="2000" b="1" dirty="0"/>
              <a:t>的符号</a:t>
            </a:r>
            <a:r>
              <a:rPr lang="en-US" altLang="zh-CN" sz="2000" b="1" dirty="0">
                <a:solidFill>
                  <a:srgbClr val="FF0000"/>
                </a:solidFill>
              </a:rPr>
              <a:t>G</a:t>
            </a:r>
            <a:r>
              <a:rPr lang="en-US" altLang="zh-CN" sz="2000" b="1" dirty="0"/>
              <a:t> </a:t>
            </a:r>
            <a:r>
              <a:rPr lang="zh-CN" altLang="en-US" sz="2000" b="1" dirty="0"/>
              <a:t>表示获得理想要素位置的拟合方法采用</a:t>
            </a:r>
            <a:r>
              <a:rPr lang="zh-CN" altLang="en-US" sz="2000" b="1" dirty="0" smtClean="0">
                <a:solidFill>
                  <a:srgbClr val="FF0000"/>
                </a:solidFill>
              </a:rPr>
              <a:t>最小二乘法</a:t>
            </a:r>
            <a:r>
              <a:rPr lang="zh-CN" altLang="en-US" sz="2000" b="1" dirty="0"/>
              <a:t>。</a:t>
            </a:r>
            <a:r>
              <a:rPr lang="zh-CN" altLang="en-US" sz="2000" b="1" dirty="0" smtClean="0"/>
              <a:t>形状误差</a:t>
            </a:r>
            <a:r>
              <a:rPr lang="zh-CN" altLang="en-US" sz="2000" b="1" dirty="0"/>
              <a:t>值的评估参数采用了</a:t>
            </a:r>
            <a:r>
              <a:rPr lang="zh-CN" altLang="en-US" sz="2000" b="1" dirty="0">
                <a:solidFill>
                  <a:srgbClr val="FF0000"/>
                </a:solidFill>
              </a:rPr>
              <a:t>缺省标注</a:t>
            </a:r>
            <a:r>
              <a:rPr lang="en-US" altLang="zh-CN" sz="2000" b="1" dirty="0"/>
              <a:t>,</a:t>
            </a:r>
            <a:r>
              <a:rPr lang="zh-CN" altLang="en-US" sz="2000" b="1" dirty="0"/>
              <a:t>评估参数默认为</a:t>
            </a:r>
            <a:r>
              <a:rPr lang="zh-CN" altLang="en-US" sz="2000" b="1" dirty="0">
                <a:solidFill>
                  <a:srgbClr val="FF0000"/>
                </a:solidFill>
              </a:rPr>
              <a:t>峰谷参数</a:t>
            </a:r>
            <a:r>
              <a:rPr lang="en-US" altLang="zh-CN" sz="2000" b="1" dirty="0">
                <a:solidFill>
                  <a:srgbClr val="FF0000"/>
                </a:solidFill>
              </a:rPr>
              <a:t>T</a:t>
            </a:r>
            <a:r>
              <a:rPr lang="zh-CN" altLang="en-US" sz="2000" b="1" dirty="0" smtClean="0"/>
              <a:t>。</a:t>
            </a:r>
            <a:endParaRPr lang="zh-CN" altLang="en-US" sz="2000" b="1" dirty="0"/>
          </a:p>
        </p:txBody>
      </p:sp>
      <p:grpSp>
        <p:nvGrpSpPr>
          <p:cNvPr id="6" name="组合 5"/>
          <p:cNvGrpSpPr/>
          <p:nvPr/>
        </p:nvGrpSpPr>
        <p:grpSpPr>
          <a:xfrm>
            <a:off x="899832" y="2925971"/>
            <a:ext cx="3059180" cy="2621367"/>
            <a:chOff x="899832" y="2925971"/>
            <a:chExt cx="3059180" cy="2621367"/>
          </a:xfrm>
        </p:grpSpPr>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9832" y="2925971"/>
              <a:ext cx="3059180" cy="2616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737" y="5061563"/>
              <a:ext cx="22479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 name="组合 6"/>
          <p:cNvGrpSpPr/>
          <p:nvPr/>
        </p:nvGrpSpPr>
        <p:grpSpPr>
          <a:xfrm>
            <a:off x="4115896" y="3000747"/>
            <a:ext cx="3823353" cy="2703256"/>
            <a:chOff x="4227868" y="3000747"/>
            <a:chExt cx="3823353" cy="2703256"/>
          </a:xfrm>
        </p:grpSpPr>
        <p:pic>
          <p:nvPicPr>
            <p:cNvPr id="808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7868" y="3000747"/>
              <a:ext cx="3823353" cy="270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075" y="5408728"/>
              <a:ext cx="90487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椭圆 17"/>
          <p:cNvSpPr/>
          <p:nvPr/>
        </p:nvSpPr>
        <p:spPr bwMode="auto">
          <a:xfrm>
            <a:off x="4109116" y="2840800"/>
            <a:ext cx="1600200" cy="529365"/>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9" name="椭圆 18"/>
          <p:cNvSpPr/>
          <p:nvPr/>
        </p:nvSpPr>
        <p:spPr bwMode="auto">
          <a:xfrm>
            <a:off x="6884230" y="3388541"/>
            <a:ext cx="1199029" cy="529365"/>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circle(in)">
                                      <p:cBhvr>
                                        <p:cTn id="34" dur="20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ox(in)">
                                      <p:cBhvr>
                                        <p:cTn id="3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835225" y="1366420"/>
            <a:ext cx="6806546" cy="1477328"/>
          </a:xfrm>
          <a:prstGeom prst="rect">
            <a:avLst/>
          </a:prstGeom>
        </p:spPr>
        <p:txBody>
          <a:bodyPr wrap="square">
            <a:spAutoFit/>
          </a:bodyPr>
          <a:lstStyle/>
          <a:p>
            <a:pPr algn="l">
              <a:lnSpc>
                <a:spcPct val="150000"/>
              </a:lnSpc>
            </a:pPr>
            <a:r>
              <a:rPr lang="zh-CN" altLang="en-US" sz="2000" b="1" dirty="0" smtClean="0"/>
              <a:t>         图</a:t>
            </a:r>
            <a:r>
              <a:rPr lang="en-US" altLang="zh-CN" sz="2000" b="1" dirty="0"/>
              <a:t>4. </a:t>
            </a:r>
            <a:r>
              <a:rPr lang="en-US" altLang="zh-CN" sz="2000" b="1" dirty="0" smtClean="0"/>
              <a:t>43 </a:t>
            </a:r>
            <a:r>
              <a:rPr lang="zh-CN" altLang="en-US" sz="2000" b="1" dirty="0" smtClean="0"/>
              <a:t>（</a:t>
            </a:r>
            <a:r>
              <a:rPr lang="en-US" altLang="zh-CN" sz="2000" b="1" dirty="0" smtClean="0"/>
              <a:t>a</a:t>
            </a:r>
            <a:r>
              <a:rPr lang="zh-CN" altLang="en-US" sz="2000" b="1" dirty="0" smtClean="0"/>
              <a:t>）中</a:t>
            </a:r>
            <a:r>
              <a:rPr lang="zh-CN" altLang="en-US" sz="2000" b="1" dirty="0"/>
              <a:t>的符号</a:t>
            </a:r>
            <a:r>
              <a:rPr lang="en-US" altLang="zh-CN" sz="2000" b="1" dirty="0">
                <a:solidFill>
                  <a:srgbClr val="FF0000"/>
                </a:solidFill>
              </a:rPr>
              <a:t>G</a:t>
            </a:r>
            <a:r>
              <a:rPr lang="en-US" altLang="zh-CN" sz="2000" b="1" dirty="0"/>
              <a:t> </a:t>
            </a:r>
            <a:r>
              <a:rPr lang="zh-CN" altLang="en-US" sz="2000" b="1" dirty="0"/>
              <a:t>表示获得理想要素位置的拟合方法采用</a:t>
            </a:r>
            <a:r>
              <a:rPr lang="zh-CN" altLang="en-US" sz="2000" b="1" dirty="0">
                <a:solidFill>
                  <a:srgbClr val="FF0000"/>
                </a:solidFill>
              </a:rPr>
              <a:t>最小二乘法</a:t>
            </a:r>
            <a:r>
              <a:rPr lang="en-US" altLang="zh-CN" sz="2000" b="1" dirty="0"/>
              <a:t>,</a:t>
            </a:r>
            <a:r>
              <a:rPr lang="zh-CN" altLang="en-US" sz="2000" b="1" dirty="0"/>
              <a:t>符号</a:t>
            </a:r>
            <a:r>
              <a:rPr lang="en-US" altLang="zh-CN" sz="2000" b="1" dirty="0">
                <a:solidFill>
                  <a:srgbClr val="FF0000"/>
                </a:solidFill>
              </a:rPr>
              <a:t>V</a:t>
            </a:r>
            <a:r>
              <a:rPr lang="en-US" altLang="zh-CN" sz="2000" b="1" dirty="0"/>
              <a:t> </a:t>
            </a:r>
            <a:r>
              <a:rPr lang="zh-CN" altLang="en-US" sz="2000" b="1" dirty="0"/>
              <a:t>表示形状评估误差值的参数为</a:t>
            </a:r>
            <a:r>
              <a:rPr lang="zh-CN" altLang="en-US" sz="2000" b="1" dirty="0">
                <a:solidFill>
                  <a:srgbClr val="FF0000"/>
                </a:solidFill>
              </a:rPr>
              <a:t>谷深参数</a:t>
            </a:r>
            <a:r>
              <a:rPr lang="zh-CN" altLang="en-US" sz="2000" b="1" dirty="0"/>
              <a:t>。</a:t>
            </a:r>
            <a:endParaRPr lang="zh-CN" altLang="en-US" sz="2000" b="1" dirty="0"/>
          </a:p>
        </p:txBody>
      </p:sp>
      <p:sp>
        <p:nvSpPr>
          <p:cNvPr id="6" name="TextBox 5"/>
          <p:cNvSpPr txBox="1"/>
          <p:nvPr/>
        </p:nvSpPr>
        <p:spPr>
          <a:xfrm>
            <a:off x="1397954" y="552078"/>
            <a:ext cx="5646667" cy="400110"/>
          </a:xfrm>
          <a:prstGeom prst="rect">
            <a:avLst/>
          </a:prstGeom>
          <a:noFill/>
        </p:spPr>
        <p:txBody>
          <a:bodyPr wrap="square" rtlCol="0">
            <a:spAutoFit/>
          </a:bodyPr>
          <a:lstStyle/>
          <a:p>
            <a:pPr algn="l"/>
            <a:r>
              <a:rPr lang="zh-CN" altLang="en-US" sz="2000" b="1" dirty="0" smtClean="0"/>
              <a:t>例</a:t>
            </a:r>
            <a:r>
              <a:rPr lang="en-US" altLang="zh-CN" sz="2000" b="1" dirty="0" smtClean="0"/>
              <a:t>3</a:t>
            </a:r>
            <a:r>
              <a:rPr lang="zh-CN" altLang="en-US" sz="2000" b="1" dirty="0" smtClean="0"/>
              <a:t>工程图样上标注 ，见图</a:t>
            </a:r>
            <a:r>
              <a:rPr lang="en-US" altLang="zh-CN" sz="2000" b="1" dirty="0" smtClean="0"/>
              <a:t>4.43</a:t>
            </a:r>
            <a:r>
              <a:rPr lang="zh-CN" altLang="en-US" sz="2000" b="1" dirty="0" smtClean="0"/>
              <a:t>（</a:t>
            </a:r>
            <a:r>
              <a:rPr lang="en-US" altLang="zh-CN" sz="2000" b="1" dirty="0" smtClean="0"/>
              <a:t>a</a:t>
            </a:r>
            <a:r>
              <a:rPr lang="zh-CN" altLang="en-US" sz="2000" b="1" dirty="0" smtClean="0"/>
              <a:t>）。</a:t>
            </a:r>
            <a:endParaRPr lang="zh-CN" altLang="en-US" sz="2000" b="1" dirty="0"/>
          </a:p>
        </p:txBody>
      </p:sp>
      <p:sp>
        <p:nvSpPr>
          <p:cNvPr id="7" name="TextBox 6"/>
          <p:cNvSpPr txBox="1"/>
          <p:nvPr/>
        </p:nvSpPr>
        <p:spPr>
          <a:xfrm>
            <a:off x="1412500" y="1015208"/>
            <a:ext cx="4661739" cy="400110"/>
          </a:xfrm>
          <a:prstGeom prst="rect">
            <a:avLst/>
          </a:prstGeom>
          <a:noFill/>
        </p:spPr>
        <p:txBody>
          <a:bodyPr wrap="square" rtlCol="0">
            <a:spAutoFit/>
          </a:bodyPr>
          <a:lstStyle/>
          <a:p>
            <a:pPr algn="l"/>
            <a:r>
              <a:rPr lang="zh-CN" altLang="en-US" sz="2000" b="1" dirty="0" smtClean="0"/>
              <a:t>解释：见图</a:t>
            </a:r>
            <a:r>
              <a:rPr lang="en-US" altLang="zh-CN" sz="2000" b="1" dirty="0" smtClean="0"/>
              <a:t>4.43</a:t>
            </a:r>
            <a:r>
              <a:rPr lang="zh-CN" altLang="en-US" sz="2000" b="1" dirty="0" smtClean="0"/>
              <a:t>（</a:t>
            </a:r>
            <a:r>
              <a:rPr lang="en-US" altLang="zh-CN" sz="2000" b="1" dirty="0" smtClean="0"/>
              <a:t>b</a:t>
            </a:r>
            <a:r>
              <a:rPr lang="zh-CN" altLang="en-US" sz="2000" b="1" dirty="0" smtClean="0"/>
              <a:t>）。</a:t>
            </a:r>
            <a:endParaRPr lang="zh-CN" altLang="en-US" sz="2000" b="1" dirty="0"/>
          </a:p>
        </p:txBody>
      </p:sp>
      <p:grpSp>
        <p:nvGrpSpPr>
          <p:cNvPr id="4" name="组合 3"/>
          <p:cNvGrpSpPr/>
          <p:nvPr/>
        </p:nvGrpSpPr>
        <p:grpSpPr>
          <a:xfrm>
            <a:off x="919442" y="3349558"/>
            <a:ext cx="2951815" cy="2378889"/>
            <a:chOff x="919442" y="3349558"/>
            <a:chExt cx="2951815" cy="2378889"/>
          </a:xfrm>
        </p:grpSpPr>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9442" y="3349558"/>
              <a:ext cx="2951815" cy="2378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4152" y="5310705"/>
              <a:ext cx="22098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4"/>
          <p:cNvGrpSpPr/>
          <p:nvPr/>
        </p:nvGrpSpPr>
        <p:grpSpPr>
          <a:xfrm>
            <a:off x="3984532" y="2810778"/>
            <a:ext cx="4509786" cy="3338614"/>
            <a:chOff x="3984532" y="2810778"/>
            <a:chExt cx="4509786" cy="3338614"/>
          </a:xfrm>
        </p:grpSpPr>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532" y="2810778"/>
              <a:ext cx="4509786" cy="3267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1264" y="5806492"/>
              <a:ext cx="942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椭圆 16"/>
          <p:cNvSpPr/>
          <p:nvPr/>
        </p:nvSpPr>
        <p:spPr bwMode="auto">
          <a:xfrm>
            <a:off x="4035664" y="2624444"/>
            <a:ext cx="1773050" cy="655251"/>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8" name="椭圆 17"/>
          <p:cNvSpPr/>
          <p:nvPr/>
        </p:nvSpPr>
        <p:spPr bwMode="auto">
          <a:xfrm>
            <a:off x="7320316" y="4723829"/>
            <a:ext cx="1380846" cy="503302"/>
          </a:xfrm>
          <a:prstGeom prst="ellipse">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heel(1)">
                                      <p:cBhvr>
                                        <p:cTn id="34" dur="2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heel(8)">
                                      <p:cBhvr>
                                        <p:cTn id="39"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Text Box 96"/>
          <p:cNvSpPr txBox="1">
            <a:spLocks noChangeArrowheads="1"/>
          </p:cNvSpPr>
          <p:nvPr/>
        </p:nvSpPr>
        <p:spPr bwMode="auto">
          <a:xfrm>
            <a:off x="1270277" y="911697"/>
            <a:ext cx="546697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dirty="0"/>
              <a:t>2</a:t>
            </a:r>
            <a:r>
              <a:rPr lang="en-US" altLang="zh-CN" b="1" dirty="0" smtClean="0"/>
              <a:t>.</a:t>
            </a:r>
            <a:r>
              <a:rPr lang="zh-CN" altLang="en-US" b="1" dirty="0" smtClean="0"/>
              <a:t>  </a:t>
            </a:r>
            <a:r>
              <a:rPr lang="zh-CN" altLang="en-US" b="1" dirty="0"/>
              <a:t>形状</a:t>
            </a:r>
            <a:r>
              <a:rPr lang="zh-CN" altLang="en-US" b="1" dirty="0" smtClean="0"/>
              <a:t>误差评定的</a:t>
            </a:r>
            <a:r>
              <a:rPr lang="zh-CN" altLang="en-US" b="1" dirty="0" smtClean="0">
                <a:solidFill>
                  <a:srgbClr val="FF0000"/>
                </a:solidFill>
              </a:rPr>
              <a:t>最小区域法</a:t>
            </a:r>
            <a:endParaRPr lang="zh-CN" altLang="en-US" dirty="0">
              <a:solidFill>
                <a:srgbClr val="FF0000"/>
              </a:solidFill>
            </a:endParaRPr>
          </a:p>
        </p:txBody>
      </p:sp>
      <p:sp>
        <p:nvSpPr>
          <p:cNvPr id="4" name="矩形 3"/>
          <p:cNvSpPr/>
          <p:nvPr/>
        </p:nvSpPr>
        <p:spPr>
          <a:xfrm>
            <a:off x="532505" y="3295699"/>
            <a:ext cx="7664823" cy="1754326"/>
          </a:xfrm>
          <a:prstGeom prst="rect">
            <a:avLst/>
          </a:prstGeom>
        </p:spPr>
        <p:txBody>
          <a:bodyPr wrap="square">
            <a:spAutoFit/>
          </a:bodyPr>
          <a:lstStyle/>
          <a:p>
            <a:pPr algn="l">
              <a:lnSpc>
                <a:spcPct val="150000"/>
              </a:lnSpc>
            </a:pPr>
            <a:r>
              <a:rPr lang="zh-CN" altLang="en-US" b="1" dirty="0" smtClean="0"/>
              <a:t>         采用该</a:t>
            </a:r>
            <a:r>
              <a:rPr lang="zh-CN" altLang="en-US" b="1" dirty="0"/>
              <a:t>理想要素包容被测要素的提取要素时</a:t>
            </a:r>
            <a:r>
              <a:rPr lang="en-US" altLang="zh-CN" b="1" dirty="0"/>
              <a:t>,</a:t>
            </a:r>
            <a:r>
              <a:rPr lang="zh-CN" altLang="en-US" b="1" dirty="0"/>
              <a:t>具有最小宽度</a:t>
            </a:r>
            <a:r>
              <a:rPr lang="en-US" altLang="zh-CN" b="1" i="1" dirty="0"/>
              <a:t>f </a:t>
            </a:r>
            <a:r>
              <a:rPr lang="zh-CN" altLang="en-US" b="1" dirty="0"/>
              <a:t>或直径</a:t>
            </a:r>
            <a:r>
              <a:rPr lang="en-US" altLang="zh-CN" b="1" i="1" dirty="0"/>
              <a:t>d </a:t>
            </a:r>
            <a:r>
              <a:rPr lang="zh-CN" altLang="en-US" b="1" dirty="0"/>
              <a:t>的</a:t>
            </a:r>
            <a:r>
              <a:rPr lang="zh-CN" altLang="en-US" b="1" dirty="0">
                <a:solidFill>
                  <a:srgbClr val="FF0000"/>
                </a:solidFill>
              </a:rPr>
              <a:t>包容区域</a:t>
            </a:r>
            <a:r>
              <a:rPr lang="zh-CN" altLang="en-US" b="1" dirty="0"/>
              <a:t>称为最小</a:t>
            </a:r>
            <a:r>
              <a:rPr lang="zh-CN" altLang="en-US" b="1" dirty="0" smtClean="0"/>
              <a:t>包容</a:t>
            </a:r>
            <a:r>
              <a:rPr lang="zh-CN" altLang="en-US" b="1" dirty="0"/>
              <a:t>区域</a:t>
            </a:r>
            <a:r>
              <a:rPr lang="en-US" altLang="zh-CN" b="1" dirty="0"/>
              <a:t>(</a:t>
            </a:r>
            <a:r>
              <a:rPr lang="zh-CN" altLang="en-US" b="1" dirty="0">
                <a:solidFill>
                  <a:srgbClr val="FF0000"/>
                </a:solidFill>
              </a:rPr>
              <a:t>简称最小区域</a:t>
            </a:r>
            <a:r>
              <a:rPr lang="en-US" altLang="zh-CN" b="1" dirty="0"/>
              <a:t>)</a:t>
            </a:r>
            <a:r>
              <a:rPr lang="zh-CN" altLang="en-US" b="1" dirty="0"/>
              <a:t>。</a:t>
            </a:r>
            <a:endParaRPr lang="zh-CN" altLang="en-US" b="1" dirty="0"/>
          </a:p>
        </p:txBody>
      </p:sp>
      <p:sp>
        <p:nvSpPr>
          <p:cNvPr id="5" name="矩形 4"/>
          <p:cNvSpPr/>
          <p:nvPr/>
        </p:nvSpPr>
        <p:spPr>
          <a:xfrm>
            <a:off x="1016505" y="1393559"/>
            <a:ext cx="3052578" cy="461665"/>
          </a:xfrm>
          <a:prstGeom prst="rect">
            <a:avLst/>
          </a:prstGeom>
        </p:spPr>
        <p:txBody>
          <a:bodyPr wrap="square">
            <a:spAutoFit/>
          </a:bodyPr>
          <a:lstStyle/>
          <a:p>
            <a:pPr algn="l"/>
            <a:r>
              <a:rPr lang="zh-CN" altLang="en-US" b="1" dirty="0" smtClean="0"/>
              <a:t>（</a:t>
            </a:r>
            <a:r>
              <a:rPr lang="en-US" altLang="zh-CN" b="1" dirty="0" smtClean="0"/>
              <a:t>1</a:t>
            </a:r>
            <a:r>
              <a:rPr lang="zh-CN" altLang="en-US" b="1" dirty="0" smtClean="0"/>
              <a:t>）最小</a:t>
            </a:r>
            <a:r>
              <a:rPr lang="zh-CN" altLang="en-US" b="1" dirty="0"/>
              <a:t>区域法</a:t>
            </a:r>
            <a:endParaRPr lang="zh-CN" altLang="en-US" dirty="0"/>
          </a:p>
        </p:txBody>
      </p:sp>
      <p:sp>
        <p:nvSpPr>
          <p:cNvPr id="6" name="矩形 5"/>
          <p:cNvSpPr/>
          <p:nvPr/>
        </p:nvSpPr>
        <p:spPr>
          <a:xfrm>
            <a:off x="515687" y="1691626"/>
            <a:ext cx="7591249" cy="1754326"/>
          </a:xfrm>
          <a:prstGeom prst="rect">
            <a:avLst/>
          </a:prstGeom>
        </p:spPr>
        <p:txBody>
          <a:bodyPr wrap="square">
            <a:spAutoFit/>
          </a:bodyPr>
          <a:lstStyle/>
          <a:p>
            <a:pPr algn="l">
              <a:lnSpc>
                <a:spcPct val="150000"/>
              </a:lnSpc>
            </a:pPr>
            <a:r>
              <a:rPr lang="zh-CN" altLang="en-US" b="1" dirty="0" smtClean="0"/>
              <a:t>         指</a:t>
            </a:r>
            <a:r>
              <a:rPr lang="zh-CN" altLang="en-US" b="1" dirty="0"/>
              <a:t>采用切比雪夫法</a:t>
            </a:r>
            <a:r>
              <a:rPr lang="en-US" altLang="zh-CN" b="1" dirty="0"/>
              <a:t>(</a:t>
            </a:r>
            <a:r>
              <a:rPr lang="en-US" altLang="zh-CN" b="1" dirty="0" err="1"/>
              <a:t>Chebyshev</a:t>
            </a:r>
            <a:r>
              <a:rPr lang="en-US" altLang="zh-CN" b="1" dirty="0"/>
              <a:t>) </a:t>
            </a:r>
            <a:r>
              <a:rPr lang="zh-CN" altLang="en-US" b="1" dirty="0"/>
              <a:t>对被测要的提取要素进行拟合得到想要素位置的方法</a:t>
            </a:r>
            <a:r>
              <a:rPr lang="en-US" altLang="zh-CN" b="1" dirty="0"/>
              <a:t>,</a:t>
            </a:r>
            <a:r>
              <a:rPr lang="zh-CN" altLang="en-US" b="1" dirty="0"/>
              <a:t>即被测</a:t>
            </a:r>
            <a:r>
              <a:rPr lang="zh-CN" altLang="en-US" b="1" dirty="0" smtClean="0"/>
              <a:t>要的提取要素</a:t>
            </a:r>
            <a:r>
              <a:rPr lang="zh-CN" altLang="en-US" b="1" dirty="0"/>
              <a:t>相对于理想要素的最大距离为最小。</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build="p"/>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909659" y="98451"/>
            <a:ext cx="1905000" cy="457200"/>
          </a:xfrm>
        </p:spPr>
        <p:txBody>
          <a:bodyPr/>
          <a:lstStyle/>
          <a:p>
            <a:pPr>
              <a:defRPr/>
            </a:pPr>
            <a:fld id="{10373DC7-2589-4FCB-9590-055F7B458AAA}" type="slidenum">
              <a:rPr lang="zh-CN" altLang="en-US" smtClean="0"/>
            </a:fld>
            <a:endParaRPr lang="en-US" altLang="zh-CN" dirty="0"/>
          </a:p>
        </p:txBody>
      </p:sp>
      <p:sp>
        <p:nvSpPr>
          <p:cNvPr id="3" name="矩形 2"/>
          <p:cNvSpPr/>
          <p:nvPr/>
        </p:nvSpPr>
        <p:spPr>
          <a:xfrm>
            <a:off x="889447" y="327051"/>
            <a:ext cx="5342316" cy="400110"/>
          </a:xfrm>
          <a:prstGeom prst="rect">
            <a:avLst/>
          </a:prstGeom>
        </p:spPr>
        <p:txBody>
          <a:bodyPr wrap="square">
            <a:spAutoFit/>
          </a:bodyPr>
          <a:lstStyle/>
          <a:p>
            <a:pPr algn="l"/>
            <a:r>
              <a:rPr lang="zh-CN" altLang="en-US" sz="2000" b="1" dirty="0" smtClean="0"/>
              <a:t>（</a:t>
            </a:r>
            <a:r>
              <a:rPr lang="en-US" altLang="zh-CN" sz="2000" b="1" dirty="0"/>
              <a:t>2</a:t>
            </a:r>
            <a:r>
              <a:rPr lang="zh-CN" altLang="en-US" sz="2000" b="1" dirty="0" smtClean="0"/>
              <a:t>）举例（</a:t>
            </a:r>
            <a:r>
              <a:rPr lang="zh-CN" altLang="en-US" sz="2000" b="1" dirty="0"/>
              <a:t>最小</a:t>
            </a:r>
            <a:r>
              <a:rPr lang="zh-CN" altLang="en-US" sz="2000" b="1" dirty="0" smtClean="0"/>
              <a:t>区域）</a:t>
            </a:r>
            <a:endParaRPr lang="zh-CN" altLang="en-US" sz="2000" dirty="0"/>
          </a:p>
        </p:txBody>
      </p:sp>
      <p:sp>
        <p:nvSpPr>
          <p:cNvPr id="4" name="矩形 3"/>
          <p:cNvSpPr/>
          <p:nvPr/>
        </p:nvSpPr>
        <p:spPr>
          <a:xfrm>
            <a:off x="1077705" y="707489"/>
            <a:ext cx="5342316" cy="400110"/>
          </a:xfrm>
          <a:prstGeom prst="rect">
            <a:avLst/>
          </a:prstGeom>
        </p:spPr>
        <p:txBody>
          <a:bodyPr wrap="square">
            <a:spAutoFit/>
          </a:bodyPr>
          <a:lstStyle/>
          <a:p>
            <a:pPr algn="l"/>
            <a:r>
              <a:rPr lang="zh-CN" altLang="en-US" sz="2000" b="1" dirty="0" smtClean="0">
                <a:latin typeface="华文中宋" panose="02010600040101010101" charset="-122"/>
                <a:ea typeface="华文中宋" panose="02010600040101010101" charset="-122"/>
              </a:rPr>
              <a:t>① </a:t>
            </a:r>
            <a:r>
              <a:rPr lang="zh-CN" altLang="en-US" sz="2000" b="1" dirty="0" smtClean="0"/>
              <a:t>例</a:t>
            </a:r>
            <a:r>
              <a:rPr lang="en-US" altLang="zh-CN" sz="2000" b="1" dirty="0" smtClean="0"/>
              <a:t>1</a:t>
            </a:r>
            <a:r>
              <a:rPr lang="zh-CN" altLang="en-US" sz="2000" b="1" dirty="0" smtClean="0"/>
              <a:t>：如图</a:t>
            </a:r>
            <a:r>
              <a:rPr lang="en-US" altLang="zh-CN" sz="2000" b="1" dirty="0" smtClean="0"/>
              <a:t>4.44</a:t>
            </a:r>
            <a:r>
              <a:rPr lang="zh-CN" altLang="en-US" sz="2000" b="1" dirty="0" smtClean="0"/>
              <a:t>所示。</a:t>
            </a:r>
            <a:endParaRPr lang="zh-CN" altLang="en-US" sz="2000" dirty="0"/>
          </a:p>
        </p:txBody>
      </p:sp>
      <p:sp>
        <p:nvSpPr>
          <p:cNvPr id="5" name="矩形 4"/>
          <p:cNvSpPr/>
          <p:nvPr/>
        </p:nvSpPr>
        <p:spPr>
          <a:xfrm>
            <a:off x="412825" y="2269952"/>
            <a:ext cx="7822853" cy="707886"/>
          </a:xfrm>
          <a:prstGeom prst="rect">
            <a:avLst/>
          </a:prstGeom>
        </p:spPr>
        <p:txBody>
          <a:bodyPr wrap="square">
            <a:spAutoFit/>
          </a:bodyPr>
          <a:lstStyle/>
          <a:p>
            <a:pPr algn="l"/>
            <a:r>
              <a:rPr lang="zh-CN" altLang="en-US" sz="2000" b="1" dirty="0" smtClean="0"/>
              <a:t>          最小区域的宽度</a:t>
            </a:r>
            <a:r>
              <a:rPr lang="en-US" altLang="zh-CN" sz="2000" b="1" i="1" dirty="0" smtClean="0"/>
              <a:t>f </a:t>
            </a:r>
            <a:r>
              <a:rPr lang="zh-CN" altLang="en-US" sz="2000" b="1" dirty="0" smtClean="0"/>
              <a:t>等于被测要素上最高的峰点到</a:t>
            </a:r>
            <a:r>
              <a:rPr lang="zh-CN" altLang="en-US" sz="2000" b="1" dirty="0"/>
              <a:t>理想要素的距离值</a:t>
            </a:r>
            <a:r>
              <a:rPr lang="en-US" altLang="zh-CN" sz="2000" b="1" dirty="0"/>
              <a:t>(P) </a:t>
            </a:r>
            <a:r>
              <a:rPr lang="zh-CN" altLang="en-US" sz="2000" b="1" dirty="0"/>
              <a:t>与被测要素上最低的谷点到理想要素的距离值</a:t>
            </a:r>
            <a:r>
              <a:rPr lang="en-US" altLang="zh-CN" sz="2000" b="1" dirty="0"/>
              <a:t>(V) </a:t>
            </a:r>
            <a:r>
              <a:rPr lang="zh-CN" altLang="en-US" sz="2000" b="1" dirty="0"/>
              <a:t>之和</a:t>
            </a:r>
            <a:r>
              <a:rPr lang="en-US" altLang="zh-CN" sz="2000" b="1" dirty="0"/>
              <a:t>(T)</a:t>
            </a:r>
            <a:r>
              <a:rPr lang="zh-CN" altLang="en-US" sz="2000" b="1" dirty="0" smtClean="0"/>
              <a:t>。</a:t>
            </a:r>
            <a:endParaRPr lang="zh-CN" altLang="en-US" sz="2000" b="1" dirty="0"/>
          </a:p>
        </p:txBody>
      </p:sp>
      <p:sp>
        <p:nvSpPr>
          <p:cNvPr id="6" name="矩形 5"/>
          <p:cNvSpPr/>
          <p:nvPr/>
        </p:nvSpPr>
        <p:spPr>
          <a:xfrm>
            <a:off x="1056179" y="1080244"/>
            <a:ext cx="7406697" cy="400110"/>
          </a:xfrm>
          <a:prstGeom prst="rect">
            <a:avLst/>
          </a:prstGeom>
        </p:spPr>
        <p:txBody>
          <a:bodyPr wrap="square">
            <a:spAutoFit/>
          </a:bodyPr>
          <a:lstStyle/>
          <a:p>
            <a:pPr algn="l"/>
            <a:r>
              <a:rPr lang="zh-CN" altLang="en-US" sz="2000" b="1" dirty="0" smtClean="0"/>
              <a:t>图</a:t>
            </a:r>
            <a:r>
              <a:rPr lang="en-US" altLang="zh-CN" sz="2000" b="1" dirty="0" smtClean="0"/>
              <a:t>4. 44(a</a:t>
            </a:r>
            <a:r>
              <a:rPr lang="en-US" altLang="zh-CN" sz="2000" b="1" dirty="0"/>
              <a:t>) </a:t>
            </a:r>
            <a:r>
              <a:rPr lang="zh-CN" altLang="en-US" sz="2000" b="1" dirty="0"/>
              <a:t>所示为实体外约束</a:t>
            </a:r>
            <a:r>
              <a:rPr lang="en-US" altLang="zh-CN" sz="2000" b="1" dirty="0"/>
              <a:t>(CE) </a:t>
            </a:r>
            <a:r>
              <a:rPr lang="zh-CN" altLang="en-US" sz="2000" b="1" dirty="0"/>
              <a:t>的最小包容区域的宽度</a:t>
            </a:r>
            <a:r>
              <a:rPr lang="en-US" altLang="zh-CN" sz="2000" b="1" i="1" dirty="0" smtClean="0"/>
              <a:t>f</a:t>
            </a:r>
            <a:r>
              <a:rPr lang="zh-CN" altLang="en-US" sz="2000" b="1" dirty="0" smtClean="0"/>
              <a:t>。</a:t>
            </a:r>
            <a:endParaRPr lang="zh-CN" altLang="en-US" sz="2000" dirty="0"/>
          </a:p>
        </p:txBody>
      </p:sp>
      <p:sp>
        <p:nvSpPr>
          <p:cNvPr id="7" name="矩形 6"/>
          <p:cNvSpPr/>
          <p:nvPr/>
        </p:nvSpPr>
        <p:spPr>
          <a:xfrm>
            <a:off x="1042732" y="1492478"/>
            <a:ext cx="6850978" cy="400110"/>
          </a:xfrm>
          <a:prstGeom prst="rect">
            <a:avLst/>
          </a:prstGeom>
        </p:spPr>
        <p:txBody>
          <a:bodyPr wrap="square">
            <a:spAutoFit/>
          </a:bodyPr>
          <a:lstStyle/>
          <a:p>
            <a:pPr algn="l"/>
            <a:r>
              <a:rPr lang="zh-CN" altLang="en-US" sz="2000" b="1" dirty="0"/>
              <a:t>图</a:t>
            </a:r>
            <a:r>
              <a:rPr lang="en-US" altLang="zh-CN" sz="2000" b="1" dirty="0"/>
              <a:t>4. </a:t>
            </a:r>
            <a:r>
              <a:rPr lang="en-US" altLang="zh-CN" sz="2000" b="1" dirty="0" smtClean="0"/>
              <a:t>44(b</a:t>
            </a:r>
            <a:r>
              <a:rPr lang="en-US" altLang="zh-CN" sz="2000" b="1" dirty="0"/>
              <a:t>) </a:t>
            </a:r>
            <a:r>
              <a:rPr lang="zh-CN" altLang="en-US" sz="2000" b="1" dirty="0"/>
              <a:t>为实体内约束</a:t>
            </a:r>
            <a:r>
              <a:rPr lang="en-US" altLang="zh-CN" sz="2000" b="1" dirty="0"/>
              <a:t>(CI) </a:t>
            </a:r>
            <a:r>
              <a:rPr lang="zh-CN" altLang="en-US" sz="2000" b="1" dirty="0"/>
              <a:t>的最小包容区域的宽度</a:t>
            </a:r>
            <a:r>
              <a:rPr lang="en-US" altLang="zh-CN" sz="2000" b="1" i="1" dirty="0" smtClean="0"/>
              <a:t>f</a:t>
            </a:r>
            <a:r>
              <a:rPr lang="zh-CN" altLang="en-US" sz="2000" b="1" dirty="0" smtClean="0"/>
              <a:t>。</a:t>
            </a:r>
            <a:endParaRPr lang="zh-CN" altLang="en-US" sz="2000" dirty="0"/>
          </a:p>
        </p:txBody>
      </p:sp>
      <p:sp>
        <p:nvSpPr>
          <p:cNvPr id="8" name="矩形 7"/>
          <p:cNvSpPr/>
          <p:nvPr/>
        </p:nvSpPr>
        <p:spPr>
          <a:xfrm>
            <a:off x="1019758" y="1876084"/>
            <a:ext cx="7573429" cy="400110"/>
          </a:xfrm>
          <a:prstGeom prst="rect">
            <a:avLst/>
          </a:prstGeom>
        </p:spPr>
        <p:txBody>
          <a:bodyPr wrap="square">
            <a:spAutoFit/>
          </a:bodyPr>
          <a:lstStyle/>
          <a:p>
            <a:pPr algn="l"/>
            <a:r>
              <a:rPr lang="zh-CN" altLang="en-US" sz="2000" b="1" dirty="0"/>
              <a:t>图</a:t>
            </a:r>
            <a:r>
              <a:rPr lang="en-US" altLang="zh-CN" sz="2000" b="1" dirty="0"/>
              <a:t>4. </a:t>
            </a:r>
            <a:r>
              <a:rPr lang="en-US" altLang="zh-CN" sz="2000" b="1" dirty="0" smtClean="0"/>
              <a:t>44(c</a:t>
            </a:r>
            <a:r>
              <a:rPr lang="en-US" altLang="zh-CN" sz="2000" b="1" dirty="0"/>
              <a:t>) </a:t>
            </a:r>
            <a:r>
              <a:rPr lang="zh-CN" altLang="en-US" sz="2000" b="1" dirty="0" smtClean="0"/>
              <a:t>为</a:t>
            </a:r>
            <a:r>
              <a:rPr lang="zh-CN" altLang="en-US" sz="2000" b="1" dirty="0"/>
              <a:t>形状误差值无约束</a:t>
            </a:r>
            <a:r>
              <a:rPr lang="en-US" altLang="zh-CN" sz="2000" b="1" dirty="0"/>
              <a:t>(C) </a:t>
            </a:r>
            <a:r>
              <a:rPr lang="zh-CN" altLang="en-US" sz="2000" b="1" dirty="0"/>
              <a:t>的最小包容区域的宽度</a:t>
            </a:r>
            <a:r>
              <a:rPr lang="en-US" altLang="zh-CN" sz="2000" b="1" i="1" dirty="0"/>
              <a:t>f</a:t>
            </a:r>
            <a:r>
              <a:rPr lang="zh-CN" altLang="en-US" sz="2000" b="1" dirty="0"/>
              <a:t>。</a:t>
            </a:r>
            <a:endParaRPr lang="zh-CN" altLang="en-US" sz="2000" dirty="0"/>
          </a:p>
        </p:txBody>
      </p:sp>
      <p:grpSp>
        <p:nvGrpSpPr>
          <p:cNvPr id="11" name="组合 10"/>
          <p:cNvGrpSpPr/>
          <p:nvPr/>
        </p:nvGrpSpPr>
        <p:grpSpPr>
          <a:xfrm>
            <a:off x="629800" y="3385704"/>
            <a:ext cx="2567279" cy="2155661"/>
            <a:chOff x="328841" y="3587288"/>
            <a:chExt cx="2927419" cy="2306033"/>
          </a:xfrm>
        </p:grpSpPr>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8841" y="3587288"/>
              <a:ext cx="2927419" cy="2306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2" name="Picture 2"/>
            <p:cNvPicPr>
              <a:picLocks noChangeAspect="1" noChangeArrowheads="1"/>
            </p:cNvPicPr>
            <p:nvPr/>
          </p:nvPicPr>
          <p:blipFill>
            <a:blip/>
            <a:srcRect/>
            <a:stretch>
              <a:fillRect/>
            </a:stretch>
          </p:blipFill>
          <p:spPr bwMode="auto">
            <a:xfrm>
              <a:off x="379968" y="5452940"/>
              <a:ext cx="10001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3485185" y="3355777"/>
            <a:ext cx="2352097" cy="1997271"/>
            <a:chOff x="3326558" y="3579721"/>
            <a:chExt cx="2805302" cy="2277231"/>
          </a:xfrm>
        </p:grpSpPr>
        <p:pic>
          <p:nvPicPr>
            <p:cNvPr id="78851" name="Picture 3"/>
            <p:cNvPicPr>
              <a:picLocks noChangeAspect="1" noChangeArrowheads="1"/>
            </p:cNvPicPr>
            <p:nvPr/>
          </p:nvPicPr>
          <p:blipFill>
            <a:blip/>
            <a:srcRect/>
            <a:stretch>
              <a:fillRect/>
            </a:stretch>
          </p:blipFill>
          <p:spPr bwMode="auto">
            <a:xfrm>
              <a:off x="3326558" y="3579721"/>
              <a:ext cx="2805302" cy="217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a:srcRect/>
            <a:stretch>
              <a:fillRect/>
            </a:stretch>
          </p:blipFill>
          <p:spPr bwMode="auto">
            <a:xfrm>
              <a:off x="3556595" y="5514052"/>
              <a:ext cx="9429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组合 12"/>
          <p:cNvGrpSpPr/>
          <p:nvPr/>
        </p:nvGrpSpPr>
        <p:grpSpPr>
          <a:xfrm>
            <a:off x="6017825" y="3235782"/>
            <a:ext cx="2557023" cy="2027387"/>
            <a:chOff x="5678655" y="3353654"/>
            <a:chExt cx="3061935" cy="2170262"/>
          </a:xfrm>
        </p:grpSpPr>
        <p:pic>
          <p:nvPicPr>
            <p:cNvPr id="78852" name="Picture 4"/>
            <p:cNvPicPr>
              <a:picLocks noChangeAspect="1" noChangeArrowheads="1"/>
            </p:cNvPicPr>
            <p:nvPr/>
          </p:nvPicPr>
          <p:blipFill>
            <a:blip/>
            <a:srcRect/>
            <a:stretch>
              <a:fillRect/>
            </a:stretch>
          </p:blipFill>
          <p:spPr bwMode="auto">
            <a:xfrm>
              <a:off x="5678655" y="3353654"/>
              <a:ext cx="3061935" cy="2140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4624" y="5238166"/>
              <a:ext cx="838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6" name="直接连接符 25"/>
          <p:cNvCxnSpPr/>
          <p:nvPr/>
        </p:nvCxnSpPr>
        <p:spPr bwMode="auto">
          <a:xfrm flipV="1">
            <a:off x="629800" y="4129873"/>
            <a:ext cx="1723435" cy="18662"/>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箭头连接符 26"/>
          <p:cNvCxnSpPr/>
          <p:nvPr/>
        </p:nvCxnSpPr>
        <p:spPr bwMode="auto">
          <a:xfrm flipV="1">
            <a:off x="3485185" y="4459882"/>
            <a:ext cx="0" cy="833717"/>
          </a:xfrm>
          <a:prstGeom prst="straightConnector1">
            <a:avLst/>
          </a:prstGeom>
          <a:solidFill>
            <a:srgbClr val="FF0066"/>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28"/>
          <p:cNvCxnSpPr/>
          <p:nvPr/>
        </p:nvCxnSpPr>
        <p:spPr bwMode="auto">
          <a:xfrm flipV="1">
            <a:off x="3312054" y="4459882"/>
            <a:ext cx="2024394" cy="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箭头连接符 29"/>
          <p:cNvCxnSpPr/>
          <p:nvPr/>
        </p:nvCxnSpPr>
        <p:spPr bwMode="auto">
          <a:xfrm>
            <a:off x="721291" y="3109329"/>
            <a:ext cx="1" cy="1029875"/>
          </a:xfrm>
          <a:prstGeom prst="straightConnector1">
            <a:avLst/>
          </a:prstGeom>
          <a:solidFill>
            <a:srgbClr val="FF0066"/>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p:cNvCxnSpPr/>
          <p:nvPr/>
        </p:nvCxnSpPr>
        <p:spPr bwMode="auto">
          <a:xfrm flipV="1">
            <a:off x="6066657" y="3875784"/>
            <a:ext cx="1699666" cy="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flipV="1">
            <a:off x="6135615" y="4838758"/>
            <a:ext cx="1421392" cy="2"/>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p:nvPr/>
        </p:nvCxnSpPr>
        <p:spPr bwMode="auto">
          <a:xfrm>
            <a:off x="6492980" y="3861315"/>
            <a:ext cx="0" cy="968189"/>
          </a:xfrm>
          <a:prstGeom prst="straightConnector1">
            <a:avLst/>
          </a:prstGeom>
          <a:solidFill>
            <a:srgbClr val="FF0066"/>
          </a:solidFill>
          <a:ln w="38100"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椭圆 8"/>
          <p:cNvSpPr/>
          <p:nvPr/>
        </p:nvSpPr>
        <p:spPr bwMode="auto">
          <a:xfrm>
            <a:off x="7021936" y="3423629"/>
            <a:ext cx="279917" cy="469005"/>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8" name="椭圆 27"/>
          <p:cNvSpPr/>
          <p:nvPr/>
        </p:nvSpPr>
        <p:spPr bwMode="auto">
          <a:xfrm>
            <a:off x="1773480" y="3624266"/>
            <a:ext cx="279917" cy="469005"/>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32" name="椭圆 31"/>
          <p:cNvSpPr/>
          <p:nvPr/>
        </p:nvSpPr>
        <p:spPr bwMode="auto">
          <a:xfrm>
            <a:off x="4249603" y="3235782"/>
            <a:ext cx="279917" cy="469005"/>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up)">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32"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circle(out)">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down)">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13" presetClass="entr" presetSubtype="16"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plus(in)">
                                      <p:cBhvr>
                                        <p:cTn id="72" dur="20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left)">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down)">
                                      <p:cBhvr>
                                        <p:cTn id="87" dur="500"/>
                                        <p:tgtEl>
                                          <p:spTgt spid="3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9"/>
                                        </p:tgtEl>
                                        <p:attrNameLst>
                                          <p:attrName>style.visibility</p:attrName>
                                        </p:attrNameLst>
                                      </p:cBhvr>
                                      <p:to>
                                        <p:strVal val="visible"/>
                                      </p:to>
                                    </p:set>
                                    <p:animEffect transition="in" filter="wipe(down)">
                                      <p:cBhvr>
                                        <p:cTn id="92" dur="500"/>
                                        <p:tgtEl>
                                          <p:spTgt spid="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wipe(left)">
                                      <p:cBhvr>
                                        <p:cTn id="9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animBg="1"/>
      <p:bldP spid="28" grpId="0" animBg="1"/>
      <p:bldP spid="3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485343" y="1134852"/>
            <a:ext cx="7520322" cy="2400657"/>
          </a:xfrm>
          <a:prstGeom prst="rect">
            <a:avLst/>
          </a:prstGeom>
        </p:spPr>
        <p:txBody>
          <a:bodyPr wrap="square">
            <a:spAutoFit/>
          </a:bodyPr>
          <a:lstStyle/>
          <a:p>
            <a:pPr algn="l">
              <a:lnSpc>
                <a:spcPct val="150000"/>
              </a:lnSpc>
            </a:pPr>
            <a:r>
              <a:rPr lang="zh-CN" altLang="en-US" sz="2000" b="1" dirty="0" smtClean="0"/>
              <a:t>         一般</a:t>
            </a:r>
            <a:r>
              <a:rPr lang="zh-CN" altLang="en-US" sz="2000" b="1" dirty="0"/>
              <a:t>情况下</a:t>
            </a:r>
            <a:r>
              <a:rPr lang="en-US" altLang="zh-CN" sz="2000" b="1" dirty="0"/>
              <a:t>,</a:t>
            </a:r>
            <a:r>
              <a:rPr lang="zh-CN" altLang="en-US" sz="2000" b="1" dirty="0"/>
              <a:t>各形状误差项目最小区域的形状分别与各自的公差带形状一致</a:t>
            </a:r>
            <a:r>
              <a:rPr lang="en-US" altLang="zh-CN" sz="2000" b="1" dirty="0"/>
              <a:t>,</a:t>
            </a:r>
            <a:r>
              <a:rPr lang="zh-CN" altLang="en-US" sz="2000" b="1" dirty="0"/>
              <a:t>但</a:t>
            </a:r>
            <a:r>
              <a:rPr lang="zh-CN" altLang="en-US" sz="2000" b="1" dirty="0" smtClean="0"/>
              <a:t>宽度</a:t>
            </a:r>
            <a:r>
              <a:rPr lang="en-US" altLang="zh-CN" sz="2000" b="1" dirty="0" smtClean="0"/>
              <a:t>(</a:t>
            </a:r>
            <a:r>
              <a:rPr lang="zh-CN" altLang="en-US" sz="2000" b="1" dirty="0"/>
              <a:t>或直径</a:t>
            </a:r>
            <a:r>
              <a:rPr lang="en-US" altLang="zh-CN" sz="2000" b="1" dirty="0"/>
              <a:t>) </a:t>
            </a:r>
            <a:r>
              <a:rPr lang="zh-CN" altLang="en-US" sz="2000" b="1" dirty="0"/>
              <a:t>由被测提取要素本身决定</a:t>
            </a:r>
            <a:r>
              <a:rPr lang="zh-CN" altLang="en-US" sz="2000" b="1" dirty="0" smtClean="0"/>
              <a:t>。在</a:t>
            </a:r>
            <a:r>
              <a:rPr lang="zh-CN" altLang="en-US" sz="2000" b="1" dirty="0"/>
              <a:t>满足零件功能要求的前提下</a:t>
            </a:r>
            <a:r>
              <a:rPr lang="en-US" altLang="zh-CN" sz="2000" b="1" dirty="0"/>
              <a:t>,</a:t>
            </a:r>
            <a:r>
              <a:rPr lang="zh-CN" altLang="en-US" sz="2000" b="1" dirty="0"/>
              <a:t>也可以</a:t>
            </a:r>
            <a:r>
              <a:rPr lang="zh-CN" altLang="en-US" sz="2000" b="1" dirty="0">
                <a:solidFill>
                  <a:srgbClr val="FF0000"/>
                </a:solidFill>
              </a:rPr>
              <a:t>采用其他近似的评定方法评定形状误差值</a:t>
            </a:r>
            <a:r>
              <a:rPr lang="zh-CN" altLang="en-US" sz="2000" b="1" dirty="0" smtClean="0"/>
              <a:t>。但</a:t>
            </a:r>
            <a:r>
              <a:rPr lang="zh-CN" altLang="en-US" sz="2000" b="1" dirty="0"/>
              <a:t>这样评定的数值将大于或等于最小区域法评定的形状误差值</a:t>
            </a:r>
            <a:r>
              <a:rPr lang="en-US" altLang="zh-CN" sz="2000" b="1" dirty="0"/>
              <a:t>,</a:t>
            </a:r>
            <a:r>
              <a:rPr lang="zh-CN" altLang="en-US" sz="2000" b="1" dirty="0"/>
              <a:t>因此有可能把合格品</a:t>
            </a:r>
            <a:r>
              <a:rPr lang="zh-CN" altLang="en-US" sz="2000" b="1" dirty="0" smtClean="0"/>
              <a:t>误判</a:t>
            </a:r>
            <a:r>
              <a:rPr lang="zh-CN" altLang="en-US" sz="2000" b="1" dirty="0"/>
              <a:t>为废品</a:t>
            </a:r>
            <a:r>
              <a:rPr lang="en-US" altLang="zh-CN" sz="2000" b="1" dirty="0"/>
              <a:t>,</a:t>
            </a:r>
            <a:r>
              <a:rPr lang="zh-CN" altLang="en-US" sz="2000" b="1" dirty="0"/>
              <a:t>这是不经济的</a:t>
            </a:r>
            <a:r>
              <a:rPr lang="zh-CN" altLang="en-US" sz="2000" b="1" dirty="0" smtClean="0"/>
              <a:t>。</a:t>
            </a:r>
            <a:endParaRPr lang="zh-CN" altLang="en-US" sz="2000" b="1" dirty="0"/>
          </a:p>
        </p:txBody>
      </p:sp>
      <p:sp>
        <p:nvSpPr>
          <p:cNvPr id="4" name="矩形 3"/>
          <p:cNvSpPr/>
          <p:nvPr/>
        </p:nvSpPr>
        <p:spPr>
          <a:xfrm>
            <a:off x="690625" y="212974"/>
            <a:ext cx="7343041" cy="1015663"/>
          </a:xfrm>
          <a:prstGeom prst="rect">
            <a:avLst/>
          </a:prstGeom>
        </p:spPr>
        <p:txBody>
          <a:bodyPr wrap="square">
            <a:spAutoFit/>
          </a:bodyPr>
          <a:lstStyle/>
          <a:p>
            <a:pPr algn="l">
              <a:lnSpc>
                <a:spcPct val="150000"/>
              </a:lnSpc>
            </a:pPr>
            <a:r>
              <a:rPr lang="zh-CN" altLang="en-US" sz="2000" b="1" dirty="0" smtClean="0"/>
              <a:t>          </a:t>
            </a:r>
            <a:r>
              <a:rPr lang="zh-CN" altLang="en-US" sz="2000" b="1" dirty="0" smtClean="0">
                <a:latin typeface="华文中宋" panose="02010600040101010101" charset="-122"/>
                <a:ea typeface="华文中宋" panose="02010600040101010101" charset="-122"/>
              </a:rPr>
              <a:t>② </a:t>
            </a:r>
            <a:r>
              <a:rPr lang="zh-CN" altLang="en-US" sz="2000" b="1" dirty="0" smtClean="0"/>
              <a:t>例</a:t>
            </a:r>
            <a:r>
              <a:rPr lang="en-US" altLang="zh-CN" sz="2000" b="1" dirty="0" smtClean="0"/>
              <a:t>2 </a:t>
            </a:r>
            <a:r>
              <a:rPr lang="zh-CN" altLang="en-US" sz="2000" b="1" dirty="0" smtClean="0"/>
              <a:t>图</a:t>
            </a:r>
            <a:r>
              <a:rPr lang="en-US" altLang="zh-CN" sz="2000" b="1" dirty="0" smtClean="0"/>
              <a:t>4.45 </a:t>
            </a:r>
            <a:r>
              <a:rPr lang="zh-CN" altLang="en-US" sz="2000" b="1" dirty="0"/>
              <a:t>所示为形状误差的最小包容直径</a:t>
            </a:r>
            <a:r>
              <a:rPr lang="en-US" altLang="zh-CN" sz="2000" b="1" i="1" dirty="0"/>
              <a:t>d</a:t>
            </a:r>
            <a:r>
              <a:rPr lang="en-US" altLang="zh-CN" sz="2000" b="1" dirty="0"/>
              <a:t> </a:t>
            </a:r>
            <a:r>
              <a:rPr lang="zh-CN" altLang="en-US" sz="2000" b="1" dirty="0"/>
              <a:t>等上被测要素上的点到理想要素的最大距离</a:t>
            </a:r>
            <a:r>
              <a:rPr lang="zh-CN" altLang="en-US" sz="2000" b="1" dirty="0" smtClean="0"/>
              <a:t>值</a:t>
            </a:r>
            <a:r>
              <a:rPr lang="en-US" altLang="zh-CN" sz="2000" b="1" i="1" dirty="0" smtClean="0"/>
              <a:t>l</a:t>
            </a:r>
            <a:r>
              <a:rPr lang="zh-CN" altLang="en-US" sz="2000" b="1" dirty="0" smtClean="0"/>
              <a:t>的</a:t>
            </a:r>
            <a:r>
              <a:rPr lang="en-US" altLang="zh-CN" sz="2000" b="1" dirty="0"/>
              <a:t>2 </a:t>
            </a:r>
            <a:r>
              <a:rPr lang="zh-CN" altLang="en-US" sz="2000" b="1" dirty="0"/>
              <a:t>倍。</a:t>
            </a:r>
            <a:endParaRPr lang="zh-CN" altLang="en-US" sz="2000" b="1" dirty="0"/>
          </a:p>
        </p:txBody>
      </p:sp>
      <p:grpSp>
        <p:nvGrpSpPr>
          <p:cNvPr id="6" name="组合 5"/>
          <p:cNvGrpSpPr/>
          <p:nvPr/>
        </p:nvGrpSpPr>
        <p:grpSpPr>
          <a:xfrm>
            <a:off x="2033901" y="3646274"/>
            <a:ext cx="5316427" cy="2117431"/>
            <a:chOff x="1875280" y="3646627"/>
            <a:chExt cx="5316427" cy="2117431"/>
          </a:xfrm>
        </p:grpSpPr>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75280" y="3646627"/>
              <a:ext cx="5316427" cy="2117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858" y="5364590"/>
              <a:ext cx="89535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0" name="直接箭头连接符 9"/>
          <p:cNvCxnSpPr/>
          <p:nvPr/>
        </p:nvCxnSpPr>
        <p:spPr bwMode="auto">
          <a:xfrm>
            <a:off x="2401806" y="4234043"/>
            <a:ext cx="0" cy="564777"/>
          </a:xfrm>
          <a:prstGeom prst="straightConnector1">
            <a:avLst/>
          </a:prstGeom>
          <a:solidFill>
            <a:srgbClr val="FF0066"/>
          </a:solidFill>
          <a:ln w="38100"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065CFCA-3EC8-4B8A-8902-33C789563D63}" type="slidenum">
              <a:rPr kumimoji="0" lang="zh-CN" altLang="en-US" sz="2000" smtClean="0">
                <a:solidFill>
                  <a:srgbClr val="0000FF"/>
                </a:solidFill>
              </a:rPr>
            </a:fld>
            <a:endParaRPr kumimoji="0" lang="en-US" altLang="zh-CN" sz="2000" smtClean="0">
              <a:solidFill>
                <a:srgbClr val="0000FF"/>
              </a:solidFill>
            </a:endParaRPr>
          </a:p>
        </p:txBody>
      </p:sp>
      <p:sp>
        <p:nvSpPr>
          <p:cNvPr id="3" name="矩形 2"/>
          <p:cNvSpPr/>
          <p:nvPr/>
        </p:nvSpPr>
        <p:spPr>
          <a:xfrm>
            <a:off x="719522" y="1467981"/>
            <a:ext cx="3870255" cy="3323987"/>
          </a:xfrm>
          <a:prstGeom prst="rect">
            <a:avLst/>
          </a:prstGeom>
        </p:spPr>
        <p:txBody>
          <a:bodyPr wrap="square">
            <a:spAutoFit/>
          </a:bodyPr>
          <a:lstStyle/>
          <a:p>
            <a:pPr algn="l">
              <a:lnSpc>
                <a:spcPct val="150000"/>
              </a:lnSpc>
            </a:pPr>
            <a:r>
              <a:rPr lang="zh-CN" altLang="en-US" sz="2000" b="1" dirty="0" smtClean="0">
                <a:latin typeface="华文中宋" panose="02010600040101010101" charset="-122"/>
                <a:ea typeface="华文中宋" panose="02010600040101010101" charset="-122"/>
              </a:rPr>
              <a:t>      ① </a:t>
            </a:r>
            <a:r>
              <a:rPr lang="zh-CN" altLang="en-US" sz="2000" b="1" dirty="0" smtClean="0"/>
              <a:t>最小</a:t>
            </a:r>
            <a:r>
              <a:rPr lang="zh-CN" altLang="en-US" sz="2000" dirty="0"/>
              <a:t>区域</a:t>
            </a:r>
            <a:r>
              <a:rPr lang="zh-CN" altLang="en-US" sz="2000" b="1" dirty="0"/>
              <a:t>判别法</a:t>
            </a:r>
            <a:r>
              <a:rPr lang="en-US" altLang="zh-CN" sz="2000" b="1" dirty="0"/>
              <a:t>:</a:t>
            </a:r>
            <a:r>
              <a:rPr lang="zh-CN" altLang="en-US" sz="2000" b="1" dirty="0"/>
              <a:t>在给定平面内</a:t>
            </a:r>
            <a:r>
              <a:rPr lang="en-US" altLang="zh-CN" sz="2000" b="1" dirty="0"/>
              <a:t>,</a:t>
            </a:r>
            <a:r>
              <a:rPr lang="zh-CN" altLang="en-US" sz="2000" b="1" dirty="0" smtClean="0"/>
              <a:t>由两</a:t>
            </a:r>
            <a:r>
              <a:rPr lang="zh-CN" altLang="en-US" sz="2000" b="1" dirty="0"/>
              <a:t>条平行直线包容被测要素的提取</a:t>
            </a:r>
            <a:r>
              <a:rPr lang="zh-CN" altLang="en-US" sz="2000" b="1" dirty="0" smtClean="0"/>
              <a:t>要素时</a:t>
            </a:r>
            <a:r>
              <a:rPr lang="en-US" altLang="zh-CN" sz="2000" b="1" dirty="0"/>
              <a:t>,</a:t>
            </a:r>
            <a:r>
              <a:rPr lang="zh-CN" altLang="en-US" sz="2000" b="1" dirty="0"/>
              <a:t>成高低相间三点接触</a:t>
            </a:r>
            <a:r>
              <a:rPr lang="en-US" altLang="zh-CN" sz="2000" b="1" dirty="0"/>
              <a:t>,</a:t>
            </a:r>
            <a:r>
              <a:rPr lang="zh-CN" altLang="en-US" sz="2000" b="1" dirty="0"/>
              <a:t>即</a:t>
            </a:r>
            <a:r>
              <a:rPr lang="zh-CN" altLang="en-US" sz="2000" b="1" dirty="0">
                <a:solidFill>
                  <a:srgbClr val="FF0000"/>
                </a:solidFill>
              </a:rPr>
              <a:t>相间准则</a:t>
            </a:r>
            <a:r>
              <a:rPr lang="zh-CN" altLang="en-US" sz="2000" b="1" dirty="0"/>
              <a:t>。</a:t>
            </a:r>
            <a:r>
              <a:rPr lang="zh-CN" altLang="en-US" sz="2000" b="1" dirty="0" smtClean="0"/>
              <a:t>如图</a:t>
            </a:r>
            <a:r>
              <a:rPr lang="en-US" altLang="zh-CN" sz="2000" b="1" dirty="0"/>
              <a:t>4. </a:t>
            </a:r>
            <a:r>
              <a:rPr lang="en-US" altLang="zh-CN" sz="2000" b="1" dirty="0" smtClean="0"/>
              <a:t>46 </a:t>
            </a:r>
            <a:r>
              <a:rPr lang="zh-CN" altLang="en-US" sz="2000" b="1" dirty="0"/>
              <a:t>所示</a:t>
            </a:r>
            <a:r>
              <a:rPr lang="en-US" altLang="zh-CN" sz="2000" b="1" dirty="0"/>
              <a:t>,</a:t>
            </a:r>
            <a:r>
              <a:rPr lang="zh-CN" altLang="en-US" sz="2000" b="1" dirty="0"/>
              <a:t>这</a:t>
            </a:r>
            <a:r>
              <a:rPr lang="zh-CN" altLang="en-US" sz="2000" b="1" dirty="0" smtClean="0"/>
              <a:t>两条平行直线</a:t>
            </a:r>
            <a:r>
              <a:rPr lang="zh-CN" altLang="en-US" sz="2000" b="1" dirty="0"/>
              <a:t>之间的</a:t>
            </a:r>
            <a:r>
              <a:rPr lang="zh-CN" altLang="en-US" sz="2000" b="1" dirty="0" smtClean="0"/>
              <a:t>区</a:t>
            </a:r>
            <a:endParaRPr lang="en-US" altLang="zh-CN" sz="2000" b="1" dirty="0" smtClean="0"/>
          </a:p>
          <a:p>
            <a:pPr algn="l">
              <a:lnSpc>
                <a:spcPct val="150000"/>
              </a:lnSpc>
            </a:pPr>
            <a:r>
              <a:rPr lang="zh-CN" altLang="en-US" sz="2000" b="1" dirty="0" smtClean="0"/>
              <a:t>域为</a:t>
            </a:r>
            <a:r>
              <a:rPr lang="zh-CN" altLang="en-US" sz="2000" b="1" dirty="0"/>
              <a:t>最</a:t>
            </a:r>
            <a:r>
              <a:rPr lang="zh-CN" altLang="en-US" sz="2000" b="1" dirty="0" smtClean="0"/>
              <a:t>小区域</a:t>
            </a:r>
            <a:r>
              <a:rPr lang="en-US" altLang="zh-CN" sz="2000" b="1" dirty="0"/>
              <a:t>,</a:t>
            </a:r>
            <a:r>
              <a:rPr lang="zh-CN" altLang="en-US" sz="2000" b="1" dirty="0"/>
              <a:t>该</a:t>
            </a:r>
            <a:r>
              <a:rPr lang="zh-CN" altLang="en-US" sz="2000" b="1" dirty="0" smtClean="0"/>
              <a:t>区域</a:t>
            </a:r>
            <a:r>
              <a:rPr lang="zh-CN" altLang="en-US" sz="2000" b="1" dirty="0"/>
              <a:t>的宽度</a:t>
            </a:r>
            <a:r>
              <a:rPr lang="en-US" altLang="zh-CN" sz="2000" b="1" i="1" dirty="0"/>
              <a:t>f </a:t>
            </a:r>
            <a:r>
              <a:rPr lang="zh-CN" altLang="en-US" sz="2000" b="1" dirty="0"/>
              <a:t>为</a:t>
            </a:r>
            <a:r>
              <a:rPr lang="zh-CN" altLang="en-US" sz="2000" b="1" dirty="0" smtClean="0"/>
              <a:t>直线度误差值</a:t>
            </a:r>
            <a:r>
              <a:rPr lang="zh-CN" altLang="en-US" sz="2000" b="1" dirty="0"/>
              <a:t>。</a:t>
            </a:r>
            <a:endParaRPr lang="zh-CN" altLang="en-US" sz="2000" b="1" dirty="0"/>
          </a:p>
        </p:txBody>
      </p:sp>
      <p:sp>
        <p:nvSpPr>
          <p:cNvPr id="4" name="矩形 3"/>
          <p:cNvSpPr/>
          <p:nvPr/>
        </p:nvSpPr>
        <p:spPr>
          <a:xfrm>
            <a:off x="1234859" y="575987"/>
            <a:ext cx="4953623" cy="400110"/>
          </a:xfrm>
          <a:prstGeom prst="rect">
            <a:avLst/>
          </a:prstGeom>
        </p:spPr>
        <p:txBody>
          <a:bodyPr wrap="square">
            <a:spAutoFit/>
          </a:bodyPr>
          <a:lstStyle/>
          <a:p>
            <a:pPr algn="l"/>
            <a:r>
              <a:rPr lang="en-US" altLang="zh-CN" sz="2000" b="1" dirty="0"/>
              <a:t>3. </a:t>
            </a:r>
            <a:r>
              <a:rPr lang="zh-CN" altLang="en-US" sz="2000" b="1" dirty="0"/>
              <a:t>形状误差的</a:t>
            </a:r>
            <a:r>
              <a:rPr lang="zh-CN" altLang="en-US" sz="2000" b="1" dirty="0">
                <a:solidFill>
                  <a:srgbClr val="FF0000"/>
                </a:solidFill>
              </a:rPr>
              <a:t>最小区域判别法</a:t>
            </a:r>
            <a:endParaRPr lang="zh-CN" altLang="en-US" sz="2000" b="1" dirty="0">
              <a:solidFill>
                <a:srgbClr val="FF0000"/>
              </a:solidFill>
            </a:endParaRPr>
          </a:p>
        </p:txBody>
      </p:sp>
      <p:sp>
        <p:nvSpPr>
          <p:cNvPr id="5" name="矩形 4"/>
          <p:cNvSpPr/>
          <p:nvPr/>
        </p:nvSpPr>
        <p:spPr>
          <a:xfrm>
            <a:off x="1197106" y="1027269"/>
            <a:ext cx="6407214" cy="400110"/>
          </a:xfrm>
          <a:prstGeom prst="rect">
            <a:avLst/>
          </a:prstGeom>
        </p:spPr>
        <p:txBody>
          <a:bodyPr wrap="square">
            <a:spAutoFit/>
          </a:bodyPr>
          <a:lstStyle/>
          <a:p>
            <a:pPr algn="l"/>
            <a:r>
              <a:rPr lang="en-US" altLang="zh-CN" sz="2000" b="1" dirty="0"/>
              <a:t>(1) </a:t>
            </a:r>
            <a:r>
              <a:rPr lang="zh-CN" altLang="en-US" sz="2000" b="1" dirty="0"/>
              <a:t>给定平面内直线度误差值评定</a:t>
            </a:r>
            <a:endParaRPr lang="zh-CN" altLang="en-US" sz="2000" b="1" dirty="0"/>
          </a:p>
        </p:txBody>
      </p:sp>
      <p:grpSp>
        <p:nvGrpSpPr>
          <p:cNvPr id="6" name="组合 5"/>
          <p:cNvGrpSpPr/>
          <p:nvPr/>
        </p:nvGrpSpPr>
        <p:grpSpPr>
          <a:xfrm>
            <a:off x="4543109" y="1777984"/>
            <a:ext cx="3998430" cy="3092637"/>
            <a:chOff x="4543109" y="1563371"/>
            <a:chExt cx="3998430" cy="3092637"/>
          </a:xfrm>
        </p:grpSpPr>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43109" y="1563371"/>
              <a:ext cx="3998430" cy="30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1253" y="4032379"/>
              <a:ext cx="781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1D6FB29-2ACF-41E0-827B-16CA10BCCDF1}" type="slidenum">
              <a:rPr kumimoji="0" lang="zh-CN" altLang="en-US" sz="2000" smtClean="0">
                <a:solidFill>
                  <a:srgbClr val="0000FF"/>
                </a:solidFill>
              </a:rPr>
            </a:fld>
            <a:endParaRPr kumimoji="0" lang="en-US" altLang="zh-CN" sz="2000" smtClean="0">
              <a:solidFill>
                <a:srgbClr val="0000FF"/>
              </a:solidFill>
            </a:endParaRPr>
          </a:p>
        </p:txBody>
      </p:sp>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0461" y="324784"/>
            <a:ext cx="7776503" cy="1877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299" y="2202018"/>
            <a:ext cx="8124825"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95" y="3683262"/>
            <a:ext cx="2847931" cy="2622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bwMode="auto">
          <a:xfrm flipV="1">
            <a:off x="1035705" y="4436401"/>
            <a:ext cx="1773115" cy="1385898"/>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88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8417" y="3537165"/>
            <a:ext cx="4491733" cy="282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直接连接符 22"/>
          <p:cNvCxnSpPr/>
          <p:nvPr/>
        </p:nvCxnSpPr>
        <p:spPr bwMode="auto">
          <a:xfrm flipV="1">
            <a:off x="3947025" y="4298768"/>
            <a:ext cx="1465941" cy="1297858"/>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p:nvCxnSpPr>
        <p:spPr bwMode="auto">
          <a:xfrm flipV="1">
            <a:off x="6224729" y="3868727"/>
            <a:ext cx="1445718" cy="1725560"/>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wipe(up)">
                                      <p:cBhvr>
                                        <p:cTn id="7" dur="500"/>
                                        <p:tgtEl>
                                          <p:spTgt spid="788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8852"/>
                                        </p:tgtEl>
                                        <p:attrNameLst>
                                          <p:attrName>style.visibility</p:attrName>
                                        </p:attrNameLst>
                                      </p:cBhvr>
                                      <p:to>
                                        <p:strVal val="visible"/>
                                      </p:to>
                                    </p:set>
                                    <p:anim calcmode="lin" valueType="num">
                                      <p:cBhvr additive="base">
                                        <p:cTn id="12" dur="500" fill="hold"/>
                                        <p:tgtEl>
                                          <p:spTgt spid="78852"/>
                                        </p:tgtEl>
                                        <p:attrNameLst>
                                          <p:attrName>ppt_x</p:attrName>
                                        </p:attrNameLst>
                                      </p:cBhvr>
                                      <p:tavLst>
                                        <p:tav tm="0">
                                          <p:val>
                                            <p:strVal val="0-#ppt_w/2"/>
                                          </p:val>
                                        </p:tav>
                                        <p:tav tm="100000">
                                          <p:val>
                                            <p:strVal val="#ppt_x"/>
                                          </p:val>
                                        </p:tav>
                                      </p:tavLst>
                                    </p:anim>
                                    <p:anim calcmode="lin" valueType="num">
                                      <p:cBhvr additive="base">
                                        <p:cTn id="13"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8851"/>
                                        </p:tgtEl>
                                        <p:attrNameLst>
                                          <p:attrName>style.visibility</p:attrName>
                                        </p:attrNameLst>
                                      </p:cBhvr>
                                      <p:to>
                                        <p:strVal val="visible"/>
                                      </p:to>
                                    </p:set>
                                    <p:animEffect transition="in" filter="wipe(left)">
                                      <p:cBhvr>
                                        <p:cTn id="23" dur="500"/>
                                        <p:tgtEl>
                                          <p:spTgt spid="7885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8853"/>
                                        </p:tgtEl>
                                        <p:attrNameLst>
                                          <p:attrName>style.visibility</p:attrName>
                                        </p:attrNameLst>
                                      </p:cBhvr>
                                      <p:to>
                                        <p:strVal val="visible"/>
                                      </p:to>
                                    </p:set>
                                    <p:anim calcmode="lin" valueType="num">
                                      <p:cBhvr additive="base">
                                        <p:cTn id="28" dur="500" fill="hold"/>
                                        <p:tgtEl>
                                          <p:spTgt spid="78853"/>
                                        </p:tgtEl>
                                        <p:attrNameLst>
                                          <p:attrName>ppt_x</p:attrName>
                                        </p:attrNameLst>
                                      </p:cBhvr>
                                      <p:tavLst>
                                        <p:tav tm="0">
                                          <p:val>
                                            <p:strVal val="#ppt_x"/>
                                          </p:val>
                                        </p:tav>
                                        <p:tav tm="100000">
                                          <p:val>
                                            <p:strVal val="#ppt_x"/>
                                          </p:val>
                                        </p:tav>
                                      </p:tavLst>
                                    </p:anim>
                                    <p:anim calcmode="lin" valueType="num">
                                      <p:cBhvr additive="base">
                                        <p:cTn id="29" dur="500" fill="hold"/>
                                        <p:tgtEl>
                                          <p:spTgt spid="7885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3746901-5F1A-4734-96F5-A84F2000BB4F}" type="slidenum">
              <a:rPr kumimoji="0" lang="zh-CN" altLang="en-US" sz="2000" smtClean="0">
                <a:solidFill>
                  <a:srgbClr val="0000FF"/>
                </a:solidFill>
              </a:rPr>
            </a:fld>
            <a:endParaRPr kumimoji="0" lang="en-US" altLang="zh-CN" sz="2000" smtClean="0">
              <a:solidFill>
                <a:srgbClr val="0000FF"/>
              </a:solidFill>
            </a:endParaRPr>
          </a:p>
        </p:txBody>
      </p:sp>
      <p:pic>
        <p:nvPicPr>
          <p:cNvPr id="24670" name="Picture 9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636" y="219122"/>
            <a:ext cx="7544587" cy="9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27" y="1166627"/>
            <a:ext cx="8033901" cy="707886"/>
          </a:xfrm>
          <a:prstGeom prst="rect">
            <a:avLst/>
          </a:prstGeom>
        </p:spPr>
        <p:txBody>
          <a:bodyPr wrap="square">
            <a:spAutoFit/>
          </a:bodyPr>
          <a:lstStyle/>
          <a:p>
            <a:pPr algn="l"/>
            <a:r>
              <a:rPr lang="zh-CN" altLang="en-US" sz="2000" b="1" dirty="0" smtClean="0"/>
              <a:t>        解：用</a:t>
            </a:r>
            <a:r>
              <a:rPr lang="zh-CN" altLang="en-US" sz="2000" b="1" dirty="0"/>
              <a:t>水平仪测得值为在测量长度上各等距两点的相对差值</a:t>
            </a:r>
            <a:r>
              <a:rPr lang="en-US" altLang="zh-CN" sz="2000" b="1" dirty="0"/>
              <a:t>,</a:t>
            </a:r>
            <a:r>
              <a:rPr lang="zh-CN" altLang="en-US" sz="2000" b="1" dirty="0"/>
              <a:t>需计算出各点相对</a:t>
            </a:r>
            <a:r>
              <a:rPr lang="zh-CN" altLang="en-US" sz="2000" b="1" dirty="0" smtClean="0"/>
              <a:t>零点</a:t>
            </a:r>
            <a:r>
              <a:rPr lang="zh-CN" altLang="en-US" sz="2000" b="1" dirty="0"/>
              <a:t>的高度差值</a:t>
            </a:r>
            <a:r>
              <a:rPr lang="en-US" altLang="zh-CN" sz="2000" b="1" dirty="0"/>
              <a:t>,</a:t>
            </a:r>
            <a:r>
              <a:rPr lang="zh-CN" altLang="en-US" sz="2000" b="1" dirty="0"/>
              <a:t>即各点的累积值</a:t>
            </a:r>
            <a:r>
              <a:rPr lang="en-US" altLang="zh-CN" sz="2000" b="1" dirty="0"/>
              <a:t>,</a:t>
            </a:r>
            <a:r>
              <a:rPr lang="zh-CN" altLang="en-US" sz="2000" b="1" dirty="0"/>
              <a:t>计算结果列入表</a:t>
            </a:r>
            <a:r>
              <a:rPr lang="en-US" altLang="zh-CN" sz="2000" b="1" dirty="0"/>
              <a:t>4. </a:t>
            </a:r>
            <a:r>
              <a:rPr lang="en-US" altLang="zh-CN" sz="2000" b="1" dirty="0" smtClean="0"/>
              <a:t>21</a:t>
            </a:r>
            <a:r>
              <a:rPr lang="zh-CN" altLang="en-US" sz="2000" b="1" dirty="0" smtClean="0"/>
              <a:t>。</a:t>
            </a:r>
            <a:endParaRPr lang="zh-CN" altLang="en-US" sz="2000" b="1" dirty="0"/>
          </a:p>
        </p:txBody>
      </p:sp>
      <p:sp>
        <p:nvSpPr>
          <p:cNvPr id="4" name="矩形 3"/>
          <p:cNvSpPr/>
          <p:nvPr/>
        </p:nvSpPr>
        <p:spPr>
          <a:xfrm>
            <a:off x="1179873" y="3188637"/>
            <a:ext cx="5751871" cy="400110"/>
          </a:xfrm>
          <a:prstGeom prst="rect">
            <a:avLst/>
          </a:prstGeom>
        </p:spPr>
        <p:txBody>
          <a:bodyPr wrap="square">
            <a:spAutoFit/>
          </a:bodyPr>
          <a:lstStyle/>
          <a:p>
            <a:pPr algn="l"/>
            <a:r>
              <a:rPr lang="zh-CN" altLang="en-US" sz="2000" b="1" dirty="0"/>
              <a:t>由测得数据作的误差图形如图</a:t>
            </a:r>
            <a:r>
              <a:rPr lang="en-US" altLang="zh-CN" sz="2000" b="1" dirty="0"/>
              <a:t>4. </a:t>
            </a:r>
            <a:r>
              <a:rPr lang="en-US" altLang="zh-CN" sz="2000" b="1" dirty="0" smtClean="0"/>
              <a:t>48 </a:t>
            </a:r>
            <a:r>
              <a:rPr lang="zh-CN" altLang="en-US" sz="2000" b="1" dirty="0"/>
              <a:t>所示。</a:t>
            </a:r>
            <a:endParaRPr lang="zh-CN" altLang="en-US" sz="2000" b="1" dirty="0"/>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691" y="1984995"/>
            <a:ext cx="7580593" cy="1267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999" y="3613673"/>
            <a:ext cx="5895975"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670"/>
                                        </p:tgtEl>
                                        <p:attrNameLst>
                                          <p:attrName>style.visibility</p:attrName>
                                        </p:attrNameLst>
                                      </p:cBhvr>
                                      <p:to>
                                        <p:strVal val="visible"/>
                                      </p:to>
                                    </p:set>
                                    <p:animEffect transition="in" filter="wipe(left)">
                                      <p:cBhvr>
                                        <p:cTn id="7" dur="500"/>
                                        <p:tgtEl>
                                          <p:spTgt spid="246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9874"/>
                                        </p:tgtEl>
                                        <p:attrNameLst>
                                          <p:attrName>style.visibility</p:attrName>
                                        </p:attrNameLst>
                                      </p:cBhvr>
                                      <p:to>
                                        <p:strVal val="visible"/>
                                      </p:to>
                                    </p:set>
                                    <p:animEffect transition="in" filter="wipe(left)">
                                      <p:cBhvr>
                                        <p:cTn id="17" dur="500"/>
                                        <p:tgtEl>
                                          <p:spTgt spid="798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9876"/>
                                        </p:tgtEl>
                                        <p:attrNameLst>
                                          <p:attrName>style.visibility</p:attrName>
                                        </p:attrNameLst>
                                      </p:cBhvr>
                                      <p:to>
                                        <p:strVal val="visible"/>
                                      </p:to>
                                    </p:set>
                                    <p:anim calcmode="lin" valueType="num">
                                      <p:cBhvr additive="base">
                                        <p:cTn id="27" dur="500" fill="hold"/>
                                        <p:tgtEl>
                                          <p:spTgt spid="79876"/>
                                        </p:tgtEl>
                                        <p:attrNameLst>
                                          <p:attrName>ppt_x</p:attrName>
                                        </p:attrNameLst>
                                      </p:cBhvr>
                                      <p:tavLst>
                                        <p:tav tm="0">
                                          <p:val>
                                            <p:strVal val="#ppt_x"/>
                                          </p:val>
                                        </p:tav>
                                        <p:tav tm="100000">
                                          <p:val>
                                            <p:strVal val="#ppt_x"/>
                                          </p:val>
                                        </p:tav>
                                      </p:tavLst>
                                    </p:anim>
                                    <p:anim calcmode="lin" valueType="num">
                                      <p:cBhvr additive="base">
                                        <p:cTn id="2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F569365-8D75-4983-86A9-0CE1BA325F32}" type="slidenum">
              <a:rPr kumimoji="0" lang="zh-CN" altLang="en-US" sz="2000" smtClean="0">
                <a:solidFill>
                  <a:srgbClr val="0000FF"/>
                </a:solidFill>
              </a:rPr>
            </a:fld>
            <a:endParaRPr kumimoji="0" lang="en-US" altLang="zh-CN" sz="2000" smtClean="0">
              <a:solidFill>
                <a:srgbClr val="0000FF"/>
              </a:solidFill>
            </a:endParaRPr>
          </a:p>
        </p:txBody>
      </p:sp>
      <p:sp>
        <p:nvSpPr>
          <p:cNvPr id="97284" name="Text Box 4"/>
          <p:cNvSpPr txBox="1">
            <a:spLocks noChangeArrowheads="1"/>
          </p:cNvSpPr>
          <p:nvPr/>
        </p:nvSpPr>
        <p:spPr bwMode="auto">
          <a:xfrm>
            <a:off x="1034522" y="267555"/>
            <a:ext cx="6343276"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 </a:t>
            </a:r>
            <a:r>
              <a:rPr lang="zh-CN" altLang="en-US" b="1" dirty="0"/>
              <a:t>4.4.2 </a:t>
            </a:r>
            <a:r>
              <a:rPr lang="zh-CN" altLang="en-US" b="1" dirty="0" smtClean="0"/>
              <a:t>独立原则和相关公差</a:t>
            </a:r>
            <a:r>
              <a:rPr lang="zh-CN" altLang="en-US" b="1" dirty="0"/>
              <a:t>要求的选用 </a:t>
            </a:r>
            <a:endParaRPr lang="zh-CN" altLang="en-US" b="1" dirty="0"/>
          </a:p>
        </p:txBody>
      </p:sp>
      <p:sp>
        <p:nvSpPr>
          <p:cNvPr id="97285" name="Text Box 5"/>
          <p:cNvSpPr txBox="1">
            <a:spLocks noChangeArrowheads="1"/>
          </p:cNvSpPr>
          <p:nvPr/>
        </p:nvSpPr>
        <p:spPr bwMode="auto">
          <a:xfrm>
            <a:off x="1175859" y="1593082"/>
            <a:ext cx="6895136"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1. 对于有</a:t>
            </a:r>
            <a:r>
              <a:rPr lang="zh-CN" altLang="en-US" sz="2000" b="1" dirty="0">
                <a:solidFill>
                  <a:srgbClr val="FF3300"/>
                </a:solidFill>
              </a:rPr>
              <a:t>特殊功能要求</a:t>
            </a:r>
            <a:r>
              <a:rPr lang="zh-CN" altLang="en-US" sz="2000" b="1" dirty="0"/>
              <a:t>的</a:t>
            </a:r>
            <a:r>
              <a:rPr lang="zh-CN" altLang="en-US" sz="2000" b="1" dirty="0" smtClean="0"/>
              <a:t>要素，一般</a:t>
            </a:r>
            <a:r>
              <a:rPr lang="zh-CN" altLang="en-US" sz="2000" b="1" dirty="0"/>
              <a:t>采用</a:t>
            </a:r>
            <a:r>
              <a:rPr lang="zh-CN" altLang="en-US" sz="2000" b="1" dirty="0">
                <a:solidFill>
                  <a:srgbClr val="FF3300"/>
                </a:solidFill>
              </a:rPr>
              <a:t>独立原则</a:t>
            </a:r>
            <a:r>
              <a:rPr lang="zh-CN" altLang="en-US" sz="2000" b="1" dirty="0"/>
              <a:t>；</a:t>
            </a:r>
            <a:endParaRPr lang="zh-CN" altLang="en-US" sz="2000" b="1" dirty="0"/>
          </a:p>
        </p:txBody>
      </p:sp>
      <p:sp>
        <p:nvSpPr>
          <p:cNvPr id="97288" name="Text Box 8"/>
          <p:cNvSpPr txBox="1">
            <a:spLocks noChangeArrowheads="1"/>
          </p:cNvSpPr>
          <p:nvPr/>
        </p:nvSpPr>
        <p:spPr bwMode="auto">
          <a:xfrm>
            <a:off x="775632" y="756117"/>
            <a:ext cx="7466012"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根据功能要求、零件大小和检测方便来选用；但应考虑</a:t>
            </a:r>
            <a:r>
              <a:rPr lang="en-US" altLang="zh-CN" sz="2000" b="1" i="1" dirty="0"/>
              <a:t>T</a:t>
            </a:r>
            <a:r>
              <a:rPr lang="zh-CN" altLang="en-US" sz="2000" b="1" baseline="-25000" dirty="0"/>
              <a:t>尺寸  </a:t>
            </a:r>
            <a:r>
              <a:rPr lang="zh-CN" altLang="en-US" sz="2000" b="1" dirty="0"/>
              <a:t>和 </a:t>
            </a:r>
            <a:r>
              <a:rPr lang="en-US" altLang="zh-CN" sz="2000" b="1" i="1" dirty="0"/>
              <a:t>t</a:t>
            </a:r>
            <a:r>
              <a:rPr lang="zh-CN" altLang="en-US" sz="2000" b="1" baseline="-25000" dirty="0"/>
              <a:t>几何 </a:t>
            </a:r>
            <a:r>
              <a:rPr lang="zh-CN" altLang="en-US" sz="2000" b="1" dirty="0"/>
              <a:t>相互补偿的可能性。</a:t>
            </a:r>
            <a:endParaRPr lang="zh-CN" altLang="en-US" sz="2000" b="1" dirty="0"/>
          </a:p>
        </p:txBody>
      </p:sp>
      <p:sp>
        <p:nvSpPr>
          <p:cNvPr id="97289" name="Text Box 9"/>
          <p:cNvSpPr txBox="1">
            <a:spLocks noChangeArrowheads="1"/>
          </p:cNvSpPr>
          <p:nvPr/>
        </p:nvSpPr>
        <p:spPr bwMode="auto">
          <a:xfrm>
            <a:off x="1187324" y="2809847"/>
            <a:ext cx="7145991"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2. 有</a:t>
            </a:r>
            <a:r>
              <a:rPr lang="zh-CN" altLang="en-US" sz="2000" b="1" dirty="0">
                <a:solidFill>
                  <a:srgbClr val="FF3300"/>
                </a:solidFill>
              </a:rPr>
              <a:t>配合性质</a:t>
            </a:r>
            <a:r>
              <a:rPr lang="zh-CN" altLang="en-US" sz="2000" b="1" dirty="0"/>
              <a:t>要求的要素，一般采用包容要求（</a:t>
            </a:r>
            <a:r>
              <a:rPr lang="en-US" altLang="zh-CN" sz="2000" b="1" dirty="0">
                <a:solidFill>
                  <a:srgbClr val="FF3300"/>
                </a:solidFill>
              </a:rPr>
              <a:t>ER</a:t>
            </a:r>
            <a:r>
              <a:rPr lang="en-US" altLang="zh-CN" sz="2000" b="1" dirty="0"/>
              <a:t>）；</a:t>
            </a:r>
            <a:endParaRPr lang="zh-CN" altLang="en-US" sz="2000" b="1" dirty="0"/>
          </a:p>
        </p:txBody>
      </p:sp>
      <p:sp>
        <p:nvSpPr>
          <p:cNvPr id="97291" name="Text Box 11"/>
          <p:cNvSpPr txBox="1">
            <a:spLocks noChangeArrowheads="1"/>
          </p:cNvSpPr>
          <p:nvPr/>
        </p:nvSpPr>
        <p:spPr bwMode="auto">
          <a:xfrm>
            <a:off x="685674" y="3679141"/>
            <a:ext cx="7682566"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0000"/>
              </a:spcBef>
            </a:pPr>
            <a:r>
              <a:rPr lang="zh-CN" altLang="en-US" sz="2000" b="1" dirty="0"/>
              <a:t>      </a:t>
            </a:r>
            <a:r>
              <a:rPr lang="zh-CN" altLang="en-US" sz="2000" b="1" dirty="0" smtClean="0"/>
              <a:t>   3.</a:t>
            </a:r>
            <a:r>
              <a:rPr lang="zh-CN" altLang="en-US" sz="2000" b="1" dirty="0"/>
              <a:t>对于保证</a:t>
            </a:r>
            <a:r>
              <a:rPr lang="zh-CN" altLang="en-US" sz="2000" b="1" dirty="0">
                <a:solidFill>
                  <a:srgbClr val="FF3300"/>
                </a:solidFill>
              </a:rPr>
              <a:t>可装配</a:t>
            </a:r>
            <a:r>
              <a:rPr lang="zh-CN" altLang="en-US" sz="2000" b="1" dirty="0" smtClean="0">
                <a:solidFill>
                  <a:srgbClr val="FF3300"/>
                </a:solidFill>
              </a:rPr>
              <a:t>性</a:t>
            </a:r>
            <a:r>
              <a:rPr lang="zh-CN" altLang="en-US" sz="2000" b="1" dirty="0" smtClean="0"/>
              <a:t>（自由装配）、</a:t>
            </a:r>
            <a:r>
              <a:rPr lang="zh-CN" altLang="en-US" sz="2000" b="1" dirty="0"/>
              <a:t>无配合性质要求的要素，</a:t>
            </a:r>
            <a:r>
              <a:rPr lang="zh-CN" altLang="en-US" sz="2000" b="1" dirty="0" smtClean="0"/>
              <a:t>一般采用最大实体要求（</a:t>
            </a:r>
            <a:r>
              <a:rPr lang="en-US" altLang="zh-CN" sz="2000" b="1" dirty="0" smtClean="0">
                <a:solidFill>
                  <a:srgbClr val="FF3300"/>
                </a:solidFill>
              </a:rPr>
              <a:t>MMR</a:t>
            </a:r>
            <a:r>
              <a:rPr lang="en-US" altLang="zh-CN" sz="2000" b="1" dirty="0" smtClean="0"/>
              <a:t>）；</a:t>
            </a:r>
            <a:endParaRPr lang="en-US" altLang="zh-CN" sz="2000" b="1" dirty="0"/>
          </a:p>
        </p:txBody>
      </p:sp>
      <p:sp>
        <p:nvSpPr>
          <p:cNvPr id="97294" name="Text Box 14"/>
          <p:cNvSpPr txBox="1">
            <a:spLocks noChangeArrowheads="1"/>
          </p:cNvSpPr>
          <p:nvPr/>
        </p:nvSpPr>
        <p:spPr bwMode="auto">
          <a:xfrm>
            <a:off x="727180" y="4793146"/>
            <a:ext cx="7706378"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en-US" altLang="zh-CN" sz="2000" b="1" dirty="0"/>
              <a:t>       </a:t>
            </a:r>
            <a:r>
              <a:rPr lang="en-US" altLang="zh-CN" sz="2000" b="1" dirty="0" smtClean="0"/>
              <a:t> 4</a:t>
            </a:r>
            <a:r>
              <a:rPr lang="en-US" altLang="zh-CN" sz="2000" b="1" dirty="0"/>
              <a:t>. </a:t>
            </a:r>
            <a:r>
              <a:rPr lang="zh-CN" altLang="en-US" sz="2000" b="1" dirty="0"/>
              <a:t>对于保证</a:t>
            </a:r>
            <a:r>
              <a:rPr lang="zh-CN" altLang="en-US" sz="2000" b="1" dirty="0">
                <a:solidFill>
                  <a:srgbClr val="FF3300"/>
                </a:solidFill>
              </a:rPr>
              <a:t>临界值</a:t>
            </a:r>
            <a:r>
              <a:rPr lang="zh-CN" altLang="en-US" sz="2000" b="1" dirty="0"/>
              <a:t>的设计，以控制</a:t>
            </a:r>
            <a:r>
              <a:rPr lang="zh-CN" altLang="en-US" sz="2000" b="1" dirty="0">
                <a:solidFill>
                  <a:srgbClr val="FF3300"/>
                </a:solidFill>
              </a:rPr>
              <a:t>最小壁厚,</a:t>
            </a:r>
            <a:r>
              <a:rPr lang="zh-CN" altLang="en-US" sz="2000" b="1" dirty="0"/>
              <a:t>保证最低强度要求 的要素</a:t>
            </a:r>
            <a:r>
              <a:rPr lang="en-US" altLang="zh-CN" sz="2000" b="1" dirty="0"/>
              <a:t>，</a:t>
            </a:r>
            <a:r>
              <a:rPr lang="zh-CN" altLang="en-US" sz="2000" b="1" dirty="0"/>
              <a:t>一般采用最小实体要求（</a:t>
            </a:r>
            <a:r>
              <a:rPr lang="en-US" altLang="zh-CN" sz="2000" b="1" dirty="0">
                <a:solidFill>
                  <a:srgbClr val="FF3300"/>
                </a:solidFill>
              </a:rPr>
              <a:t>LMR</a:t>
            </a:r>
            <a:r>
              <a:rPr lang="en-US" altLang="zh-CN" sz="2000" b="1" dirty="0"/>
              <a:t>）。</a:t>
            </a:r>
            <a:endParaRPr lang="en-US" altLang="zh-CN" sz="2000" b="1" dirty="0"/>
          </a:p>
        </p:txBody>
      </p:sp>
      <p:sp>
        <p:nvSpPr>
          <p:cNvPr id="97295" name="Text Box 15"/>
          <p:cNvSpPr txBox="1">
            <a:spLocks noChangeArrowheads="1"/>
          </p:cNvSpPr>
          <p:nvPr/>
        </p:nvSpPr>
        <p:spPr bwMode="auto">
          <a:xfrm>
            <a:off x="620939" y="1993714"/>
            <a:ext cx="7619066"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例如测量用的平板，规定平面度公差；检验直线度用的刀口尺规定直线度公差。采用独立原则。</a:t>
            </a:r>
            <a:endParaRPr lang="zh-CN" altLang="en-US" sz="2000" b="1" dirty="0"/>
          </a:p>
        </p:txBody>
      </p:sp>
      <p:sp>
        <p:nvSpPr>
          <p:cNvPr id="97296" name="Text Box 16"/>
          <p:cNvSpPr txBox="1">
            <a:spLocks noChangeArrowheads="1"/>
          </p:cNvSpPr>
          <p:nvPr/>
        </p:nvSpPr>
        <p:spPr bwMode="auto">
          <a:xfrm>
            <a:off x="1203200" y="3248773"/>
            <a:ext cx="6140004"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例如齿轮内孔与轴的配合，采用包容原则。</a:t>
            </a:r>
            <a:endParaRPr lang="zh-CN" altLang="en-US" sz="2000" b="1" dirty="0"/>
          </a:p>
        </p:txBody>
      </p:sp>
      <p:sp>
        <p:nvSpPr>
          <p:cNvPr id="97297" name="Text Box 17"/>
          <p:cNvSpPr txBox="1">
            <a:spLocks noChangeArrowheads="1"/>
          </p:cNvSpPr>
          <p:nvPr/>
        </p:nvSpPr>
        <p:spPr bwMode="auto">
          <a:xfrm>
            <a:off x="1075724" y="4393347"/>
            <a:ext cx="694862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10000"/>
              </a:spcBef>
            </a:pPr>
            <a:r>
              <a:rPr lang="zh-CN" altLang="en-US" sz="2000" b="1" dirty="0" smtClean="0"/>
              <a:t> </a:t>
            </a:r>
            <a:r>
              <a:rPr lang="zh-CN" altLang="en-US" sz="2000" b="1" dirty="0"/>
              <a:t>如法兰盘和箱体盖上孔的位置度公差采用最大实体原则</a:t>
            </a:r>
            <a:endParaRPr lang="en-US" altLang="zh-CN" sz="2000" b="1" dirty="0"/>
          </a:p>
        </p:txBody>
      </p:sp>
      <p:sp>
        <p:nvSpPr>
          <p:cNvPr id="2" name="圆角矩形 1">
            <a:hlinkClick r:id="rId1" action="ppaction://hlinksldjump"/>
          </p:cNvPr>
          <p:cNvSpPr/>
          <p:nvPr/>
        </p:nvSpPr>
        <p:spPr bwMode="auto">
          <a:xfrm>
            <a:off x="6696634" y="6240304"/>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7284">
                                            <p:txEl>
                                              <p:pRg st="0" end="0"/>
                                            </p:txEl>
                                          </p:spTgt>
                                        </p:tgtEl>
                                        <p:attrNameLst>
                                          <p:attrName>style.visibility</p:attrName>
                                        </p:attrNameLst>
                                      </p:cBhvr>
                                      <p:to>
                                        <p:strVal val="visible"/>
                                      </p:to>
                                    </p:set>
                                    <p:animEffect transition="in" filter="wipe(left)">
                                      <p:cBhvr>
                                        <p:cTn id="7" dur="300"/>
                                        <p:tgtEl>
                                          <p:spTgt spid="972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7288"/>
                                        </p:tgtEl>
                                        <p:attrNameLst>
                                          <p:attrName>style.visibility</p:attrName>
                                        </p:attrNameLst>
                                      </p:cBhvr>
                                      <p:to>
                                        <p:strVal val="visible"/>
                                      </p:to>
                                    </p:set>
                                    <p:animEffect transition="in" filter="wipe(left)">
                                      <p:cBhvr>
                                        <p:cTn id="12" dur="300"/>
                                        <p:tgtEl>
                                          <p:spTgt spid="972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7285">
                                            <p:txEl>
                                              <p:pRg st="0" end="0"/>
                                            </p:txEl>
                                          </p:spTgt>
                                        </p:tgtEl>
                                        <p:attrNameLst>
                                          <p:attrName>style.visibility</p:attrName>
                                        </p:attrNameLst>
                                      </p:cBhvr>
                                      <p:to>
                                        <p:strVal val="visible"/>
                                      </p:to>
                                    </p:set>
                                    <p:animEffect transition="in" filter="wipe(left)">
                                      <p:cBhvr>
                                        <p:cTn id="17" dur="300"/>
                                        <p:tgtEl>
                                          <p:spTgt spid="9728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7295">
                                            <p:txEl>
                                              <p:pRg st="0" end="0"/>
                                            </p:txEl>
                                          </p:spTgt>
                                        </p:tgtEl>
                                        <p:attrNameLst>
                                          <p:attrName>style.visibility</p:attrName>
                                        </p:attrNameLst>
                                      </p:cBhvr>
                                      <p:to>
                                        <p:strVal val="visible"/>
                                      </p:to>
                                    </p:set>
                                    <p:animEffect transition="in" filter="wipe(left)">
                                      <p:cBhvr>
                                        <p:cTn id="22" dur="300"/>
                                        <p:tgtEl>
                                          <p:spTgt spid="9729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7289">
                                            <p:txEl>
                                              <p:pRg st="0" end="0"/>
                                            </p:txEl>
                                          </p:spTgt>
                                        </p:tgtEl>
                                        <p:attrNameLst>
                                          <p:attrName>style.visibility</p:attrName>
                                        </p:attrNameLst>
                                      </p:cBhvr>
                                      <p:to>
                                        <p:strVal val="visible"/>
                                      </p:to>
                                    </p:set>
                                    <p:animEffect transition="in" filter="wipe(left)">
                                      <p:cBhvr>
                                        <p:cTn id="27" dur="300"/>
                                        <p:tgtEl>
                                          <p:spTgt spid="9728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7296">
                                            <p:txEl>
                                              <p:pRg st="0" end="0"/>
                                            </p:txEl>
                                          </p:spTgt>
                                        </p:tgtEl>
                                        <p:attrNameLst>
                                          <p:attrName>style.visibility</p:attrName>
                                        </p:attrNameLst>
                                      </p:cBhvr>
                                      <p:to>
                                        <p:strVal val="visible"/>
                                      </p:to>
                                    </p:set>
                                    <p:animEffect transition="in" filter="wipe(left)">
                                      <p:cBhvr>
                                        <p:cTn id="32" dur="300"/>
                                        <p:tgtEl>
                                          <p:spTgt spid="9729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7291">
                                            <p:txEl>
                                              <p:pRg st="0" end="0"/>
                                            </p:txEl>
                                          </p:spTgt>
                                        </p:tgtEl>
                                        <p:attrNameLst>
                                          <p:attrName>style.visibility</p:attrName>
                                        </p:attrNameLst>
                                      </p:cBhvr>
                                      <p:to>
                                        <p:strVal val="visible"/>
                                      </p:to>
                                    </p:set>
                                    <p:animEffect transition="in" filter="wipe(left)">
                                      <p:cBhvr>
                                        <p:cTn id="37" dur="300"/>
                                        <p:tgtEl>
                                          <p:spTgt spid="9729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7297">
                                            <p:txEl>
                                              <p:pRg st="0" end="0"/>
                                            </p:txEl>
                                          </p:spTgt>
                                        </p:tgtEl>
                                        <p:attrNameLst>
                                          <p:attrName>style.visibility</p:attrName>
                                        </p:attrNameLst>
                                      </p:cBhvr>
                                      <p:to>
                                        <p:strVal val="visible"/>
                                      </p:to>
                                    </p:set>
                                    <p:animEffect transition="in" filter="wipe(left)">
                                      <p:cBhvr>
                                        <p:cTn id="42" dur="300"/>
                                        <p:tgtEl>
                                          <p:spTgt spid="9729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7294">
                                            <p:txEl>
                                              <p:pRg st="0" end="0"/>
                                            </p:txEl>
                                          </p:spTgt>
                                        </p:tgtEl>
                                        <p:attrNameLst>
                                          <p:attrName>style.visibility</p:attrName>
                                        </p:attrNameLst>
                                      </p:cBhvr>
                                      <p:to>
                                        <p:strVal val="visible"/>
                                      </p:to>
                                    </p:set>
                                    <p:animEffect transition="in" filter="wipe(left)">
                                      <p:cBhvr>
                                        <p:cTn id="47" dur="300"/>
                                        <p:tgtEl>
                                          <p:spTgt spid="972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utoUpdateAnimBg="0" build="p"/>
      <p:bldP spid="97285" grpId="0" autoUpdateAnimBg="0" build="p"/>
      <p:bldP spid="97288" grpId="0" autoUpdateAnimBg="0"/>
      <p:bldP spid="97289" grpId="0" autoUpdateAnimBg="0" build="p"/>
      <p:bldP spid="97291" grpId="0" autoUpdateAnimBg="0" build="p"/>
      <p:bldP spid="97294" grpId="0" autoUpdateAnimBg="0" build="p"/>
      <p:bldP spid="97295" grpId="0" autoUpdateAnimBg="0" build="p"/>
      <p:bldP spid="97296" grpId="0" autoUpdateAnimBg="0" build="p"/>
      <p:bldP spid="97297" grpId="0" autoUpdateAnimBg="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7239000" y="233275"/>
            <a:ext cx="1905000" cy="457200"/>
          </a:xfrm>
        </p:spPr>
        <p:txBody>
          <a:bodyPr/>
          <a:lstStyle/>
          <a:p>
            <a:pPr>
              <a:defRPr/>
            </a:pPr>
            <a:fld id="{10373DC7-2589-4FCB-9590-055F7B458AAA}" type="slidenum">
              <a:rPr lang="zh-CN" altLang="en-US" smtClean="0"/>
            </a:fld>
            <a:endParaRPr lang="en-US" altLang="zh-CN"/>
          </a:p>
        </p:txBody>
      </p:sp>
      <p:sp>
        <p:nvSpPr>
          <p:cNvPr id="15" name="矩形 14"/>
          <p:cNvSpPr/>
          <p:nvPr/>
        </p:nvSpPr>
        <p:spPr>
          <a:xfrm>
            <a:off x="607553" y="1546397"/>
            <a:ext cx="7575167" cy="1015663"/>
          </a:xfrm>
          <a:prstGeom prst="rect">
            <a:avLst/>
          </a:prstGeom>
        </p:spPr>
        <p:txBody>
          <a:bodyPr wrap="square">
            <a:spAutoFit/>
          </a:bodyPr>
          <a:lstStyle/>
          <a:p>
            <a:pPr algn="l"/>
            <a:r>
              <a:rPr lang="zh-CN" altLang="en-US" sz="2000" b="1" dirty="0" smtClean="0"/>
              <a:t>     （</a:t>
            </a:r>
            <a:r>
              <a:rPr lang="en-US" altLang="zh-CN" sz="2000" b="1" dirty="0"/>
              <a:t>2</a:t>
            </a:r>
            <a:r>
              <a:rPr lang="zh-CN" altLang="en-US" sz="2000" b="1" dirty="0"/>
              <a:t>）</a:t>
            </a:r>
            <a:r>
              <a:rPr lang="en-US" altLang="zh-CN" sz="2000" b="1" dirty="0"/>
              <a:t> </a:t>
            </a:r>
            <a:r>
              <a:rPr lang="zh-CN" altLang="en-US" sz="2000" b="1" dirty="0"/>
              <a:t>最小区域法</a:t>
            </a:r>
            <a:r>
              <a:rPr lang="en-US" altLang="zh-CN" sz="2000" b="1" dirty="0"/>
              <a:t>:</a:t>
            </a:r>
            <a:r>
              <a:rPr lang="zh-CN" altLang="en-US" sz="2000" b="1" dirty="0"/>
              <a:t>按最小区域的相间准则</a:t>
            </a:r>
            <a:r>
              <a:rPr lang="en-US" altLang="zh-CN" sz="2000" b="1" dirty="0"/>
              <a:t>(</a:t>
            </a:r>
            <a:r>
              <a:rPr lang="zh-CN" altLang="en-US" sz="2000" b="1" dirty="0"/>
              <a:t>本例符合低</a:t>
            </a:r>
            <a:r>
              <a:rPr lang="en-US" altLang="zh-CN" sz="2000" b="1" dirty="0"/>
              <a:t>— </a:t>
            </a:r>
            <a:r>
              <a:rPr lang="zh-CN" altLang="en-US" sz="2000" b="1" dirty="0"/>
              <a:t>高</a:t>
            </a:r>
            <a:r>
              <a:rPr lang="en-US" altLang="zh-CN" sz="2000" b="1" dirty="0"/>
              <a:t>— </a:t>
            </a:r>
            <a:r>
              <a:rPr lang="zh-CN" altLang="en-US" sz="2000" b="1" dirty="0"/>
              <a:t>低准则</a:t>
            </a:r>
            <a:r>
              <a:rPr lang="en-US" altLang="zh-CN" sz="2000" b="1" dirty="0"/>
              <a:t>),</a:t>
            </a:r>
            <a:r>
              <a:rPr lang="zh-CN" altLang="en-US" sz="2000" b="1" dirty="0"/>
              <a:t>作两条平行线域</a:t>
            </a:r>
            <a:r>
              <a:rPr lang="en-US" altLang="zh-CN" sz="2000" b="1" dirty="0"/>
              <a:t>,</a:t>
            </a:r>
            <a:r>
              <a:rPr lang="zh-CN" altLang="en-US" sz="2000" b="1" dirty="0"/>
              <a:t>从坐标图得到直线度</a:t>
            </a:r>
            <a:r>
              <a:rPr lang="zh-CN" altLang="en-US" sz="2000" b="1" dirty="0" smtClean="0"/>
              <a:t>误差</a:t>
            </a:r>
            <a:endParaRPr lang="en-US" altLang="zh-CN" sz="2000" b="1" dirty="0" smtClean="0"/>
          </a:p>
          <a:p>
            <a:pPr algn="l"/>
            <a:r>
              <a:rPr lang="en-US" altLang="zh-CN" sz="2000" b="1" i="1" dirty="0"/>
              <a:t> </a:t>
            </a:r>
            <a:r>
              <a:rPr lang="en-US" altLang="zh-CN" sz="2000" b="1" i="1" dirty="0" smtClean="0"/>
              <a:t>                             f </a:t>
            </a:r>
            <a:r>
              <a:rPr lang="en-US" altLang="zh-CN" sz="2000" b="1" dirty="0"/>
              <a:t>= 45 </a:t>
            </a:r>
            <a:r>
              <a:rPr lang="zh-CN" altLang="en-US" sz="2000" b="1" dirty="0" smtClean="0"/>
              <a:t>微米</a:t>
            </a:r>
            <a:endParaRPr lang="zh-CN" altLang="en-US" sz="2000" b="1" dirty="0"/>
          </a:p>
        </p:txBody>
      </p:sp>
      <p:sp>
        <p:nvSpPr>
          <p:cNvPr id="19" name="矩形 18"/>
          <p:cNvSpPr/>
          <p:nvPr/>
        </p:nvSpPr>
        <p:spPr bwMode="auto">
          <a:xfrm>
            <a:off x="2359858" y="2123931"/>
            <a:ext cx="1740194" cy="457200"/>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8735" y="371777"/>
            <a:ext cx="7829550"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矩形 17"/>
          <p:cNvSpPr/>
          <p:nvPr/>
        </p:nvSpPr>
        <p:spPr bwMode="auto">
          <a:xfrm>
            <a:off x="2443407" y="1037583"/>
            <a:ext cx="2035278" cy="383208"/>
          </a:xfrm>
          <a:prstGeom prst="rect">
            <a:avLst/>
          </a:prstGeom>
          <a:noFill/>
          <a:ln w="38100" cap="flat" cmpd="sng" algn="ctr">
            <a:solidFill>
              <a:schemeClr val="accent1">
                <a:lumMod val="75000"/>
              </a:schemeClr>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809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5380" y="2692569"/>
            <a:ext cx="6901003" cy="3760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wipe(left)">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0900"/>
                                        </p:tgtEl>
                                        <p:attrNameLst>
                                          <p:attrName>style.visibility</p:attrName>
                                        </p:attrNameLst>
                                      </p:cBhvr>
                                      <p:to>
                                        <p:strVal val="visible"/>
                                      </p:to>
                                    </p:set>
                                    <p:anim calcmode="lin" valueType="num">
                                      <p:cBhvr additive="base">
                                        <p:cTn id="12" dur="500" fill="hold"/>
                                        <p:tgtEl>
                                          <p:spTgt spid="80900"/>
                                        </p:tgtEl>
                                        <p:attrNameLst>
                                          <p:attrName>ppt_x</p:attrName>
                                        </p:attrNameLst>
                                      </p:cBhvr>
                                      <p:tavLst>
                                        <p:tav tm="0">
                                          <p:val>
                                            <p:strVal val="#ppt_x"/>
                                          </p:val>
                                        </p:tav>
                                        <p:tav tm="100000">
                                          <p:val>
                                            <p:strVal val="#ppt_x"/>
                                          </p:val>
                                        </p:tav>
                                      </p:tavLst>
                                    </p:anim>
                                    <p:anim calcmode="lin" valueType="num">
                                      <p:cBhvr additive="base">
                                        <p:cTn id="13"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2777B07-47C1-4FB6-9420-70DB399E3235}" type="slidenum">
              <a:rPr kumimoji="0" lang="zh-CN" altLang="en-US" sz="2000" smtClean="0">
                <a:solidFill>
                  <a:srgbClr val="0000FF"/>
                </a:solidFill>
              </a:rPr>
            </a:fld>
            <a:endParaRPr kumimoji="0" lang="en-US" altLang="zh-CN" sz="2000" smtClean="0">
              <a:solidFill>
                <a:srgbClr val="0000FF"/>
              </a:solidFill>
            </a:endParaRPr>
          </a:p>
        </p:txBody>
      </p:sp>
      <p:sp>
        <p:nvSpPr>
          <p:cNvPr id="15366" name="Text Box 6"/>
          <p:cNvSpPr txBox="1">
            <a:spLocks noChangeArrowheads="1"/>
          </p:cNvSpPr>
          <p:nvPr/>
        </p:nvSpPr>
        <p:spPr bwMode="auto">
          <a:xfrm>
            <a:off x="1007021" y="273765"/>
            <a:ext cx="47313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a:t>
            </a:r>
            <a:r>
              <a:rPr lang="en-US" altLang="zh-CN" sz="2000" b="1" dirty="0"/>
              <a:t>2</a:t>
            </a:r>
            <a:r>
              <a:rPr lang="zh-CN" altLang="en-US" sz="2000" b="1" dirty="0"/>
              <a:t>）</a:t>
            </a:r>
            <a:r>
              <a:rPr lang="zh-CN" altLang="en-US" sz="2000" b="1" dirty="0" smtClean="0"/>
              <a:t> </a:t>
            </a:r>
            <a:r>
              <a:rPr lang="zh-CN" altLang="en-US" sz="2000" b="1" dirty="0">
                <a:latin typeface="宋体" panose="02010600030101010101" pitchFamily="2" charset="-122"/>
              </a:rPr>
              <a:t>平面度误差的</a:t>
            </a:r>
            <a:r>
              <a:rPr lang="zh-CN" altLang="en-US" sz="2000" b="1" dirty="0" smtClean="0">
                <a:latin typeface="宋体" panose="02010600030101010101" pitchFamily="2" charset="-122"/>
              </a:rPr>
              <a:t>评定 </a:t>
            </a:r>
            <a:endParaRPr lang="zh-CN" altLang="en-US" sz="2000" b="1" dirty="0">
              <a:latin typeface="宋体" panose="02010600030101010101" pitchFamily="2" charset="-122"/>
            </a:endParaRPr>
          </a:p>
        </p:txBody>
      </p:sp>
      <p:pic>
        <p:nvPicPr>
          <p:cNvPr id="808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7986" y="775210"/>
            <a:ext cx="7270329" cy="88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1895" y="3860727"/>
            <a:ext cx="3738313" cy="1690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155" y="1660851"/>
            <a:ext cx="7578110" cy="1100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643" y="2806558"/>
            <a:ext cx="7477622"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987281" y="3965019"/>
            <a:ext cx="3871401" cy="1913256"/>
            <a:chOff x="837985" y="4086322"/>
            <a:chExt cx="3871401" cy="1913256"/>
          </a:xfrm>
        </p:grpSpPr>
        <p:pic>
          <p:nvPicPr>
            <p:cNvPr id="788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985" y="4086322"/>
              <a:ext cx="3871401" cy="111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4603" y="5337098"/>
              <a:ext cx="3464218" cy="66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6">
                                            <p:txEl>
                                              <p:pRg st="0" end="0"/>
                                            </p:txEl>
                                          </p:spTgt>
                                        </p:tgtEl>
                                        <p:attrNameLst>
                                          <p:attrName>style.visibility</p:attrName>
                                        </p:attrNameLst>
                                      </p:cBhvr>
                                      <p:to>
                                        <p:strVal val="visible"/>
                                      </p:to>
                                    </p:set>
                                    <p:animEffect transition="in" filter="wipe(left)">
                                      <p:cBhvr>
                                        <p:cTn id="7" dur="300"/>
                                        <p:tgtEl>
                                          <p:spTgt spid="153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0899"/>
                                        </p:tgtEl>
                                        <p:attrNameLst>
                                          <p:attrName>style.visibility</p:attrName>
                                        </p:attrNameLst>
                                      </p:cBhvr>
                                      <p:to>
                                        <p:strVal val="visible"/>
                                      </p:to>
                                    </p:set>
                                    <p:animEffect transition="in" filter="wipe(left)">
                                      <p:cBhvr>
                                        <p:cTn id="12" dur="500"/>
                                        <p:tgtEl>
                                          <p:spTgt spid="808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wipe(left)">
                                      <p:cBhvr>
                                        <p:cTn id="17" dur="500"/>
                                        <p:tgtEl>
                                          <p:spTgt spid="819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1925"/>
                                        </p:tgtEl>
                                        <p:attrNameLst>
                                          <p:attrName>style.visibility</p:attrName>
                                        </p:attrNameLst>
                                      </p:cBhvr>
                                      <p:to>
                                        <p:strVal val="visible"/>
                                      </p:to>
                                    </p:set>
                                    <p:animEffect transition="in" filter="wipe(left)">
                                      <p:cBhvr>
                                        <p:cTn id="22" dur="500"/>
                                        <p:tgtEl>
                                          <p:spTgt spid="8192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81923"/>
                                        </p:tgtEl>
                                        <p:attrNameLst>
                                          <p:attrName>style.visibility</p:attrName>
                                        </p:attrNameLst>
                                      </p:cBhvr>
                                      <p:to>
                                        <p:strVal val="visible"/>
                                      </p:to>
                                    </p:set>
                                    <p:anim calcmode="lin" valueType="num">
                                      <p:cBhvr additive="base">
                                        <p:cTn id="27" dur="500" fill="hold"/>
                                        <p:tgtEl>
                                          <p:spTgt spid="81923"/>
                                        </p:tgtEl>
                                        <p:attrNameLst>
                                          <p:attrName>ppt_x</p:attrName>
                                        </p:attrNameLst>
                                      </p:cBhvr>
                                      <p:tavLst>
                                        <p:tav tm="0">
                                          <p:val>
                                            <p:strVal val="1+#ppt_w/2"/>
                                          </p:val>
                                        </p:tav>
                                        <p:tav tm="100000">
                                          <p:val>
                                            <p:strVal val="#ppt_x"/>
                                          </p:val>
                                        </p:tav>
                                      </p:tavLst>
                                    </p:anim>
                                    <p:anim calcmode="lin" valueType="num">
                                      <p:cBhvr additive="base">
                                        <p:cTn id="28" dur="500" fill="hold"/>
                                        <p:tgtEl>
                                          <p:spTgt spid="819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utoUpdateAnimBg="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D910502-CBC6-4CCE-AB96-97D7AB5B6391}" type="slidenum">
              <a:rPr kumimoji="0" lang="zh-CN" altLang="en-US" sz="2000" smtClean="0">
                <a:solidFill>
                  <a:srgbClr val="0000FF"/>
                </a:solidFill>
              </a:rPr>
            </a:fld>
            <a:endParaRPr kumimoji="0" lang="en-US" altLang="zh-CN" sz="2000" smtClean="0">
              <a:solidFill>
                <a:srgbClr val="0000FF"/>
              </a:solidFill>
            </a:endParaRPr>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5931" y="402355"/>
            <a:ext cx="8004268" cy="117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170" y="1588912"/>
            <a:ext cx="8052029" cy="12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30" y="2867597"/>
            <a:ext cx="8100785" cy="151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751" y="4458217"/>
            <a:ext cx="7873848" cy="1352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wipe(left)">
                                      <p:cBhvr>
                                        <p:cTn id="7" dur="500"/>
                                        <p:tgtEl>
                                          <p:spTgt spid="819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23"/>
                                        </p:tgtEl>
                                        <p:attrNameLst>
                                          <p:attrName>style.visibility</p:attrName>
                                        </p:attrNameLst>
                                      </p:cBhvr>
                                      <p:to>
                                        <p:strVal val="visible"/>
                                      </p:to>
                                    </p:set>
                                    <p:animEffect transition="in" filter="wipe(left)">
                                      <p:cBhvr>
                                        <p:cTn id="12" dur="500"/>
                                        <p:tgtEl>
                                          <p:spTgt spid="819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wipe(up)">
                                      <p:cBhvr>
                                        <p:cTn id="17" dur="500"/>
                                        <p:tgtEl>
                                          <p:spTgt spid="819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1925"/>
                                        </p:tgtEl>
                                        <p:attrNameLst>
                                          <p:attrName>style.visibility</p:attrName>
                                        </p:attrNameLst>
                                      </p:cBhvr>
                                      <p:to>
                                        <p:strVal val="visible"/>
                                      </p:to>
                                    </p:set>
                                    <p:animEffect transition="in" filter="wipe(left)">
                                      <p:cBhvr>
                                        <p:cTn id="22" dur="5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BCC76D9-1204-4F29-A085-891C6AEE814D}" type="slidenum">
              <a:rPr kumimoji="0" lang="zh-CN" altLang="en-US" sz="2000" smtClean="0">
                <a:solidFill>
                  <a:srgbClr val="0000FF"/>
                </a:solidFill>
              </a:rPr>
            </a:fld>
            <a:endParaRPr kumimoji="0" lang="en-US" altLang="zh-CN" sz="2000" smtClean="0">
              <a:solidFill>
                <a:srgbClr val="0000FF"/>
              </a:solidFill>
            </a:endParaRPr>
          </a:p>
        </p:txBody>
      </p:sp>
      <p:sp>
        <p:nvSpPr>
          <p:cNvPr id="16397" name="Text Box 13"/>
          <p:cNvSpPr txBox="1">
            <a:spLocks noChangeArrowheads="1"/>
          </p:cNvSpPr>
          <p:nvPr/>
        </p:nvSpPr>
        <p:spPr bwMode="auto">
          <a:xfrm>
            <a:off x="630186" y="1596214"/>
            <a:ext cx="7795370"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在被测平面上任取</a:t>
            </a:r>
            <a:r>
              <a:rPr lang="zh-CN" altLang="en-US" sz="2000" b="1" dirty="0">
                <a:solidFill>
                  <a:srgbClr val="FF3300"/>
                </a:solidFill>
              </a:rPr>
              <a:t>三个远点</a:t>
            </a:r>
            <a:r>
              <a:rPr lang="zh-CN" altLang="en-US" sz="2000" b="1" dirty="0"/>
              <a:t>（不在同一直线上相距最远的</a:t>
            </a:r>
            <a:r>
              <a:rPr lang="en-US" altLang="zh-CN" sz="2000" b="1" dirty="0"/>
              <a:t>3</a:t>
            </a:r>
            <a:r>
              <a:rPr lang="zh-CN" altLang="en-US" sz="2000" b="1" dirty="0"/>
              <a:t>个点）所形成的平面为</a:t>
            </a:r>
            <a:r>
              <a:rPr lang="zh-CN" altLang="en-US" sz="2000" b="1" dirty="0">
                <a:solidFill>
                  <a:srgbClr val="FF3300"/>
                </a:solidFill>
              </a:rPr>
              <a:t>理 想平面 </a:t>
            </a:r>
            <a:r>
              <a:rPr lang="zh-CN" altLang="en-US" sz="2000" b="1" dirty="0"/>
              <a:t>;</a:t>
            </a:r>
            <a:endParaRPr lang="zh-CN" altLang="en-US" sz="2000" b="1" dirty="0"/>
          </a:p>
        </p:txBody>
      </p:sp>
      <p:sp>
        <p:nvSpPr>
          <p:cNvPr id="16404" name="Text Box 20"/>
          <p:cNvSpPr txBox="1">
            <a:spLocks noChangeArrowheads="1"/>
          </p:cNvSpPr>
          <p:nvPr/>
        </p:nvSpPr>
        <p:spPr bwMode="auto">
          <a:xfrm>
            <a:off x="987832" y="1209675"/>
            <a:ext cx="3670673"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solidFill>
                  <a:srgbClr val="FF0066"/>
                </a:solidFill>
              </a:rPr>
              <a:t> </a:t>
            </a:r>
            <a:r>
              <a:rPr lang="zh-CN" altLang="en-US" sz="2000" b="1" dirty="0" smtClean="0">
                <a:solidFill>
                  <a:srgbClr val="FF0066"/>
                </a:solidFill>
              </a:rPr>
              <a:t> </a:t>
            </a:r>
            <a:r>
              <a:rPr lang="zh-CN" altLang="en-US" sz="2000" b="1" dirty="0" smtClean="0"/>
              <a:t>②</a:t>
            </a:r>
            <a:r>
              <a:rPr lang="zh-CN" altLang="en-US" sz="2000" b="1" dirty="0" smtClean="0">
                <a:solidFill>
                  <a:srgbClr val="FF0066"/>
                </a:solidFill>
              </a:rPr>
              <a:t>  </a:t>
            </a:r>
            <a:r>
              <a:rPr lang="zh-CN" altLang="en-US" sz="2000" b="1" dirty="0">
                <a:solidFill>
                  <a:srgbClr val="FF0066"/>
                </a:solidFill>
              </a:rPr>
              <a:t>三个远点法</a:t>
            </a:r>
            <a:r>
              <a:rPr lang="zh-CN" altLang="en-US" sz="2000" dirty="0"/>
              <a:t>—</a:t>
            </a:r>
            <a:endParaRPr lang="zh-CN" altLang="en-US" sz="2000" dirty="0"/>
          </a:p>
        </p:txBody>
      </p:sp>
      <p:sp>
        <p:nvSpPr>
          <p:cNvPr id="16405" name="Text Box 21"/>
          <p:cNvSpPr txBox="1">
            <a:spLocks noChangeArrowheads="1"/>
          </p:cNvSpPr>
          <p:nvPr/>
        </p:nvSpPr>
        <p:spPr bwMode="auto">
          <a:xfrm>
            <a:off x="1241410" y="2430004"/>
            <a:ext cx="6273800" cy="338554"/>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80000"/>
              </a:lnSpc>
              <a:spcBef>
                <a:spcPct val="50000"/>
              </a:spcBef>
            </a:pPr>
            <a:r>
              <a:rPr lang="zh-CN" altLang="en-US" sz="2000" b="1" dirty="0"/>
              <a:t>作平行于理想平面的两个平行平面包容实际平面 ;</a:t>
            </a:r>
            <a:endParaRPr lang="zh-CN" altLang="en-US" sz="2000" b="1" dirty="0"/>
          </a:p>
        </p:txBody>
      </p:sp>
      <p:sp>
        <p:nvSpPr>
          <p:cNvPr id="16406" name="Text Box 22"/>
          <p:cNvSpPr txBox="1">
            <a:spLocks noChangeArrowheads="1"/>
          </p:cNvSpPr>
          <p:nvPr/>
        </p:nvSpPr>
        <p:spPr bwMode="auto">
          <a:xfrm>
            <a:off x="1247759" y="2760204"/>
            <a:ext cx="5330339"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t>这两个平行平面间的距离为平面度误差。</a:t>
            </a:r>
            <a:endParaRPr lang="zh-CN" altLang="en-US" sz="2000" b="1" dirty="0"/>
          </a:p>
        </p:txBody>
      </p:sp>
      <p:graphicFrame>
        <p:nvGraphicFramePr>
          <p:cNvPr id="16452" name="Group 68"/>
          <p:cNvGraphicFramePr>
            <a:graphicFrameLocks noGrp="1"/>
          </p:cNvGraphicFramePr>
          <p:nvPr/>
        </p:nvGraphicFramePr>
        <p:xfrm>
          <a:off x="1712913" y="3469163"/>
          <a:ext cx="4762500" cy="2533650"/>
        </p:xfrm>
        <a:graphic>
          <a:graphicData uri="http://schemas.openxmlformats.org/drawingml/2006/table">
            <a:tbl>
              <a:tblPr/>
              <a:tblGrid>
                <a:gridCol w="1587500"/>
                <a:gridCol w="1587500"/>
                <a:gridCol w="1587500"/>
              </a:tblGrid>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6457" name="Group 73"/>
          <p:cNvGrpSpPr/>
          <p:nvPr/>
        </p:nvGrpSpPr>
        <p:grpSpPr bwMode="auto">
          <a:xfrm>
            <a:off x="2500313" y="3737451"/>
            <a:ext cx="3236912" cy="1724025"/>
            <a:chOff x="1785" y="2512"/>
            <a:chExt cx="2039" cy="1086"/>
          </a:xfrm>
        </p:grpSpPr>
        <p:sp>
          <p:nvSpPr>
            <p:cNvPr id="28708" name="Line 70"/>
            <p:cNvSpPr>
              <a:spLocks noChangeShapeType="1"/>
            </p:cNvSpPr>
            <p:nvPr/>
          </p:nvSpPr>
          <p:spPr bwMode="auto">
            <a:xfrm flipV="1">
              <a:off x="1794" y="2512"/>
              <a:ext cx="1020" cy="1086"/>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09" name="Line 71"/>
            <p:cNvSpPr>
              <a:spLocks noChangeShapeType="1"/>
            </p:cNvSpPr>
            <p:nvPr/>
          </p:nvSpPr>
          <p:spPr bwMode="auto">
            <a:xfrm>
              <a:off x="2804" y="2531"/>
              <a:ext cx="1020" cy="547"/>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0" name="Line 72"/>
            <p:cNvSpPr>
              <a:spLocks noChangeShapeType="1"/>
            </p:cNvSpPr>
            <p:nvPr/>
          </p:nvSpPr>
          <p:spPr bwMode="auto">
            <a:xfrm flipV="1">
              <a:off x="1785" y="3078"/>
              <a:ext cx="2030" cy="52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459" name="Oval 75"/>
          <p:cNvSpPr>
            <a:spLocks noChangeArrowheads="1"/>
          </p:cNvSpPr>
          <p:nvPr/>
        </p:nvSpPr>
        <p:spPr bwMode="auto">
          <a:xfrm>
            <a:off x="3848100" y="3566001"/>
            <a:ext cx="508000" cy="50800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0" name="Oval 76"/>
          <p:cNvSpPr>
            <a:spLocks noChangeArrowheads="1"/>
          </p:cNvSpPr>
          <p:nvPr/>
        </p:nvSpPr>
        <p:spPr bwMode="auto">
          <a:xfrm>
            <a:off x="5430838" y="4393088"/>
            <a:ext cx="508000" cy="50800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1" name="Oval 77"/>
          <p:cNvSpPr>
            <a:spLocks noChangeArrowheads="1"/>
          </p:cNvSpPr>
          <p:nvPr/>
        </p:nvSpPr>
        <p:spPr bwMode="auto">
          <a:xfrm>
            <a:off x="2238375" y="5247163"/>
            <a:ext cx="508000" cy="50800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2" name="AutoShape 78"/>
          <p:cNvSpPr>
            <a:spLocks noChangeArrowheads="1"/>
          </p:cNvSpPr>
          <p:nvPr/>
        </p:nvSpPr>
        <p:spPr bwMode="auto">
          <a:xfrm>
            <a:off x="6675438" y="3216751"/>
            <a:ext cx="914400" cy="1363662"/>
          </a:xfrm>
          <a:prstGeom prst="wedgeRoundRectCallout">
            <a:avLst>
              <a:gd name="adj1" fmla="val -294444"/>
              <a:gd name="adj2" fmla="val 29162"/>
              <a:gd name="adj3" fmla="val 16667"/>
            </a:avLst>
          </a:prstGeom>
          <a:noFill/>
          <a:ln w="57150">
            <a:solidFill>
              <a:srgbClr val="FF99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理想平面</a:t>
            </a:r>
            <a:endParaRPr lang="zh-CN" altLang="en-US" b="1">
              <a:solidFill>
                <a:srgbClr val="FF0000"/>
              </a:solidFill>
            </a:endParaRPr>
          </a:p>
        </p:txBody>
      </p:sp>
      <p:grpSp>
        <p:nvGrpSpPr>
          <p:cNvPr id="16464" name="Group 80"/>
          <p:cNvGrpSpPr/>
          <p:nvPr/>
        </p:nvGrpSpPr>
        <p:grpSpPr bwMode="auto">
          <a:xfrm>
            <a:off x="1948888" y="456232"/>
            <a:ext cx="1820863" cy="738188"/>
            <a:chOff x="922" y="258"/>
            <a:chExt cx="1147" cy="465"/>
          </a:xfrm>
        </p:grpSpPr>
        <p:sp>
          <p:nvSpPr>
            <p:cNvPr id="28706" name="Text Box 2"/>
            <p:cNvSpPr txBox="1">
              <a:spLocks noChangeArrowheads="1"/>
            </p:cNvSpPr>
            <p:nvPr/>
          </p:nvSpPr>
          <p:spPr bwMode="auto">
            <a:xfrm>
              <a:off x="922" y="258"/>
              <a:ext cx="1147"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indent="0" algn="l" eaLnBrk="1" hangingPunct="1">
                <a:lnSpc>
                  <a:spcPct val="120000"/>
                </a:lnSpc>
              </a:pPr>
              <a:r>
                <a:rPr lang="zh-CN" altLang="en-US" sz="2000" b="1" dirty="0" smtClean="0">
                  <a:latin typeface="宋体" panose="02010600030101010101" pitchFamily="2" charset="-122"/>
                </a:rPr>
                <a:t>近似法</a:t>
              </a:r>
              <a:r>
                <a:rPr lang="zh-CN" altLang="en-US" sz="2000" b="1" dirty="0">
                  <a:latin typeface="宋体" panose="02010600030101010101" pitchFamily="2" charset="-122"/>
                </a:rPr>
                <a:t>评定</a:t>
              </a:r>
              <a:endParaRPr lang="zh-CN" altLang="en-US" sz="2000" b="1" dirty="0">
                <a:latin typeface="宋体" panose="02010600030101010101" pitchFamily="2" charset="-122"/>
              </a:endParaRPr>
            </a:p>
            <a:p>
              <a:pPr algn="l" eaLnBrk="1" hangingPunct="1">
                <a:lnSpc>
                  <a:spcPct val="120000"/>
                </a:lnSpc>
              </a:pPr>
              <a:r>
                <a:rPr lang="zh-CN" altLang="en-US" sz="2000" b="1" dirty="0" smtClean="0">
                  <a:latin typeface="宋体" panose="02010600030101010101" pitchFamily="2" charset="-122"/>
                </a:rPr>
                <a:t>平面</a:t>
              </a:r>
              <a:r>
                <a:rPr lang="zh-CN" altLang="en-US" sz="2000" b="1" dirty="0">
                  <a:latin typeface="宋体" panose="02010600030101010101" pitchFamily="2" charset="-122"/>
                </a:rPr>
                <a:t>度误差</a:t>
              </a:r>
              <a:endParaRPr lang="zh-CN" altLang="en-US" sz="2000" b="1" dirty="0">
                <a:latin typeface="宋体" panose="02010600030101010101" pitchFamily="2" charset="-122"/>
              </a:endParaRPr>
            </a:p>
          </p:txBody>
        </p:sp>
        <p:sp>
          <p:nvSpPr>
            <p:cNvPr id="28707" name="AutoShape 79"/>
            <p:cNvSpPr/>
            <p:nvPr/>
          </p:nvSpPr>
          <p:spPr bwMode="auto">
            <a:xfrm rot="10800000" flipH="1">
              <a:off x="1888" y="320"/>
              <a:ext cx="130" cy="391"/>
            </a:xfrm>
            <a:prstGeom prst="leftBrace">
              <a:avLst>
                <a:gd name="adj1" fmla="val 25064"/>
                <a:gd name="adj2" fmla="val 50000"/>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grpSp>
      <p:sp>
        <p:nvSpPr>
          <p:cNvPr id="16465" name="Text Box 81"/>
          <p:cNvSpPr txBox="1">
            <a:spLocks noChangeArrowheads="1"/>
          </p:cNvSpPr>
          <p:nvPr/>
        </p:nvSpPr>
        <p:spPr bwMode="auto">
          <a:xfrm>
            <a:off x="3776100" y="370505"/>
            <a:ext cx="2819400"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smtClean="0"/>
              <a:t>②</a:t>
            </a:r>
            <a:r>
              <a:rPr lang="zh-CN" altLang="en-US" sz="2000" dirty="0" smtClean="0"/>
              <a:t> </a:t>
            </a:r>
            <a:r>
              <a:rPr lang="zh-CN" altLang="en-US" sz="2000" b="1" dirty="0" smtClean="0"/>
              <a:t>三</a:t>
            </a:r>
            <a:r>
              <a:rPr lang="zh-CN" altLang="en-US" sz="2000" b="1" dirty="0"/>
              <a:t>个远点法</a:t>
            </a:r>
            <a:endParaRPr lang="zh-CN" altLang="en-US" sz="2000" dirty="0">
              <a:latin typeface="宋体" panose="02010600030101010101" pitchFamily="2" charset="-122"/>
            </a:endParaRPr>
          </a:p>
        </p:txBody>
      </p:sp>
      <p:sp>
        <p:nvSpPr>
          <p:cNvPr id="16466" name="Rectangle 82"/>
          <p:cNvSpPr>
            <a:spLocks noChangeArrowheads="1"/>
          </p:cNvSpPr>
          <p:nvPr/>
        </p:nvSpPr>
        <p:spPr bwMode="auto">
          <a:xfrm>
            <a:off x="3776100" y="864218"/>
            <a:ext cx="2203450"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000" b="1" dirty="0" smtClean="0">
                <a:latin typeface="华文中宋" panose="02010600040101010101" charset="-122"/>
                <a:ea typeface="华文中宋" panose="02010600040101010101" charset="-122"/>
              </a:rPr>
              <a:t>③ </a:t>
            </a:r>
            <a:r>
              <a:rPr lang="zh-CN" altLang="en-US" sz="2000" b="1" dirty="0" smtClean="0"/>
              <a:t>对角线</a:t>
            </a:r>
            <a:r>
              <a:rPr lang="zh-CN" altLang="en-US" sz="2000" b="1" dirty="0"/>
              <a:t>法</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464"/>
                                        </p:tgtEl>
                                        <p:attrNameLst>
                                          <p:attrName>style.visibility</p:attrName>
                                        </p:attrNameLst>
                                      </p:cBhvr>
                                      <p:to>
                                        <p:strVal val="visible"/>
                                      </p:to>
                                    </p:set>
                                    <p:animEffect transition="in" filter="wipe(left)">
                                      <p:cBhvr>
                                        <p:cTn id="7" dur="2000"/>
                                        <p:tgtEl>
                                          <p:spTgt spid="164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465"/>
                                        </p:tgtEl>
                                        <p:attrNameLst>
                                          <p:attrName>style.visibility</p:attrName>
                                        </p:attrNameLst>
                                      </p:cBhvr>
                                      <p:to>
                                        <p:strVal val="visible"/>
                                      </p:to>
                                    </p:set>
                                    <p:animEffect transition="in" filter="wipe(left)">
                                      <p:cBhvr>
                                        <p:cTn id="12" dur="2000"/>
                                        <p:tgtEl>
                                          <p:spTgt spid="164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466"/>
                                        </p:tgtEl>
                                        <p:attrNameLst>
                                          <p:attrName>style.visibility</p:attrName>
                                        </p:attrNameLst>
                                      </p:cBhvr>
                                      <p:to>
                                        <p:strVal val="visible"/>
                                      </p:to>
                                    </p:set>
                                    <p:animEffect transition="in" filter="wipe(left)">
                                      <p:cBhvr>
                                        <p:cTn id="17" dur="2000"/>
                                        <p:tgtEl>
                                          <p:spTgt spid="164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404"/>
                                        </p:tgtEl>
                                        <p:attrNameLst>
                                          <p:attrName>style.visibility</p:attrName>
                                        </p:attrNameLst>
                                      </p:cBhvr>
                                      <p:to>
                                        <p:strVal val="visible"/>
                                      </p:to>
                                    </p:set>
                                    <p:animEffect transition="in" filter="wipe(left)">
                                      <p:cBhvr>
                                        <p:cTn id="22" dur="300"/>
                                        <p:tgtEl>
                                          <p:spTgt spid="1640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6397"/>
                                        </p:tgtEl>
                                        <p:attrNameLst>
                                          <p:attrName>style.visibility</p:attrName>
                                        </p:attrNameLst>
                                      </p:cBhvr>
                                      <p:to>
                                        <p:strVal val="visible"/>
                                      </p:to>
                                    </p:set>
                                    <p:animEffect transition="in" filter="wipe(left)">
                                      <p:cBhvr>
                                        <p:cTn id="27" dur="300"/>
                                        <p:tgtEl>
                                          <p:spTgt spid="1639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6452"/>
                                        </p:tgtEl>
                                        <p:attrNameLst>
                                          <p:attrName>style.visibility</p:attrName>
                                        </p:attrNameLst>
                                      </p:cBhvr>
                                      <p:to>
                                        <p:strVal val="visible"/>
                                      </p:to>
                                    </p:set>
                                    <p:animEffect transition="in" filter="wipe(left)">
                                      <p:cBhvr>
                                        <p:cTn id="32" dur="500"/>
                                        <p:tgtEl>
                                          <p:spTgt spid="164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459"/>
                                        </p:tgtEl>
                                        <p:attrNameLst>
                                          <p:attrName>style.visibility</p:attrName>
                                        </p:attrNameLst>
                                      </p:cBhvr>
                                      <p:to>
                                        <p:strVal val="visible"/>
                                      </p:to>
                                    </p:set>
                                    <p:animEffect transition="in" filter="wipe(left)">
                                      <p:cBhvr>
                                        <p:cTn id="37" dur="500"/>
                                        <p:tgtEl>
                                          <p:spTgt spid="1645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460"/>
                                        </p:tgtEl>
                                        <p:attrNameLst>
                                          <p:attrName>style.visibility</p:attrName>
                                        </p:attrNameLst>
                                      </p:cBhvr>
                                      <p:to>
                                        <p:strVal val="visible"/>
                                      </p:to>
                                    </p:set>
                                    <p:animEffect transition="in" filter="wipe(left)">
                                      <p:cBhvr>
                                        <p:cTn id="42" dur="500"/>
                                        <p:tgtEl>
                                          <p:spTgt spid="164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461"/>
                                        </p:tgtEl>
                                        <p:attrNameLst>
                                          <p:attrName>style.visibility</p:attrName>
                                        </p:attrNameLst>
                                      </p:cBhvr>
                                      <p:to>
                                        <p:strVal val="visible"/>
                                      </p:to>
                                    </p:set>
                                    <p:animEffect transition="in" filter="wipe(left)">
                                      <p:cBhvr>
                                        <p:cTn id="47" dur="500"/>
                                        <p:tgtEl>
                                          <p:spTgt spid="1646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6457"/>
                                        </p:tgtEl>
                                        <p:attrNameLst>
                                          <p:attrName>style.visibility</p:attrName>
                                        </p:attrNameLst>
                                      </p:cBhvr>
                                      <p:to>
                                        <p:strVal val="visible"/>
                                      </p:to>
                                    </p:set>
                                    <p:animEffect transition="in" filter="wipe(left)">
                                      <p:cBhvr>
                                        <p:cTn id="52" dur="500"/>
                                        <p:tgtEl>
                                          <p:spTgt spid="16457"/>
                                        </p:tgtEl>
                                      </p:cBhvr>
                                    </p:animEffect>
                                  </p:childTnLst>
                                </p:cTn>
                              </p:par>
                            </p:childTnLst>
                          </p:cTn>
                        </p:par>
                      </p:childTnLst>
                    </p:cTn>
                  </p:par>
                  <p:par>
                    <p:cTn id="53" fill="hold">
                      <p:stCondLst>
                        <p:cond delay="indefinite"/>
                      </p:stCondLst>
                      <p:childTnLst>
                        <p:par>
                          <p:cTn id="54" fill="hold">
                            <p:stCondLst>
                              <p:cond delay="0"/>
                            </p:stCondLst>
                            <p:childTnLst>
                              <p:par>
                                <p:cTn id="55" presetID="17" presetClass="entr" presetSubtype="2" fill="hold" grpId="0" nodeType="clickEffect">
                                  <p:stCondLst>
                                    <p:cond delay="0"/>
                                  </p:stCondLst>
                                  <p:iterate type="wd">
                                    <p:tmPct val="100000"/>
                                  </p:iterate>
                                  <p:childTnLst>
                                    <p:set>
                                      <p:cBhvr>
                                        <p:cTn id="56" dur="1" fill="hold">
                                          <p:stCondLst>
                                            <p:cond delay="0"/>
                                          </p:stCondLst>
                                        </p:cTn>
                                        <p:tgtEl>
                                          <p:spTgt spid="16462"/>
                                        </p:tgtEl>
                                        <p:attrNameLst>
                                          <p:attrName>style.visibility</p:attrName>
                                        </p:attrNameLst>
                                      </p:cBhvr>
                                      <p:to>
                                        <p:strVal val="visible"/>
                                      </p:to>
                                    </p:set>
                                    <p:anim calcmode="lin" valueType="num">
                                      <p:cBhvr>
                                        <p:cTn id="57" dur="300" fill="hold"/>
                                        <p:tgtEl>
                                          <p:spTgt spid="16462"/>
                                        </p:tgtEl>
                                        <p:attrNameLst>
                                          <p:attrName>ppt_x</p:attrName>
                                        </p:attrNameLst>
                                      </p:cBhvr>
                                      <p:tavLst>
                                        <p:tav tm="0">
                                          <p:val>
                                            <p:strVal val="#ppt_x+#ppt_w/2"/>
                                          </p:val>
                                        </p:tav>
                                        <p:tav tm="100000">
                                          <p:val>
                                            <p:strVal val="#ppt_x"/>
                                          </p:val>
                                        </p:tav>
                                      </p:tavLst>
                                    </p:anim>
                                    <p:anim calcmode="lin" valueType="num">
                                      <p:cBhvr>
                                        <p:cTn id="58" dur="300" fill="hold"/>
                                        <p:tgtEl>
                                          <p:spTgt spid="16462"/>
                                        </p:tgtEl>
                                        <p:attrNameLst>
                                          <p:attrName>ppt_y</p:attrName>
                                        </p:attrNameLst>
                                      </p:cBhvr>
                                      <p:tavLst>
                                        <p:tav tm="0">
                                          <p:val>
                                            <p:strVal val="#ppt_y"/>
                                          </p:val>
                                        </p:tav>
                                        <p:tav tm="100000">
                                          <p:val>
                                            <p:strVal val="#ppt_y"/>
                                          </p:val>
                                        </p:tav>
                                      </p:tavLst>
                                    </p:anim>
                                    <p:anim calcmode="lin" valueType="num">
                                      <p:cBhvr>
                                        <p:cTn id="59" dur="300" fill="hold"/>
                                        <p:tgtEl>
                                          <p:spTgt spid="16462"/>
                                        </p:tgtEl>
                                        <p:attrNameLst>
                                          <p:attrName>ppt_w</p:attrName>
                                        </p:attrNameLst>
                                      </p:cBhvr>
                                      <p:tavLst>
                                        <p:tav tm="0">
                                          <p:val>
                                            <p:fltVal val="0"/>
                                          </p:val>
                                        </p:tav>
                                        <p:tav tm="100000">
                                          <p:val>
                                            <p:strVal val="#ppt_w"/>
                                          </p:val>
                                        </p:tav>
                                      </p:tavLst>
                                    </p:anim>
                                    <p:anim calcmode="lin" valueType="num">
                                      <p:cBhvr>
                                        <p:cTn id="60" dur="300" fill="hold"/>
                                        <p:tgtEl>
                                          <p:spTgt spid="16462"/>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16405"/>
                                        </p:tgtEl>
                                        <p:attrNameLst>
                                          <p:attrName>style.visibility</p:attrName>
                                        </p:attrNameLst>
                                      </p:cBhvr>
                                      <p:to>
                                        <p:strVal val="visible"/>
                                      </p:to>
                                    </p:set>
                                    <p:animEffect transition="in" filter="wipe(left)">
                                      <p:cBhvr>
                                        <p:cTn id="65" dur="300"/>
                                        <p:tgtEl>
                                          <p:spTgt spid="1640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16406"/>
                                        </p:tgtEl>
                                        <p:attrNameLst>
                                          <p:attrName>style.visibility</p:attrName>
                                        </p:attrNameLst>
                                      </p:cBhvr>
                                      <p:to>
                                        <p:strVal val="visible"/>
                                      </p:to>
                                    </p:set>
                                    <p:animEffect transition="in" filter="wipe(left)">
                                      <p:cBhvr>
                                        <p:cTn id="70" dur="3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7" grpId="0" autoUpdateAnimBg="0"/>
      <p:bldP spid="16404" grpId="0" autoUpdateAnimBg="0"/>
      <p:bldP spid="16405" grpId="0" autoUpdateAnimBg="0"/>
      <p:bldP spid="16406" grpId="0" autoUpdateAnimBg="0"/>
      <p:bldP spid="16459" grpId="0" animBg="1"/>
      <p:bldP spid="16460" grpId="0" animBg="1"/>
      <p:bldP spid="16461" grpId="0" animBg="1"/>
      <p:bldP spid="16462" grpId="0" animBg="1" autoUpdateAnimBg="0"/>
      <p:bldP spid="16465" grpId="0"/>
      <p:bldP spid="1646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66F738A-6DD9-4E8F-A84B-7360E331F9A9}" type="slidenum">
              <a:rPr kumimoji="0" lang="zh-CN" altLang="en-US" sz="2000" smtClean="0">
                <a:solidFill>
                  <a:srgbClr val="0000FF"/>
                </a:solidFill>
              </a:rPr>
            </a:fld>
            <a:endParaRPr kumimoji="0" lang="en-US" altLang="zh-CN" sz="2000" smtClean="0">
              <a:solidFill>
                <a:srgbClr val="0000FF"/>
              </a:solidFill>
            </a:endParaRPr>
          </a:p>
        </p:txBody>
      </p:sp>
      <p:sp>
        <p:nvSpPr>
          <p:cNvPr id="111620" name="Text Box 1028"/>
          <p:cNvSpPr txBox="1">
            <a:spLocks noChangeArrowheads="1"/>
          </p:cNvSpPr>
          <p:nvPr/>
        </p:nvSpPr>
        <p:spPr bwMode="auto">
          <a:xfrm>
            <a:off x="723761" y="773184"/>
            <a:ext cx="70673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过被测平面上一条对角线且平行于另一条对角线的平面为理想平面 ;</a:t>
            </a:r>
            <a:endParaRPr lang="zh-CN" altLang="en-US" sz="2000" b="1" dirty="0"/>
          </a:p>
        </p:txBody>
      </p:sp>
      <p:sp>
        <p:nvSpPr>
          <p:cNvPr id="111621" name="Text Box 1029"/>
          <p:cNvSpPr txBox="1">
            <a:spLocks noChangeArrowheads="1"/>
          </p:cNvSpPr>
          <p:nvPr/>
        </p:nvSpPr>
        <p:spPr bwMode="auto">
          <a:xfrm>
            <a:off x="1266563" y="338632"/>
            <a:ext cx="3202829"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smtClean="0">
                <a:latin typeface="华文中宋" panose="02010600040101010101" charset="-122"/>
                <a:ea typeface="华文中宋" panose="02010600040101010101" charset="-122"/>
              </a:rPr>
              <a:t>③ </a:t>
            </a:r>
            <a:r>
              <a:rPr lang="zh-CN" altLang="en-US" sz="2000" b="1" dirty="0" smtClean="0">
                <a:solidFill>
                  <a:srgbClr val="FF0066"/>
                </a:solidFill>
              </a:rPr>
              <a:t>对角线</a:t>
            </a:r>
            <a:r>
              <a:rPr lang="zh-CN" altLang="en-US" sz="2000" b="1" dirty="0">
                <a:solidFill>
                  <a:srgbClr val="FF0066"/>
                </a:solidFill>
              </a:rPr>
              <a:t>法 </a:t>
            </a:r>
            <a:r>
              <a:rPr lang="zh-CN" altLang="en-US" sz="2000" dirty="0"/>
              <a:t>—</a:t>
            </a:r>
            <a:endParaRPr lang="zh-CN" altLang="en-US" sz="2000" dirty="0"/>
          </a:p>
        </p:txBody>
      </p:sp>
      <p:sp>
        <p:nvSpPr>
          <p:cNvPr id="111622" name="Text Box 1030"/>
          <p:cNvSpPr txBox="1">
            <a:spLocks noChangeArrowheads="1"/>
          </p:cNvSpPr>
          <p:nvPr/>
        </p:nvSpPr>
        <p:spPr bwMode="auto">
          <a:xfrm>
            <a:off x="1222711" y="1570267"/>
            <a:ext cx="6568373" cy="49244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50000"/>
              </a:spcBef>
            </a:pPr>
            <a:r>
              <a:rPr lang="zh-CN" altLang="en-US" sz="2000" b="1" dirty="0"/>
              <a:t>作平行于理想平面的两个平行平面包容实际平面 ;</a:t>
            </a:r>
            <a:endParaRPr lang="zh-CN" altLang="en-US" sz="2000" b="1" dirty="0"/>
          </a:p>
        </p:txBody>
      </p:sp>
      <p:sp>
        <p:nvSpPr>
          <p:cNvPr id="111623" name="Text Box 1031"/>
          <p:cNvSpPr txBox="1">
            <a:spLocks noChangeArrowheads="1"/>
          </p:cNvSpPr>
          <p:nvPr/>
        </p:nvSpPr>
        <p:spPr bwMode="auto">
          <a:xfrm>
            <a:off x="1240174" y="2025880"/>
            <a:ext cx="6159002" cy="49244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50000"/>
              </a:spcBef>
            </a:pPr>
            <a:r>
              <a:rPr lang="zh-CN" altLang="en-US" sz="2000" b="1" dirty="0"/>
              <a:t>这两个平行平面间的距离为平面度误差。</a:t>
            </a:r>
            <a:endParaRPr lang="zh-CN" altLang="en-US" sz="2000" b="1" dirty="0"/>
          </a:p>
        </p:txBody>
      </p:sp>
      <p:graphicFrame>
        <p:nvGraphicFramePr>
          <p:cNvPr id="111624" name="Group 1032"/>
          <p:cNvGraphicFramePr>
            <a:graphicFrameLocks noGrp="1"/>
          </p:cNvGraphicFramePr>
          <p:nvPr/>
        </p:nvGraphicFramePr>
        <p:xfrm>
          <a:off x="2354175" y="3109913"/>
          <a:ext cx="4762500" cy="2533650"/>
        </p:xfrm>
        <a:graphic>
          <a:graphicData uri="http://schemas.openxmlformats.org/drawingml/2006/table">
            <a:tbl>
              <a:tblPr/>
              <a:tblGrid>
                <a:gridCol w="1587500"/>
                <a:gridCol w="1587500"/>
                <a:gridCol w="1587500"/>
              </a:tblGrid>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11663" name="Group 1071"/>
          <p:cNvGrpSpPr/>
          <p:nvPr/>
        </p:nvGrpSpPr>
        <p:grpSpPr bwMode="auto">
          <a:xfrm>
            <a:off x="2755813" y="3074988"/>
            <a:ext cx="4033837" cy="2371725"/>
            <a:chOff x="1589" y="2141"/>
            <a:chExt cx="2541" cy="1494"/>
          </a:xfrm>
        </p:grpSpPr>
        <p:sp>
          <p:nvSpPr>
            <p:cNvPr id="29733" name="Oval 1057"/>
            <p:cNvSpPr>
              <a:spLocks noChangeArrowheads="1"/>
            </p:cNvSpPr>
            <p:nvPr/>
          </p:nvSpPr>
          <p:spPr bwMode="auto">
            <a:xfrm>
              <a:off x="3802" y="3328"/>
              <a:ext cx="328" cy="307"/>
            </a:xfrm>
            <a:prstGeom prst="ellipse">
              <a:avLst/>
            </a:prstGeom>
            <a:noFill/>
            <a:ln w="28575">
              <a:solidFill>
                <a:srgbClr val="FF9900"/>
              </a:solidFill>
              <a:rou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B</a:t>
              </a:r>
              <a:endParaRPr lang="en-US" altLang="zh-CN"/>
            </a:p>
          </p:txBody>
        </p:sp>
        <p:grpSp>
          <p:nvGrpSpPr>
            <p:cNvPr id="29734" name="Group 1069"/>
            <p:cNvGrpSpPr/>
            <p:nvPr/>
          </p:nvGrpSpPr>
          <p:grpSpPr bwMode="auto">
            <a:xfrm>
              <a:off x="1589" y="2141"/>
              <a:ext cx="2233" cy="1288"/>
              <a:chOff x="1589" y="2141"/>
              <a:chExt cx="2233" cy="1288"/>
            </a:xfrm>
          </p:grpSpPr>
          <p:sp>
            <p:nvSpPr>
              <p:cNvPr id="29735" name="Oval 1056"/>
              <p:cNvSpPr>
                <a:spLocks noChangeArrowheads="1"/>
              </p:cNvSpPr>
              <p:nvPr/>
            </p:nvSpPr>
            <p:spPr bwMode="auto">
              <a:xfrm flipH="1">
                <a:off x="1589" y="2141"/>
                <a:ext cx="348" cy="335"/>
              </a:xfrm>
              <a:prstGeom prst="ellipse">
                <a:avLst/>
              </a:prstGeom>
              <a:noFill/>
              <a:ln w="38100">
                <a:solidFill>
                  <a:srgbClr val="FF9900"/>
                </a:solidFill>
                <a:rou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A</a:t>
                </a:r>
                <a:endParaRPr lang="en-US" altLang="zh-CN"/>
              </a:p>
            </p:txBody>
          </p:sp>
          <p:sp>
            <p:nvSpPr>
              <p:cNvPr id="29736" name="Line 1058"/>
              <p:cNvSpPr>
                <a:spLocks noChangeShapeType="1"/>
              </p:cNvSpPr>
              <p:nvPr/>
            </p:nvSpPr>
            <p:spPr bwMode="auto">
              <a:xfrm>
                <a:off x="1847" y="2341"/>
                <a:ext cx="1975" cy="1088"/>
              </a:xfrm>
              <a:prstGeom prst="line">
                <a:avLst/>
              </a:prstGeom>
              <a:noFill/>
              <a:ln w="57150">
                <a:solidFill>
                  <a:srgbClr val="FF99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11655" name="Group 1063"/>
          <p:cNvGrpSpPr/>
          <p:nvPr/>
        </p:nvGrpSpPr>
        <p:grpSpPr bwMode="auto">
          <a:xfrm>
            <a:off x="3208250" y="3348038"/>
            <a:ext cx="3149600" cy="1843087"/>
            <a:chOff x="1874" y="2313"/>
            <a:chExt cx="1984" cy="1161"/>
          </a:xfrm>
        </p:grpSpPr>
        <p:sp>
          <p:nvSpPr>
            <p:cNvPr id="29729" name="Line 1059"/>
            <p:cNvSpPr>
              <a:spLocks noChangeShapeType="1"/>
            </p:cNvSpPr>
            <p:nvPr/>
          </p:nvSpPr>
          <p:spPr bwMode="auto">
            <a:xfrm>
              <a:off x="1911" y="2322"/>
              <a:ext cx="1929"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0" name="Line 1060"/>
            <p:cNvSpPr>
              <a:spLocks noChangeShapeType="1"/>
            </p:cNvSpPr>
            <p:nvPr/>
          </p:nvSpPr>
          <p:spPr bwMode="auto">
            <a:xfrm>
              <a:off x="3831" y="2313"/>
              <a:ext cx="9" cy="1106"/>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1" name="Line 1061"/>
            <p:cNvSpPr>
              <a:spLocks noChangeShapeType="1"/>
            </p:cNvSpPr>
            <p:nvPr/>
          </p:nvSpPr>
          <p:spPr bwMode="auto">
            <a:xfrm>
              <a:off x="1874" y="2322"/>
              <a:ext cx="0" cy="1152"/>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2" name="Line 1062"/>
            <p:cNvSpPr>
              <a:spLocks noChangeShapeType="1"/>
            </p:cNvSpPr>
            <p:nvPr/>
          </p:nvSpPr>
          <p:spPr bwMode="auto">
            <a:xfrm flipV="1">
              <a:off x="1893" y="3401"/>
              <a:ext cx="1965" cy="55"/>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1658" name="AutoShape 1066"/>
          <p:cNvSpPr>
            <a:spLocks noChangeArrowheads="1"/>
          </p:cNvSpPr>
          <p:nvPr/>
        </p:nvSpPr>
        <p:spPr bwMode="auto">
          <a:xfrm>
            <a:off x="1031788" y="3348038"/>
            <a:ext cx="914400" cy="1465262"/>
          </a:xfrm>
          <a:prstGeom prst="wedgeRoundRectCallout">
            <a:avLst>
              <a:gd name="adj1" fmla="val 240454"/>
              <a:gd name="adj2" fmla="val 9806"/>
              <a:gd name="adj3" fmla="val 16667"/>
            </a:avLst>
          </a:prstGeom>
          <a:solidFill>
            <a:srgbClr val="FFFF00"/>
          </a:solidFill>
          <a:ln w="57150">
            <a:solidFill>
              <a:schemeClr val="accent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理想平面</a:t>
            </a:r>
            <a:endParaRPr lang="zh-CN" altLang="en-US" b="1">
              <a:solidFill>
                <a:srgbClr val="FF0000"/>
              </a:solidFill>
            </a:endParaRPr>
          </a:p>
        </p:txBody>
      </p:sp>
      <p:grpSp>
        <p:nvGrpSpPr>
          <p:cNvPr id="111662" name="Group 1070"/>
          <p:cNvGrpSpPr/>
          <p:nvPr/>
        </p:nvGrpSpPr>
        <p:grpSpPr bwMode="auto">
          <a:xfrm>
            <a:off x="2757400" y="3044825"/>
            <a:ext cx="4021138" cy="2378075"/>
            <a:chOff x="1590" y="2122"/>
            <a:chExt cx="2533" cy="1498"/>
          </a:xfrm>
        </p:grpSpPr>
        <p:sp>
          <p:nvSpPr>
            <p:cNvPr id="29726" name="Line 1064"/>
            <p:cNvSpPr>
              <a:spLocks noChangeShapeType="1"/>
            </p:cNvSpPr>
            <p:nvPr/>
          </p:nvSpPr>
          <p:spPr bwMode="auto">
            <a:xfrm flipV="1">
              <a:off x="1738" y="2294"/>
              <a:ext cx="2167" cy="1161"/>
            </a:xfrm>
            <a:prstGeom prst="line">
              <a:avLst/>
            </a:prstGeom>
            <a:noFill/>
            <a:ln w="762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27" name="Oval 1067"/>
            <p:cNvSpPr>
              <a:spLocks noChangeArrowheads="1"/>
            </p:cNvSpPr>
            <p:nvPr/>
          </p:nvSpPr>
          <p:spPr bwMode="auto">
            <a:xfrm>
              <a:off x="3803" y="2122"/>
              <a:ext cx="320" cy="374"/>
            </a:xfrm>
            <a:prstGeom prst="ellipse">
              <a:avLst/>
            </a:prstGeom>
            <a:noFill/>
            <a:ln w="3810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D</a:t>
              </a:r>
              <a:endParaRPr lang="en-US" altLang="zh-CN"/>
            </a:p>
          </p:txBody>
        </p:sp>
        <p:sp>
          <p:nvSpPr>
            <p:cNvPr id="29728" name="Oval 1068"/>
            <p:cNvSpPr>
              <a:spLocks noChangeArrowheads="1"/>
            </p:cNvSpPr>
            <p:nvPr/>
          </p:nvSpPr>
          <p:spPr bwMode="auto">
            <a:xfrm>
              <a:off x="1590" y="3246"/>
              <a:ext cx="320" cy="374"/>
            </a:xfrm>
            <a:prstGeom prst="ellipse">
              <a:avLst/>
            </a:prstGeom>
            <a:noFill/>
            <a:ln w="3810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C</a:t>
              </a:r>
              <a:endParaRPr lang="en-US" altLang="zh-CN"/>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1621"/>
                                        </p:tgtEl>
                                        <p:attrNameLst>
                                          <p:attrName>style.visibility</p:attrName>
                                        </p:attrNameLst>
                                      </p:cBhvr>
                                      <p:to>
                                        <p:strVal val="visible"/>
                                      </p:to>
                                    </p:set>
                                    <p:animEffect transition="in" filter="wipe(left)">
                                      <p:cBhvr>
                                        <p:cTn id="7" dur="300"/>
                                        <p:tgtEl>
                                          <p:spTgt spid="1116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1624"/>
                                        </p:tgtEl>
                                        <p:attrNameLst>
                                          <p:attrName>style.visibility</p:attrName>
                                        </p:attrNameLst>
                                      </p:cBhvr>
                                      <p:to>
                                        <p:strVal val="visible"/>
                                      </p:to>
                                    </p:set>
                                    <p:animEffect transition="in" filter="wipe(left)">
                                      <p:cBhvr>
                                        <p:cTn id="12" dur="500"/>
                                        <p:tgtEl>
                                          <p:spTgt spid="1116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1620"/>
                                        </p:tgtEl>
                                        <p:attrNameLst>
                                          <p:attrName>style.visibility</p:attrName>
                                        </p:attrNameLst>
                                      </p:cBhvr>
                                      <p:to>
                                        <p:strVal val="visible"/>
                                      </p:to>
                                    </p:set>
                                    <p:animEffect transition="in" filter="wipe(left)">
                                      <p:cBhvr>
                                        <p:cTn id="17" dur="300"/>
                                        <p:tgtEl>
                                          <p:spTgt spid="1116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1663"/>
                                        </p:tgtEl>
                                        <p:attrNameLst>
                                          <p:attrName>style.visibility</p:attrName>
                                        </p:attrNameLst>
                                      </p:cBhvr>
                                      <p:to>
                                        <p:strVal val="visible"/>
                                      </p:to>
                                    </p:set>
                                    <p:animEffect transition="in" filter="wipe(left)">
                                      <p:cBhvr>
                                        <p:cTn id="22" dur="500"/>
                                        <p:tgtEl>
                                          <p:spTgt spid="11166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1655"/>
                                        </p:tgtEl>
                                        <p:attrNameLst>
                                          <p:attrName>style.visibility</p:attrName>
                                        </p:attrNameLst>
                                      </p:cBhvr>
                                      <p:to>
                                        <p:strVal val="visible"/>
                                      </p:to>
                                    </p:set>
                                    <p:animEffect transition="in" filter="wipe(left)">
                                      <p:cBhvr>
                                        <p:cTn id="27" dur="500"/>
                                        <p:tgtEl>
                                          <p:spTgt spid="1116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1662"/>
                                        </p:tgtEl>
                                        <p:attrNameLst>
                                          <p:attrName>style.visibility</p:attrName>
                                        </p:attrNameLst>
                                      </p:cBhvr>
                                      <p:to>
                                        <p:strVal val="visible"/>
                                      </p:to>
                                    </p:set>
                                    <p:animEffect transition="in" filter="wipe(left)">
                                      <p:cBhvr>
                                        <p:cTn id="32" dur="500"/>
                                        <p:tgtEl>
                                          <p:spTgt spid="111662"/>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111658"/>
                                        </p:tgtEl>
                                        <p:attrNameLst>
                                          <p:attrName>style.visibility</p:attrName>
                                        </p:attrNameLst>
                                      </p:cBhvr>
                                      <p:to>
                                        <p:strVal val="visible"/>
                                      </p:to>
                                    </p:set>
                                    <p:anim calcmode="lin" valueType="num">
                                      <p:cBhvr>
                                        <p:cTn id="37" dur="500" fill="hold"/>
                                        <p:tgtEl>
                                          <p:spTgt spid="111658"/>
                                        </p:tgtEl>
                                        <p:attrNameLst>
                                          <p:attrName>ppt_x</p:attrName>
                                        </p:attrNameLst>
                                      </p:cBhvr>
                                      <p:tavLst>
                                        <p:tav tm="0">
                                          <p:val>
                                            <p:strVal val="#ppt_x-#ppt_w/2"/>
                                          </p:val>
                                        </p:tav>
                                        <p:tav tm="100000">
                                          <p:val>
                                            <p:strVal val="#ppt_x"/>
                                          </p:val>
                                        </p:tav>
                                      </p:tavLst>
                                    </p:anim>
                                    <p:anim calcmode="lin" valueType="num">
                                      <p:cBhvr>
                                        <p:cTn id="38" dur="500" fill="hold"/>
                                        <p:tgtEl>
                                          <p:spTgt spid="111658"/>
                                        </p:tgtEl>
                                        <p:attrNameLst>
                                          <p:attrName>ppt_y</p:attrName>
                                        </p:attrNameLst>
                                      </p:cBhvr>
                                      <p:tavLst>
                                        <p:tav tm="0">
                                          <p:val>
                                            <p:strVal val="#ppt_y"/>
                                          </p:val>
                                        </p:tav>
                                        <p:tav tm="100000">
                                          <p:val>
                                            <p:strVal val="#ppt_y"/>
                                          </p:val>
                                        </p:tav>
                                      </p:tavLst>
                                    </p:anim>
                                    <p:anim calcmode="lin" valueType="num">
                                      <p:cBhvr>
                                        <p:cTn id="39" dur="500" fill="hold"/>
                                        <p:tgtEl>
                                          <p:spTgt spid="111658"/>
                                        </p:tgtEl>
                                        <p:attrNameLst>
                                          <p:attrName>ppt_w</p:attrName>
                                        </p:attrNameLst>
                                      </p:cBhvr>
                                      <p:tavLst>
                                        <p:tav tm="0">
                                          <p:val>
                                            <p:fltVal val="0"/>
                                          </p:val>
                                        </p:tav>
                                        <p:tav tm="100000">
                                          <p:val>
                                            <p:strVal val="#ppt_w"/>
                                          </p:val>
                                        </p:tav>
                                      </p:tavLst>
                                    </p:anim>
                                    <p:anim calcmode="lin" valueType="num">
                                      <p:cBhvr>
                                        <p:cTn id="40" dur="500" fill="hold"/>
                                        <p:tgtEl>
                                          <p:spTgt spid="111658"/>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111622"/>
                                        </p:tgtEl>
                                        <p:attrNameLst>
                                          <p:attrName>style.visibility</p:attrName>
                                        </p:attrNameLst>
                                      </p:cBhvr>
                                      <p:to>
                                        <p:strVal val="visible"/>
                                      </p:to>
                                    </p:set>
                                    <p:animEffect transition="in" filter="wipe(left)">
                                      <p:cBhvr>
                                        <p:cTn id="45" dur="300"/>
                                        <p:tgtEl>
                                          <p:spTgt spid="11162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111623"/>
                                        </p:tgtEl>
                                        <p:attrNameLst>
                                          <p:attrName>style.visibility</p:attrName>
                                        </p:attrNameLst>
                                      </p:cBhvr>
                                      <p:to>
                                        <p:strVal val="visible"/>
                                      </p:to>
                                    </p:set>
                                    <p:animEffect transition="in" filter="wipe(left)">
                                      <p:cBhvr>
                                        <p:cTn id="50" dur="300"/>
                                        <p:tgtEl>
                                          <p:spTgt spid="111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P spid="111622" grpId="0" autoUpdateAnimBg="0"/>
      <p:bldP spid="111623" grpId="0" autoUpdateAnimBg="0"/>
      <p:bldP spid="111658"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387A6445-DE0E-4978-8ECC-20BAA6B7E234}" type="slidenum">
              <a:rPr kumimoji="0" lang="zh-CN" altLang="en-US" sz="2000" smtClean="0">
                <a:solidFill>
                  <a:srgbClr val="0000FF"/>
                </a:solidFill>
              </a:rPr>
            </a:fld>
            <a:endParaRPr kumimoji="0" lang="en-US" altLang="zh-CN" sz="2000" smtClean="0">
              <a:solidFill>
                <a:srgbClr val="0000FF"/>
              </a:solidFill>
            </a:endParaRPr>
          </a:p>
        </p:txBody>
      </p:sp>
      <p:sp>
        <p:nvSpPr>
          <p:cNvPr id="64516" name="Text Box 1028"/>
          <p:cNvSpPr txBox="1">
            <a:spLocks noChangeArrowheads="1"/>
          </p:cNvSpPr>
          <p:nvPr/>
        </p:nvSpPr>
        <p:spPr bwMode="auto">
          <a:xfrm>
            <a:off x="1277093" y="271110"/>
            <a:ext cx="502108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smtClean="0">
                <a:latin typeface="华文中宋" panose="02010600040101010101" charset="-122"/>
                <a:ea typeface="华文中宋" panose="02010600040101010101" charset="-122"/>
              </a:rPr>
              <a:t>④</a:t>
            </a:r>
            <a:r>
              <a:rPr lang="zh-CN" altLang="en-US" sz="2000" b="1" dirty="0" smtClean="0"/>
              <a:t> </a:t>
            </a:r>
            <a:r>
              <a:rPr lang="zh-CN" altLang="en-US" sz="2000" b="1" dirty="0">
                <a:latin typeface="宋体" panose="02010600030101010101" pitchFamily="2" charset="-122"/>
              </a:rPr>
              <a:t>用旋转法进行坐标转换</a:t>
            </a:r>
            <a:endParaRPr lang="zh-CN" altLang="en-US" sz="2000" b="1" dirty="0">
              <a:latin typeface="宋体" panose="02010600030101010101" pitchFamily="2" charset="-122"/>
            </a:endParaRPr>
          </a:p>
        </p:txBody>
      </p:sp>
      <p:sp>
        <p:nvSpPr>
          <p:cNvPr id="64517" name="Text Box 1029"/>
          <p:cNvSpPr txBox="1">
            <a:spLocks noChangeArrowheads="1"/>
          </p:cNvSpPr>
          <p:nvPr/>
        </p:nvSpPr>
        <p:spPr bwMode="auto">
          <a:xfrm>
            <a:off x="691781" y="644173"/>
            <a:ext cx="77152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000" b="1" dirty="0"/>
              <a:t>          评定平面度误差时，需将被测平面上各点对测量基准的坐标值（原坐标值）转换为</a:t>
            </a:r>
            <a:r>
              <a:rPr lang="zh-CN" altLang="en-US" sz="2000" b="1" dirty="0">
                <a:solidFill>
                  <a:srgbClr val="FF3300"/>
                </a:solidFill>
              </a:rPr>
              <a:t>各测点对评定基准(理想平面)的坐标值</a:t>
            </a:r>
            <a:r>
              <a:rPr lang="en-US" altLang="zh-CN" sz="2000" b="1" dirty="0"/>
              <a:t>,</a:t>
            </a:r>
            <a:r>
              <a:rPr lang="zh-CN" altLang="en-US" sz="2000" b="1" dirty="0"/>
              <a:t>见图</a:t>
            </a:r>
            <a:r>
              <a:rPr lang="en-US" altLang="zh-CN" sz="2000" b="1" dirty="0" smtClean="0"/>
              <a:t>4.50</a:t>
            </a:r>
            <a:r>
              <a:rPr lang="zh-CN" altLang="en-US" sz="2000" b="1" dirty="0" smtClean="0"/>
              <a:t>所</a:t>
            </a:r>
            <a:r>
              <a:rPr lang="zh-CN" altLang="en-US" sz="2000" b="1" dirty="0"/>
              <a:t>示。 </a:t>
            </a:r>
            <a:endParaRPr lang="zh-CN" altLang="en-US" sz="2000" b="1" dirty="0"/>
          </a:p>
        </p:txBody>
      </p:sp>
      <p:sp>
        <p:nvSpPr>
          <p:cNvPr id="64526" name="Text Box 1038"/>
          <p:cNvSpPr txBox="1">
            <a:spLocks noChangeArrowheads="1"/>
          </p:cNvSpPr>
          <p:nvPr/>
        </p:nvSpPr>
        <p:spPr bwMode="auto">
          <a:xfrm>
            <a:off x="1185636" y="2663754"/>
            <a:ext cx="7519987"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solidFill>
                  <a:srgbClr val="FF3300"/>
                </a:solidFill>
              </a:rPr>
              <a:t>各测点对评定基准的坐标值 </a:t>
            </a:r>
            <a:r>
              <a:rPr lang="zh-CN" altLang="en-US" sz="2000" dirty="0">
                <a:solidFill>
                  <a:srgbClr val="FF3300"/>
                </a:solidFill>
              </a:rPr>
              <a:t> </a:t>
            </a:r>
            <a:r>
              <a:rPr lang="zh-CN" altLang="en-US" sz="2000" b="1" dirty="0">
                <a:solidFill>
                  <a:srgbClr val="FF3300"/>
                </a:solidFill>
              </a:rPr>
              <a:t>= </a:t>
            </a:r>
            <a:r>
              <a:rPr lang="zh-CN" altLang="en-US" sz="2000" b="1" dirty="0"/>
              <a:t>原坐标值+旋转量（</a:t>
            </a:r>
            <a:r>
              <a:rPr lang="en-US" altLang="zh-CN" sz="2000" b="1" i="1" dirty="0"/>
              <a:t>P</a:t>
            </a:r>
            <a:r>
              <a:rPr lang="zh-CN" altLang="en-US" sz="2000" b="1" dirty="0"/>
              <a:t>、</a:t>
            </a:r>
            <a:r>
              <a:rPr lang="en-US" altLang="zh-CN" sz="2000" b="1" i="1" dirty="0"/>
              <a:t>Q</a:t>
            </a:r>
            <a:r>
              <a:rPr lang="zh-CN" altLang="en-US" sz="2000" b="1" dirty="0"/>
              <a:t>）</a:t>
            </a:r>
            <a:endParaRPr lang="en-US" altLang="zh-CN" sz="2000" b="1" dirty="0"/>
          </a:p>
        </p:txBody>
      </p:sp>
      <p:sp>
        <p:nvSpPr>
          <p:cNvPr id="64528" name="Text Box 1040"/>
          <p:cNvSpPr txBox="1">
            <a:spLocks noChangeArrowheads="1"/>
          </p:cNvSpPr>
          <p:nvPr/>
        </p:nvSpPr>
        <p:spPr bwMode="auto">
          <a:xfrm>
            <a:off x="682610" y="1823226"/>
            <a:ext cx="7692656"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以图</a:t>
            </a:r>
            <a:r>
              <a:rPr lang="en-US" altLang="zh-CN" sz="2000" b="1" dirty="0" smtClean="0"/>
              <a:t>4.50</a:t>
            </a:r>
            <a:r>
              <a:rPr lang="zh-CN" altLang="en-US" sz="2000" b="1" dirty="0" smtClean="0"/>
              <a:t>中</a:t>
            </a:r>
            <a:r>
              <a:rPr lang="zh-CN" altLang="en-US" sz="2000" b="1" dirty="0"/>
              <a:t>第一行为转轴旋转一次，再以左数第一列为转轴旋转一次，经过两次旋转后，即可得：</a:t>
            </a:r>
            <a:endParaRPr lang="zh-CN" altLang="en-US" sz="2000"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3936" y="3287478"/>
            <a:ext cx="7162800" cy="290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Line 1036"/>
          <p:cNvSpPr>
            <a:spLocks noChangeShapeType="1"/>
          </p:cNvSpPr>
          <p:nvPr/>
        </p:nvSpPr>
        <p:spPr bwMode="auto">
          <a:xfrm flipV="1">
            <a:off x="1120319" y="3394683"/>
            <a:ext cx="7078662" cy="35719"/>
          </a:xfrm>
          <a:prstGeom prst="line">
            <a:avLst/>
          </a:prstGeom>
          <a:noFill/>
          <a:ln w="57150">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Line 1037"/>
          <p:cNvSpPr>
            <a:spLocks noChangeShapeType="1"/>
          </p:cNvSpPr>
          <p:nvPr/>
        </p:nvSpPr>
        <p:spPr bwMode="auto">
          <a:xfrm flipH="1">
            <a:off x="1100450" y="3383747"/>
            <a:ext cx="0" cy="2762201"/>
          </a:xfrm>
          <a:prstGeom prst="line">
            <a:avLst/>
          </a:prstGeom>
          <a:noFill/>
          <a:ln w="57150">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6">
                                            <p:txEl>
                                              <p:pRg st="0" end="0"/>
                                            </p:txEl>
                                          </p:spTgt>
                                        </p:tgtEl>
                                        <p:attrNameLst>
                                          <p:attrName>style.visibility</p:attrName>
                                        </p:attrNameLst>
                                      </p:cBhvr>
                                      <p:to>
                                        <p:strVal val="visible"/>
                                      </p:to>
                                    </p:set>
                                    <p:animEffect transition="in" filter="wipe(left)">
                                      <p:cBhvr>
                                        <p:cTn id="7" dur="300"/>
                                        <p:tgtEl>
                                          <p:spTgt spid="645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17"/>
                                        </p:tgtEl>
                                        <p:attrNameLst>
                                          <p:attrName>style.visibility</p:attrName>
                                        </p:attrNameLst>
                                      </p:cBhvr>
                                      <p:to>
                                        <p:strVal val="visible"/>
                                      </p:to>
                                    </p:set>
                                    <p:animEffect transition="in" filter="wipe(left)">
                                      <p:cBhvr>
                                        <p:cTn id="12" dur="300"/>
                                        <p:tgtEl>
                                          <p:spTgt spid="645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946"/>
                                        </p:tgtEl>
                                        <p:attrNameLst>
                                          <p:attrName>style.visibility</p:attrName>
                                        </p:attrNameLst>
                                      </p:cBhvr>
                                      <p:to>
                                        <p:strVal val="visible"/>
                                      </p:to>
                                    </p:set>
                                    <p:animEffect transition="in" filter="wipe(left)">
                                      <p:cBhvr>
                                        <p:cTn id="17" dur="500"/>
                                        <p:tgtEl>
                                          <p:spTgt spid="829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1" nodeType="clickEffect">
                                  <p:stCondLst>
                                    <p:cond delay="0"/>
                                  </p:stCondLst>
                                  <p:iterate type="wd">
                                    <p:tmPct val="0"/>
                                  </p:iterate>
                                  <p:childTnLst>
                                    <p:set>
                                      <p:cBhvr>
                                        <p:cTn id="21" dur="1" fill="hold">
                                          <p:stCondLst>
                                            <p:cond delay="0"/>
                                          </p:stCondLst>
                                        </p:cTn>
                                        <p:tgtEl>
                                          <p:spTgt spid="64528"/>
                                        </p:tgtEl>
                                        <p:attrNameLst>
                                          <p:attrName>style.visibility</p:attrName>
                                        </p:attrNameLst>
                                      </p:cBhvr>
                                      <p:to>
                                        <p:strVal val="visible"/>
                                      </p:to>
                                    </p:set>
                                    <p:animEffect transition="in" filter="wipe(left)">
                                      <p:cBhvr>
                                        <p:cTn id="22" dur="2000"/>
                                        <p:tgtEl>
                                          <p:spTgt spid="64528"/>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ppt_w/2"/>
                                          </p:val>
                                        </p:tav>
                                        <p:tav tm="100000">
                                          <p:val>
                                            <p:strVal val="#ppt_x"/>
                                          </p:val>
                                        </p:tav>
                                      </p:tavLst>
                                    </p:anim>
                                    <p:anim calcmode="lin" valueType="num">
                                      <p:cBhvr>
                                        <p:cTn id="28" dur="500" fill="hold"/>
                                        <p:tgtEl>
                                          <p:spTgt spid="15"/>
                                        </p:tgtEl>
                                        <p:attrNameLst>
                                          <p:attrName>ppt_y</p:attrName>
                                        </p:attrNameLst>
                                      </p:cBhvr>
                                      <p:tavLst>
                                        <p:tav tm="0">
                                          <p:val>
                                            <p:strVal val="#ppt_y"/>
                                          </p:val>
                                        </p:tav>
                                        <p:tav tm="100000">
                                          <p:val>
                                            <p:strVal val="#ppt_y"/>
                                          </p:val>
                                        </p:tav>
                                      </p:tavLst>
                                    </p:anim>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100000">
                                          <p:val>
                                            <p:strVal val="#ppt_x"/>
                                          </p:val>
                                        </p:tav>
                                      </p:tavLst>
                                    </p:anim>
                                    <p:anim calcmode="lin" valueType="num">
                                      <p:cBhvr>
                                        <p:cTn id="36" dur="500" fill="hold"/>
                                        <p:tgtEl>
                                          <p:spTgt spid="16"/>
                                        </p:tgtEl>
                                        <p:attrNameLst>
                                          <p:attrName>ppt_y</p:attrName>
                                        </p:attrNameLst>
                                      </p:cBhvr>
                                      <p:tavLst>
                                        <p:tav tm="0">
                                          <p:val>
                                            <p:strVal val="#ppt_y-#ppt_h/2"/>
                                          </p:val>
                                        </p:tav>
                                        <p:tav tm="100000">
                                          <p:val>
                                            <p:strVal val="#ppt_y"/>
                                          </p:val>
                                        </p:tav>
                                      </p:tavLst>
                                    </p:anim>
                                    <p:anim calcmode="lin" valueType="num">
                                      <p:cBhvr>
                                        <p:cTn id="37" dur="500" fill="hold"/>
                                        <p:tgtEl>
                                          <p:spTgt spid="16"/>
                                        </p:tgtEl>
                                        <p:attrNameLst>
                                          <p:attrName>ppt_w</p:attrName>
                                        </p:attrNameLst>
                                      </p:cBhvr>
                                      <p:tavLst>
                                        <p:tav tm="0">
                                          <p:val>
                                            <p:strVal val="#ppt_w"/>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64526"/>
                                        </p:tgtEl>
                                        <p:attrNameLst>
                                          <p:attrName>style.visibility</p:attrName>
                                        </p:attrNameLst>
                                      </p:cBhvr>
                                      <p:to>
                                        <p:strVal val="visible"/>
                                      </p:to>
                                    </p:set>
                                    <p:animEffect transition="in" filter="wipe(left)">
                                      <p:cBhvr>
                                        <p:cTn id="43" dur="300"/>
                                        <p:tgtEl>
                                          <p:spTgt spid="64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build="p"/>
      <p:bldP spid="64517" grpId="0" autoUpdateAnimBg="0"/>
      <p:bldP spid="64526" grpId="0" autoUpdateAnimBg="0"/>
      <p:bldP spid="64528" grpId="1"/>
      <p:bldP spid="15"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EA78EA7-9C0A-4278-8C99-8169A677B405}" type="slidenum">
              <a:rPr kumimoji="0" lang="zh-CN" altLang="en-US" sz="2000" smtClean="0">
                <a:solidFill>
                  <a:srgbClr val="0000FF"/>
                </a:solidFill>
              </a:rPr>
            </a:fld>
            <a:endParaRPr kumimoji="0" lang="en-US" altLang="zh-CN" sz="2000" smtClean="0">
              <a:solidFill>
                <a:srgbClr val="0000FF"/>
              </a:solidFill>
            </a:endParaRPr>
          </a:p>
        </p:txBody>
      </p:sp>
      <p:sp>
        <p:nvSpPr>
          <p:cNvPr id="17412" name="Text Box 4"/>
          <p:cNvSpPr txBox="1">
            <a:spLocks noChangeArrowheads="1"/>
          </p:cNvSpPr>
          <p:nvPr/>
        </p:nvSpPr>
        <p:spPr bwMode="auto">
          <a:xfrm>
            <a:off x="1231401" y="1446417"/>
            <a:ext cx="48380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解：（1）最小条件法  </a:t>
            </a:r>
            <a:endParaRPr lang="zh-CN" altLang="en-US" sz="2000" b="1" dirty="0"/>
          </a:p>
        </p:txBody>
      </p:sp>
      <p:sp>
        <p:nvSpPr>
          <p:cNvPr id="17414" name="Text Box 6"/>
          <p:cNvSpPr txBox="1">
            <a:spLocks noChangeArrowheads="1"/>
          </p:cNvSpPr>
          <p:nvPr/>
        </p:nvSpPr>
        <p:spPr bwMode="auto">
          <a:xfrm>
            <a:off x="672890" y="1887062"/>
            <a:ext cx="75007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000" b="1" dirty="0">
                <a:latin typeface="宋体" panose="02010600030101010101" pitchFamily="2" charset="-122"/>
              </a:rPr>
              <a:t>    根据测得原始坐标值分析，可能为三个低点 </a:t>
            </a:r>
            <a:r>
              <a:rPr lang="zh-CN" altLang="en-US" sz="2000" b="1" dirty="0"/>
              <a:t>（</a:t>
            </a:r>
            <a:r>
              <a:rPr lang="zh-CN" altLang="en-US" sz="2000" b="1" dirty="0">
                <a:solidFill>
                  <a:srgbClr val="008080"/>
                </a:solidFill>
              </a:rPr>
              <a:t>0，-9</a:t>
            </a:r>
            <a:r>
              <a:rPr lang="zh-CN" altLang="en-US" sz="2000" b="1" dirty="0" smtClean="0">
                <a:solidFill>
                  <a:srgbClr val="008080"/>
                </a:solidFill>
              </a:rPr>
              <a:t>，-</a:t>
            </a:r>
            <a:r>
              <a:rPr lang="zh-CN" altLang="en-US" sz="2000" b="1" dirty="0">
                <a:solidFill>
                  <a:srgbClr val="008080"/>
                </a:solidFill>
              </a:rPr>
              <a:t>10</a:t>
            </a:r>
            <a:r>
              <a:rPr lang="zh-CN" altLang="en-US" sz="2000" b="1" dirty="0"/>
              <a:t>）</a:t>
            </a:r>
            <a:r>
              <a:rPr lang="zh-CN" altLang="en-US" sz="2000" b="1" dirty="0">
                <a:latin typeface="宋体" panose="02010600030101010101" pitchFamily="2" charset="-122"/>
              </a:rPr>
              <a:t>和一个高点</a:t>
            </a:r>
            <a:r>
              <a:rPr lang="zh-CN" altLang="en-US" sz="2000" b="1" dirty="0"/>
              <a:t>（</a:t>
            </a:r>
            <a:r>
              <a:rPr lang="zh-CN" altLang="en-US" sz="2000" b="1" dirty="0">
                <a:solidFill>
                  <a:srgbClr val="CC3300"/>
                </a:solidFill>
              </a:rPr>
              <a:t>＋20</a:t>
            </a:r>
            <a:r>
              <a:rPr lang="zh-CN" altLang="en-US" sz="2000" b="1" dirty="0"/>
              <a:t>）</a:t>
            </a:r>
            <a:r>
              <a:rPr lang="zh-CN" altLang="en-US" sz="2000" b="1" dirty="0">
                <a:latin typeface="宋体" panose="02010600030101010101" pitchFamily="2" charset="-122"/>
              </a:rPr>
              <a:t>构成三角形准则。</a:t>
            </a:r>
            <a:r>
              <a:rPr lang="zh-CN" altLang="en-US" sz="2000" b="1" dirty="0"/>
              <a:t> </a:t>
            </a:r>
            <a:endParaRPr lang="zh-CN" altLang="en-US" sz="2000" b="1" dirty="0"/>
          </a:p>
        </p:txBody>
      </p:sp>
      <p:sp>
        <p:nvSpPr>
          <p:cNvPr id="17419" name="Text Box 11"/>
          <p:cNvSpPr txBox="1">
            <a:spLocks noChangeArrowheads="1"/>
          </p:cNvSpPr>
          <p:nvPr/>
        </p:nvSpPr>
        <p:spPr bwMode="auto">
          <a:xfrm>
            <a:off x="1174367" y="5115739"/>
            <a:ext cx="3800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t>解得 </a:t>
            </a:r>
            <a:r>
              <a:rPr lang="zh-CN" altLang="en-US" sz="2800" b="1" i="1" dirty="0"/>
              <a:t> </a:t>
            </a:r>
            <a:r>
              <a:rPr lang="en-US" altLang="zh-CN" sz="2800" b="1" i="1" dirty="0"/>
              <a:t>P</a:t>
            </a:r>
            <a:r>
              <a:rPr lang="en-US" altLang="zh-CN" sz="2800" b="1" dirty="0"/>
              <a:t> = +2，</a:t>
            </a:r>
            <a:r>
              <a:rPr lang="en-US" altLang="zh-CN" sz="2800" b="1" i="1" dirty="0"/>
              <a:t>Q </a:t>
            </a:r>
            <a:r>
              <a:rPr lang="en-US" altLang="zh-CN" sz="2800" b="1" dirty="0"/>
              <a:t>= +5 </a:t>
            </a:r>
            <a:endParaRPr lang="zh-CN" altLang="en-US" sz="2800" b="1" dirty="0"/>
          </a:p>
        </p:txBody>
      </p:sp>
      <p:sp>
        <p:nvSpPr>
          <p:cNvPr id="17575" name="Text Box 167"/>
          <p:cNvSpPr txBox="1">
            <a:spLocks noChangeArrowheads="1"/>
          </p:cNvSpPr>
          <p:nvPr/>
        </p:nvSpPr>
        <p:spPr bwMode="auto">
          <a:xfrm>
            <a:off x="640764" y="589901"/>
            <a:ext cx="77568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latin typeface="宋体" panose="02010600030101010101" pitchFamily="2" charset="-122"/>
              </a:rPr>
              <a:t>    例4.</a:t>
            </a:r>
            <a:r>
              <a:rPr lang="zh-CN" altLang="en-US" sz="2000" b="1" dirty="0"/>
              <a:t>5</a:t>
            </a:r>
            <a:r>
              <a:rPr lang="zh-CN" altLang="en-US" sz="2000" b="1" dirty="0">
                <a:latin typeface="宋体" panose="02010600030101010101" pitchFamily="2" charset="-122"/>
              </a:rPr>
              <a:t> 用打表法测得某一平面，相对其测量基准面的坐标值如图4</a:t>
            </a:r>
            <a:r>
              <a:rPr lang="zh-CN" altLang="en-US" sz="2000" b="1" dirty="0" smtClean="0">
                <a:latin typeface="宋体" panose="02010600030101010101" pitchFamily="2" charset="-122"/>
              </a:rPr>
              <a:t>.</a:t>
            </a:r>
            <a:r>
              <a:rPr lang="en-US" altLang="zh-CN" sz="2000" b="1" dirty="0" smtClean="0">
                <a:latin typeface="宋体" panose="02010600030101010101" pitchFamily="2" charset="-122"/>
              </a:rPr>
              <a:t>51</a:t>
            </a:r>
            <a:r>
              <a:rPr lang="zh-CN" altLang="en-US" sz="2000" b="1" dirty="0" smtClean="0"/>
              <a:t>所</a:t>
            </a:r>
            <a:r>
              <a:rPr lang="zh-CN" altLang="en-US" sz="2000" b="1" dirty="0"/>
              <a:t>示（ µ</a:t>
            </a:r>
            <a:r>
              <a:rPr lang="en-US" altLang="zh-CN" sz="2000" b="1" dirty="0"/>
              <a:t>m ）</a:t>
            </a:r>
            <a:r>
              <a:rPr lang="zh-CN" altLang="en-US" sz="2000" b="1" dirty="0"/>
              <a:t>，试求该平面的平面度误差。</a:t>
            </a:r>
            <a:endParaRPr lang="zh-CN" altLang="en-US" sz="2000" b="1" dirty="0"/>
          </a:p>
        </p:txBody>
      </p:sp>
      <p:graphicFrame>
        <p:nvGraphicFramePr>
          <p:cNvPr id="31773" name="Object 229"/>
          <p:cNvGraphicFramePr>
            <a:graphicFrameLocks noChangeAspect="1"/>
          </p:cNvGraphicFramePr>
          <p:nvPr/>
        </p:nvGraphicFramePr>
        <p:xfrm>
          <a:off x="987592" y="3060017"/>
          <a:ext cx="4174023" cy="1155198"/>
        </p:xfrm>
        <a:graphic>
          <a:graphicData uri="http://schemas.openxmlformats.org/presentationml/2006/ole">
            <mc:AlternateContent xmlns:mc="http://schemas.openxmlformats.org/markup-compatibility/2006">
              <mc:Choice xmlns:v="urn:schemas-microsoft-com:vml" Requires="v">
                <p:oleObj spid="_x0000_s31877" name="公式" r:id="rId1" imgW="1651000" imgH="457200" progId="Equation.3">
                  <p:embed/>
                </p:oleObj>
              </mc:Choice>
              <mc:Fallback>
                <p:oleObj name="公式" r:id="rId1" imgW="1651000" imgH="457200" progId="Equation.3">
                  <p:embed/>
                  <p:pic>
                    <p:nvPicPr>
                      <p:cNvPr id="0" name="Object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592" y="3060017"/>
                        <a:ext cx="4174023" cy="1155198"/>
                      </a:xfrm>
                      <a:prstGeom prst="rect">
                        <a:avLst/>
                      </a:prstGeom>
                      <a:noFill/>
                      <a:ln>
                        <a:noFill/>
                      </a:ln>
                      <a:effectLst/>
                    </p:spPr>
                  </p:pic>
                </p:oleObj>
              </mc:Fallback>
            </mc:AlternateContent>
          </a:graphicData>
        </a:graphic>
      </p:graphicFrame>
      <p:pic>
        <p:nvPicPr>
          <p:cNvPr id="31832" name="Picture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1677" y="2947844"/>
            <a:ext cx="3110547" cy="2851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Oval 211"/>
          <p:cNvSpPr>
            <a:spLocks noChangeArrowheads="1"/>
          </p:cNvSpPr>
          <p:nvPr/>
        </p:nvSpPr>
        <p:spPr bwMode="auto">
          <a:xfrm>
            <a:off x="5670631" y="3130861"/>
            <a:ext cx="654050" cy="55245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Oval 211"/>
          <p:cNvSpPr>
            <a:spLocks noChangeArrowheads="1"/>
          </p:cNvSpPr>
          <p:nvPr/>
        </p:nvSpPr>
        <p:spPr bwMode="auto">
          <a:xfrm>
            <a:off x="7574451" y="3901666"/>
            <a:ext cx="654050" cy="55245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Oval 211"/>
          <p:cNvSpPr>
            <a:spLocks noChangeArrowheads="1"/>
          </p:cNvSpPr>
          <p:nvPr/>
        </p:nvSpPr>
        <p:spPr bwMode="auto">
          <a:xfrm>
            <a:off x="5687156" y="4647477"/>
            <a:ext cx="654050" cy="552450"/>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矩形 20"/>
          <p:cNvSpPr/>
          <p:nvPr/>
        </p:nvSpPr>
        <p:spPr bwMode="auto">
          <a:xfrm>
            <a:off x="6532461" y="3864342"/>
            <a:ext cx="791599" cy="589936"/>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 name="矩形 1"/>
          <p:cNvSpPr/>
          <p:nvPr/>
        </p:nvSpPr>
        <p:spPr>
          <a:xfrm>
            <a:off x="818700" y="2607334"/>
            <a:ext cx="3156129" cy="400110"/>
          </a:xfrm>
          <a:prstGeom prst="rect">
            <a:avLst/>
          </a:prstGeom>
        </p:spPr>
        <p:txBody>
          <a:bodyPr wrap="square">
            <a:spAutoFit/>
          </a:bodyPr>
          <a:lstStyle/>
          <a:p>
            <a:r>
              <a:rPr lang="zh-CN" altLang="en-US" sz="2000" b="1" dirty="0" smtClean="0"/>
              <a:t>按</a:t>
            </a:r>
            <a:r>
              <a:rPr lang="zh-CN" altLang="en-US" sz="2000" b="1" dirty="0"/>
              <a:t>图</a:t>
            </a:r>
            <a:r>
              <a:rPr lang="en-US" altLang="zh-CN" sz="2000" b="1" dirty="0"/>
              <a:t>4.50 </a:t>
            </a:r>
            <a:r>
              <a:rPr lang="zh-CN" altLang="en-US" sz="2000" b="1" dirty="0"/>
              <a:t>旋转方法</a:t>
            </a:r>
            <a:r>
              <a:rPr lang="en-US" altLang="zh-CN" sz="2000" b="1" dirty="0" smtClean="0"/>
              <a:t>,</a:t>
            </a:r>
            <a:endParaRPr lang="zh-CN" altLang="en-US" sz="2000" b="1" dirty="0"/>
          </a:p>
        </p:txBody>
      </p:sp>
      <p:sp>
        <p:nvSpPr>
          <p:cNvPr id="3" name="矩形 2"/>
          <p:cNvSpPr/>
          <p:nvPr/>
        </p:nvSpPr>
        <p:spPr>
          <a:xfrm>
            <a:off x="3571794" y="2594948"/>
            <a:ext cx="2765501" cy="400110"/>
          </a:xfrm>
          <a:prstGeom prst="rect">
            <a:avLst/>
          </a:prstGeom>
        </p:spPr>
        <p:txBody>
          <a:bodyPr wrap="none">
            <a:spAutoFit/>
          </a:bodyPr>
          <a:lstStyle/>
          <a:p>
            <a:r>
              <a:rPr lang="zh-CN" altLang="en-US" sz="2000" b="1" dirty="0"/>
              <a:t>可列出下列两个方程式</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575"/>
                                        </p:tgtEl>
                                        <p:attrNameLst>
                                          <p:attrName>style.visibility</p:attrName>
                                        </p:attrNameLst>
                                      </p:cBhvr>
                                      <p:to>
                                        <p:strVal val="visible"/>
                                      </p:to>
                                    </p:set>
                                    <p:animEffect transition="in" filter="wipe(left)">
                                      <p:cBhvr>
                                        <p:cTn id="7" dur="300"/>
                                        <p:tgtEl>
                                          <p:spTgt spid="175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2"/>
                                        </p:tgtEl>
                                        <p:attrNameLst>
                                          <p:attrName>style.visibility</p:attrName>
                                        </p:attrNameLst>
                                      </p:cBhvr>
                                      <p:to>
                                        <p:strVal val="visible"/>
                                      </p:to>
                                    </p:set>
                                    <p:animEffect transition="in" filter="wipe(left)">
                                      <p:cBhvr>
                                        <p:cTn id="12" dur="3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832"/>
                                        </p:tgtEl>
                                        <p:attrNameLst>
                                          <p:attrName>style.visibility</p:attrName>
                                        </p:attrNameLst>
                                      </p:cBhvr>
                                      <p:to>
                                        <p:strVal val="visible"/>
                                      </p:to>
                                    </p:set>
                                    <p:animEffect transition="in" filter="wipe(left)">
                                      <p:cBhvr>
                                        <p:cTn id="17" dur="500"/>
                                        <p:tgtEl>
                                          <p:spTgt spid="318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7414"/>
                                        </p:tgtEl>
                                        <p:attrNameLst>
                                          <p:attrName>style.visibility</p:attrName>
                                        </p:attrNameLst>
                                      </p:cBhvr>
                                      <p:to>
                                        <p:strVal val="visible"/>
                                      </p:to>
                                    </p:set>
                                    <p:animEffect transition="in" filter="wipe(left)">
                                      <p:cBhvr>
                                        <p:cTn id="22" dur="300"/>
                                        <p:tgtEl>
                                          <p:spTgt spid="174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out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out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1773"/>
                                        </p:tgtEl>
                                        <p:attrNameLst>
                                          <p:attrName>style.visibility</p:attrName>
                                        </p:attrNameLst>
                                      </p:cBhvr>
                                      <p:to>
                                        <p:strVal val="visible"/>
                                      </p:to>
                                    </p:set>
                                    <p:animEffect transition="in" filter="wipe(left)">
                                      <p:cBhvr>
                                        <p:cTn id="49" dur="3000"/>
                                        <p:tgtEl>
                                          <p:spTgt spid="3177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17419"/>
                                        </p:tgtEl>
                                        <p:attrNameLst>
                                          <p:attrName>style.visibility</p:attrName>
                                        </p:attrNameLst>
                                      </p:cBhvr>
                                      <p:to>
                                        <p:strVal val="visible"/>
                                      </p:to>
                                    </p:set>
                                    <p:animEffect transition="in" filter="wipe(left)">
                                      <p:cBhvr>
                                        <p:cTn id="54" dur="3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P spid="17414" grpId="0" autoUpdateAnimBg="0"/>
      <p:bldP spid="17419" grpId="0" autoUpdateAnimBg="0"/>
      <p:bldP spid="17575" grpId="0" autoUpdateAnimBg="0"/>
      <p:bldP spid="18" grpId="0" animBg="1"/>
      <p:bldP spid="19" grpId="0" animBg="1"/>
      <p:bldP spid="20"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D4ED125-6750-41B2-B776-62D2C021B5FB}" type="slidenum">
              <a:rPr kumimoji="0" lang="zh-CN" altLang="en-US" sz="2000" smtClean="0">
                <a:solidFill>
                  <a:srgbClr val="0000FF"/>
                </a:solidFill>
              </a:rPr>
            </a:fld>
            <a:endParaRPr kumimoji="0" lang="en-US" altLang="zh-CN" sz="2000" smtClean="0">
              <a:solidFill>
                <a:srgbClr val="0000FF"/>
              </a:solidFill>
            </a:endParaRPr>
          </a:p>
        </p:txBody>
      </p:sp>
      <p:grpSp>
        <p:nvGrpSpPr>
          <p:cNvPr id="128004" name="Group 1028"/>
          <p:cNvGrpSpPr/>
          <p:nvPr/>
        </p:nvGrpSpPr>
        <p:grpSpPr bwMode="auto">
          <a:xfrm>
            <a:off x="4884898" y="5204054"/>
            <a:ext cx="752230" cy="579438"/>
            <a:chOff x="606" y="3794"/>
            <a:chExt cx="336" cy="334"/>
          </a:xfrm>
        </p:grpSpPr>
        <p:sp>
          <p:nvSpPr>
            <p:cNvPr id="32828" name="Text Box 1029"/>
            <p:cNvSpPr txBox="1">
              <a:spLocks noChangeArrowheads="1"/>
            </p:cNvSpPr>
            <p:nvPr/>
          </p:nvSpPr>
          <p:spPr bwMode="auto">
            <a:xfrm>
              <a:off x="606" y="3794"/>
              <a:ext cx="336"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3200" i="1">
                  <a:solidFill>
                    <a:srgbClr val="FF3300"/>
                  </a:solidFill>
                  <a:latin typeface="宋体" panose="02010600030101010101" pitchFamily="2" charset="-122"/>
                </a:rPr>
                <a:t>f</a:t>
              </a:r>
              <a:r>
                <a:rPr lang="en-US" altLang="zh-CN" sz="3200" baseline="-30000">
                  <a:solidFill>
                    <a:srgbClr val="FF3300"/>
                  </a:solidFill>
                  <a:latin typeface="宋体" panose="02010600030101010101" pitchFamily="2" charset="-122"/>
                </a:rPr>
                <a:t> </a:t>
              </a:r>
              <a:endParaRPr lang="zh-CN" altLang="en-US" sz="3200" baseline="-30000">
                <a:solidFill>
                  <a:srgbClr val="FF3300"/>
                </a:solidFill>
                <a:latin typeface="宋体" panose="02010600030101010101" pitchFamily="2" charset="-122"/>
              </a:endParaRPr>
            </a:p>
          </p:txBody>
        </p:sp>
        <p:sp>
          <p:nvSpPr>
            <p:cNvPr id="32829" name="AutoShape 1030"/>
            <p:cNvSpPr>
              <a:spLocks noChangeArrowheads="1"/>
            </p:cNvSpPr>
            <p:nvPr/>
          </p:nvSpPr>
          <p:spPr bwMode="auto">
            <a:xfrm>
              <a:off x="734" y="4013"/>
              <a:ext cx="130" cy="95"/>
            </a:xfrm>
            <a:prstGeom prst="parallelogram">
              <a:avLst>
                <a:gd name="adj" fmla="val 63782"/>
              </a:avLst>
            </a:prstGeom>
            <a:noFill/>
            <a:ln w="2857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8007" name="Text Box 1031"/>
          <p:cNvSpPr txBox="1">
            <a:spLocks noChangeArrowheads="1"/>
          </p:cNvSpPr>
          <p:nvPr/>
        </p:nvSpPr>
        <p:spPr bwMode="auto">
          <a:xfrm>
            <a:off x="5570538" y="5354638"/>
            <a:ext cx="25733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a:solidFill>
                  <a:srgbClr val="FF3300"/>
                </a:solidFill>
              </a:rPr>
              <a:t>= 27µ</a:t>
            </a:r>
            <a:r>
              <a:rPr lang="en-US" altLang="zh-CN" sz="2800" b="1">
                <a:solidFill>
                  <a:srgbClr val="FF3300"/>
                </a:solidFill>
              </a:rPr>
              <a:t>m</a:t>
            </a:r>
            <a:r>
              <a:rPr lang="en-US" altLang="zh-CN" sz="2800"/>
              <a:t> </a:t>
            </a:r>
            <a:endParaRPr lang="zh-CN" altLang="en-US" sz="2800"/>
          </a:p>
        </p:txBody>
      </p:sp>
      <p:graphicFrame>
        <p:nvGraphicFramePr>
          <p:cNvPr id="128072" name="Group 1096"/>
          <p:cNvGraphicFramePr>
            <a:graphicFrameLocks noGrp="1"/>
          </p:cNvGraphicFramePr>
          <p:nvPr/>
        </p:nvGraphicFramePr>
        <p:xfrm>
          <a:off x="792163" y="2101850"/>
          <a:ext cx="4806950" cy="1552576"/>
        </p:xfrm>
        <a:graphic>
          <a:graphicData uri="http://schemas.openxmlformats.org/drawingml/2006/table">
            <a:tbl>
              <a:tblPr/>
              <a:tblGrid>
                <a:gridCol w="1603375"/>
                <a:gridCol w="1600200"/>
                <a:gridCol w="1603375"/>
              </a:tblGrid>
              <a:tr h="5302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+6+2</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064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-9+2</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159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-10+2</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r>
                        <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+8+2</a:t>
                      </a:r>
                      <a:r>
                        <a:rPr kumimoji="1" lang="en-US" altLang="zh-CN" sz="2400"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a:t>
                      </a:r>
                      <a:r>
                        <a:rPr kumimoji="1" lang="en-US" altLang="zh-CN" sz="2400"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0"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8048" name="Group 1072"/>
          <p:cNvGraphicFramePr>
            <a:graphicFrameLocks noGrp="1"/>
          </p:cNvGraphicFramePr>
          <p:nvPr/>
        </p:nvGraphicFramePr>
        <p:xfrm>
          <a:off x="1384300" y="4513263"/>
          <a:ext cx="2894013" cy="1592261"/>
        </p:xfrm>
        <a:graphic>
          <a:graphicData uri="http://schemas.openxmlformats.org/drawingml/2006/table">
            <a:tbl>
              <a:tblPr/>
              <a:tblGrid>
                <a:gridCol w="965200"/>
                <a:gridCol w="993775"/>
                <a:gridCol w="935038"/>
              </a:tblGrid>
              <a:tr h="531812">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0</a:t>
                      </a:r>
                      <a:endPar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a:t>
                      </a:r>
                      <a:endPar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31812">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endPar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1" i="0" u="none" strike="noStrike" cap="none" normalizeH="0" baseline="0" smtClean="0">
                          <a:ln>
                            <a:noFill/>
                          </a:ln>
                          <a:solidFill>
                            <a:srgbClr val="FF0066"/>
                          </a:solidFill>
                          <a:effectLst/>
                          <a:latin typeface="Times New Roman" panose="02020603050405020304" pitchFamily="18" charset="0"/>
                          <a:ea typeface="宋体" panose="02010600030101010101" pitchFamily="2" charset="-122"/>
                        </a:rPr>
                        <a:t>+27</a:t>
                      </a:r>
                      <a:endParaRPr kumimoji="1" lang="en-US" altLang="zh-CN" sz="2400" b="1" i="0" u="none" strike="noStrike" cap="none" normalizeH="0" baseline="0" smtClean="0">
                        <a:ln>
                          <a:noFill/>
                        </a:ln>
                        <a:solidFill>
                          <a:srgbClr val="FF0066"/>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0</a:t>
                      </a:r>
                      <a:endParaRPr kumimoji="1" lang="en-US" altLang="zh-CN"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28637">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0</a:t>
                      </a:r>
                      <a:endParaRPr kumimoji="1" lang="en-US" altLang="zh-CN"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+9</a:t>
                      </a:r>
                      <a:endPar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+22</a:t>
                      </a:r>
                      <a:endParaRPr kumimoji="1" lang="en-US" altLang="zh-CN"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28037" name="Group 1061"/>
          <p:cNvGrpSpPr/>
          <p:nvPr/>
        </p:nvGrpSpPr>
        <p:grpSpPr bwMode="auto">
          <a:xfrm>
            <a:off x="1903413" y="4757738"/>
            <a:ext cx="1828800" cy="1060450"/>
            <a:chOff x="3953" y="2225"/>
            <a:chExt cx="1152" cy="668"/>
          </a:xfrm>
        </p:grpSpPr>
        <p:sp>
          <p:nvSpPr>
            <p:cNvPr id="32823" name="Rectangle 1062"/>
            <p:cNvSpPr>
              <a:spLocks noChangeArrowheads="1"/>
            </p:cNvSpPr>
            <p:nvPr/>
          </p:nvSpPr>
          <p:spPr bwMode="auto">
            <a:xfrm>
              <a:off x="4412" y="2435"/>
              <a:ext cx="366" cy="236"/>
            </a:xfrm>
            <a:prstGeom prst="rect">
              <a:avLst/>
            </a:prstGeom>
            <a:noFill/>
            <a:ln w="9525">
              <a:solidFill>
                <a:schemeClr val="tx1"/>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4" name="Line 1063"/>
            <p:cNvSpPr>
              <a:spLocks noChangeShapeType="1"/>
            </p:cNvSpPr>
            <p:nvPr/>
          </p:nvSpPr>
          <p:spPr bwMode="auto">
            <a:xfrm>
              <a:off x="3953" y="2304"/>
              <a:ext cx="0" cy="144"/>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5" name="Line 1064"/>
            <p:cNvSpPr>
              <a:spLocks noChangeShapeType="1"/>
            </p:cNvSpPr>
            <p:nvPr/>
          </p:nvSpPr>
          <p:spPr bwMode="auto">
            <a:xfrm>
              <a:off x="3953" y="2631"/>
              <a:ext cx="0" cy="144"/>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6" name="Line 1065"/>
            <p:cNvSpPr>
              <a:spLocks noChangeShapeType="1"/>
            </p:cNvSpPr>
            <p:nvPr/>
          </p:nvSpPr>
          <p:spPr bwMode="auto">
            <a:xfrm>
              <a:off x="4019" y="2225"/>
              <a:ext cx="1073" cy="315"/>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7" name="Line 1066"/>
            <p:cNvSpPr>
              <a:spLocks noChangeShapeType="1"/>
            </p:cNvSpPr>
            <p:nvPr/>
          </p:nvSpPr>
          <p:spPr bwMode="auto">
            <a:xfrm flipV="1">
              <a:off x="4045" y="2540"/>
              <a:ext cx="1060" cy="353"/>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8043" name="Rectangle 1067"/>
          <p:cNvSpPr>
            <a:spLocks noChangeArrowheads="1"/>
          </p:cNvSpPr>
          <p:nvPr/>
        </p:nvSpPr>
        <p:spPr bwMode="auto">
          <a:xfrm>
            <a:off x="1117632" y="840800"/>
            <a:ext cx="5852355"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20000"/>
              </a:lnSpc>
            </a:pPr>
            <a:r>
              <a:rPr lang="zh-CN" altLang="en-US" sz="2000" b="1" dirty="0">
                <a:solidFill>
                  <a:srgbClr val="FF3300"/>
                </a:solidFill>
              </a:rPr>
              <a:t>各测点对评定基准的坐标值  = </a:t>
            </a:r>
            <a:r>
              <a:rPr lang="zh-CN" altLang="en-US" sz="2000" b="1" dirty="0"/>
              <a:t>原坐标值+旋转量</a:t>
            </a:r>
            <a:endParaRPr lang="zh-CN" altLang="en-US" sz="2000" b="1" dirty="0"/>
          </a:p>
          <a:p>
            <a:pPr algn="l">
              <a:lnSpc>
                <a:spcPct val="120000"/>
              </a:lnSpc>
            </a:pPr>
            <a:r>
              <a:rPr lang="en-US" altLang="zh-CN" sz="2000" b="1" dirty="0"/>
              <a:t>=</a:t>
            </a:r>
            <a:r>
              <a:rPr lang="zh-CN" altLang="en-US" sz="2000" b="1" dirty="0"/>
              <a:t>原坐标值+旋转量</a:t>
            </a:r>
            <a:r>
              <a:rPr lang="en-US" altLang="zh-CN" sz="2000" b="1" dirty="0"/>
              <a:t>(</a:t>
            </a:r>
            <a:r>
              <a:rPr lang="en-US" altLang="zh-CN" sz="2000" b="1" i="1" dirty="0">
                <a:solidFill>
                  <a:srgbClr val="FF0000"/>
                </a:solidFill>
              </a:rPr>
              <a:t>P</a:t>
            </a:r>
            <a:r>
              <a:rPr lang="en-US" altLang="zh-CN" sz="2000" b="1" dirty="0">
                <a:solidFill>
                  <a:srgbClr val="FF0000"/>
                </a:solidFill>
              </a:rPr>
              <a:t>=+2</a:t>
            </a:r>
            <a:r>
              <a:rPr lang="zh-CN" altLang="en-US" sz="2000" b="1" dirty="0">
                <a:solidFill>
                  <a:srgbClr val="FF0000"/>
                </a:solidFill>
              </a:rPr>
              <a:t>，</a:t>
            </a:r>
            <a:r>
              <a:rPr lang="en-US" altLang="zh-CN" sz="2000" b="1" i="1" dirty="0">
                <a:solidFill>
                  <a:srgbClr val="FF0000"/>
                </a:solidFill>
              </a:rPr>
              <a:t>Q</a:t>
            </a:r>
            <a:r>
              <a:rPr lang="en-US" altLang="zh-CN" sz="2000" b="1" dirty="0">
                <a:solidFill>
                  <a:srgbClr val="FF0000"/>
                </a:solidFill>
              </a:rPr>
              <a:t>=+5</a:t>
            </a:r>
            <a:r>
              <a:rPr lang="en-US" altLang="zh-CN" sz="2000" b="1" dirty="0"/>
              <a:t>)</a:t>
            </a:r>
            <a:endParaRPr lang="en-US" altLang="zh-CN" sz="2000" b="1" dirty="0"/>
          </a:p>
        </p:txBody>
      </p:sp>
      <p:sp>
        <p:nvSpPr>
          <p:cNvPr id="128044" name="Text Box 1068"/>
          <p:cNvSpPr txBox="1">
            <a:spLocks noChangeArrowheads="1"/>
          </p:cNvSpPr>
          <p:nvPr/>
        </p:nvSpPr>
        <p:spPr bwMode="auto">
          <a:xfrm>
            <a:off x="1098976" y="401515"/>
            <a:ext cx="5656407"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计算各测点对评定基准的坐标值</a:t>
            </a:r>
            <a:r>
              <a:rPr lang="zh-CN" altLang="en-US" sz="2000" b="1" dirty="0">
                <a:solidFill>
                  <a:srgbClr val="FF3300"/>
                </a:solidFill>
              </a:rPr>
              <a:t> </a:t>
            </a:r>
            <a:endParaRPr lang="zh-CN" altLang="en-US" sz="2000" b="1" dirty="0">
              <a:solidFill>
                <a:srgbClr val="FF3300"/>
              </a:solidFill>
            </a:endParaRPr>
          </a:p>
        </p:txBody>
      </p:sp>
      <p:sp>
        <p:nvSpPr>
          <p:cNvPr id="128049" name="AutoShape 1073"/>
          <p:cNvSpPr>
            <a:spLocks noChangeArrowheads="1"/>
          </p:cNvSpPr>
          <p:nvPr/>
        </p:nvSpPr>
        <p:spPr bwMode="auto">
          <a:xfrm>
            <a:off x="2381250" y="3741738"/>
            <a:ext cx="993775" cy="742950"/>
          </a:xfrm>
          <a:prstGeom prst="downArrow">
            <a:avLst>
              <a:gd name="adj1" fmla="val 50000"/>
              <a:gd name="adj2" fmla="val 25000"/>
            </a:avLst>
          </a:prstGeom>
          <a:noFill/>
          <a:ln w="5715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28075" name="Group 1099"/>
          <p:cNvGraphicFramePr>
            <a:graphicFrameLocks noGrp="1"/>
          </p:cNvGraphicFramePr>
          <p:nvPr/>
        </p:nvGraphicFramePr>
        <p:xfrm>
          <a:off x="5837238" y="1825625"/>
          <a:ext cx="2101850" cy="1976438"/>
        </p:xfrm>
        <a:graphic>
          <a:graphicData uri="http://schemas.openxmlformats.org/drawingml/2006/table">
            <a:tbl>
              <a:tblPr/>
              <a:tblGrid>
                <a:gridCol w="693737"/>
                <a:gridCol w="801688"/>
                <a:gridCol w="606425"/>
              </a:tblGrid>
              <a:tr h="631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0</a:t>
                      </a:r>
                      <a:endPar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70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1" i="0" u="none" strike="noStrike" cap="none" normalizeH="0" baseline="0" smtClean="0">
                          <a:ln>
                            <a:noFill/>
                          </a:ln>
                          <a:solidFill>
                            <a:srgbClr val="CC3300"/>
                          </a:solidFill>
                          <a:effectLst/>
                          <a:latin typeface="Times New Roman" panose="02020603050405020304" pitchFamily="18" charset="0"/>
                          <a:ea typeface="宋体" panose="02010600030101010101" pitchFamily="2" charset="-122"/>
                        </a:rPr>
                        <a:t>+20</a:t>
                      </a:r>
                      <a:endParaRPr kumimoji="1" lang="zh-CN" altLang="en-US" sz="2800" b="1" i="0" u="none" strike="noStrike" cap="none" normalizeH="0" baseline="0" smtClean="0">
                        <a:ln>
                          <a:noFill/>
                        </a:ln>
                        <a:solidFill>
                          <a:srgbClr val="CC3300"/>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-9</a:t>
                      </a:r>
                      <a:endPar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5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-10</a:t>
                      </a:r>
                      <a:endParaRPr kumimoji="1" lang="zh-CN" altLang="en-US" sz="28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+8</a:t>
                      </a: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44"/>
                                        </p:tgtEl>
                                        <p:attrNameLst>
                                          <p:attrName>style.visibility</p:attrName>
                                        </p:attrNameLst>
                                      </p:cBhvr>
                                      <p:to>
                                        <p:strVal val="visible"/>
                                      </p:to>
                                    </p:set>
                                    <p:animEffect transition="in" filter="wipe(left)">
                                      <p:cBhvr>
                                        <p:cTn id="7" dur="300"/>
                                        <p:tgtEl>
                                          <p:spTgt spid="1280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8043"/>
                                        </p:tgtEl>
                                        <p:attrNameLst>
                                          <p:attrName>style.visibility</p:attrName>
                                        </p:attrNameLst>
                                      </p:cBhvr>
                                      <p:to>
                                        <p:strVal val="visible"/>
                                      </p:to>
                                    </p:set>
                                    <p:animEffect transition="in" filter="wipe(left)">
                                      <p:cBhvr>
                                        <p:cTn id="12" dur="300"/>
                                        <p:tgtEl>
                                          <p:spTgt spid="1280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8072"/>
                                        </p:tgtEl>
                                        <p:attrNameLst>
                                          <p:attrName>style.visibility</p:attrName>
                                        </p:attrNameLst>
                                      </p:cBhvr>
                                      <p:to>
                                        <p:strVal val="visible"/>
                                      </p:to>
                                    </p:set>
                                    <p:animEffect transition="in" filter="wipe(left)">
                                      <p:cBhvr>
                                        <p:cTn id="17" dur="500"/>
                                        <p:tgtEl>
                                          <p:spTgt spid="1280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8075"/>
                                        </p:tgtEl>
                                        <p:attrNameLst>
                                          <p:attrName>style.visibility</p:attrName>
                                        </p:attrNameLst>
                                      </p:cBhvr>
                                      <p:to>
                                        <p:strVal val="visible"/>
                                      </p:to>
                                    </p:set>
                                    <p:animEffect transition="in" filter="wipe(left)">
                                      <p:cBhvr>
                                        <p:cTn id="22" dur="500"/>
                                        <p:tgtEl>
                                          <p:spTgt spid="128075"/>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128049"/>
                                        </p:tgtEl>
                                        <p:attrNameLst>
                                          <p:attrName>style.visibility</p:attrName>
                                        </p:attrNameLst>
                                      </p:cBhvr>
                                      <p:to>
                                        <p:strVal val="visible"/>
                                      </p:to>
                                    </p:set>
                                    <p:anim calcmode="lin" valueType="num">
                                      <p:cBhvr>
                                        <p:cTn id="27" dur="500" fill="hold"/>
                                        <p:tgtEl>
                                          <p:spTgt spid="128049"/>
                                        </p:tgtEl>
                                        <p:attrNameLst>
                                          <p:attrName>ppt_x</p:attrName>
                                        </p:attrNameLst>
                                      </p:cBhvr>
                                      <p:tavLst>
                                        <p:tav tm="0">
                                          <p:val>
                                            <p:strVal val="#ppt_x"/>
                                          </p:val>
                                        </p:tav>
                                        <p:tav tm="100000">
                                          <p:val>
                                            <p:strVal val="#ppt_x"/>
                                          </p:val>
                                        </p:tav>
                                      </p:tavLst>
                                    </p:anim>
                                    <p:anim calcmode="lin" valueType="num">
                                      <p:cBhvr>
                                        <p:cTn id="28" dur="500" fill="hold"/>
                                        <p:tgtEl>
                                          <p:spTgt spid="128049"/>
                                        </p:tgtEl>
                                        <p:attrNameLst>
                                          <p:attrName>ppt_y</p:attrName>
                                        </p:attrNameLst>
                                      </p:cBhvr>
                                      <p:tavLst>
                                        <p:tav tm="0">
                                          <p:val>
                                            <p:strVal val="#ppt_y-#ppt_h/2"/>
                                          </p:val>
                                        </p:tav>
                                        <p:tav tm="100000">
                                          <p:val>
                                            <p:strVal val="#ppt_y"/>
                                          </p:val>
                                        </p:tav>
                                      </p:tavLst>
                                    </p:anim>
                                    <p:anim calcmode="lin" valueType="num">
                                      <p:cBhvr>
                                        <p:cTn id="29" dur="500" fill="hold"/>
                                        <p:tgtEl>
                                          <p:spTgt spid="128049"/>
                                        </p:tgtEl>
                                        <p:attrNameLst>
                                          <p:attrName>ppt_w</p:attrName>
                                        </p:attrNameLst>
                                      </p:cBhvr>
                                      <p:tavLst>
                                        <p:tav tm="0">
                                          <p:val>
                                            <p:strVal val="#ppt_w"/>
                                          </p:val>
                                        </p:tav>
                                        <p:tav tm="100000">
                                          <p:val>
                                            <p:strVal val="#ppt_w"/>
                                          </p:val>
                                        </p:tav>
                                      </p:tavLst>
                                    </p:anim>
                                    <p:anim calcmode="lin" valueType="num">
                                      <p:cBhvr>
                                        <p:cTn id="30" dur="500" fill="hold"/>
                                        <p:tgtEl>
                                          <p:spTgt spid="12804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28048"/>
                                        </p:tgtEl>
                                        <p:attrNameLst>
                                          <p:attrName>style.visibility</p:attrName>
                                        </p:attrNameLst>
                                      </p:cBhvr>
                                      <p:to>
                                        <p:strVal val="visible"/>
                                      </p:to>
                                    </p:set>
                                    <p:animEffect transition="in" filter="wipe(left)">
                                      <p:cBhvr>
                                        <p:cTn id="35" dur="500"/>
                                        <p:tgtEl>
                                          <p:spTgt spid="12804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8037"/>
                                        </p:tgtEl>
                                        <p:attrNameLst>
                                          <p:attrName>style.visibility</p:attrName>
                                        </p:attrNameLst>
                                      </p:cBhvr>
                                      <p:to>
                                        <p:strVal val="visible"/>
                                      </p:to>
                                    </p:set>
                                    <p:animEffect transition="in" filter="wipe(left)">
                                      <p:cBhvr>
                                        <p:cTn id="40" dur="500"/>
                                        <p:tgtEl>
                                          <p:spTgt spid="12803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8004"/>
                                        </p:tgtEl>
                                        <p:attrNameLst>
                                          <p:attrName>style.visibility</p:attrName>
                                        </p:attrNameLst>
                                      </p:cBhvr>
                                      <p:to>
                                        <p:strVal val="visible"/>
                                      </p:to>
                                    </p:set>
                                    <p:animEffect transition="in" filter="wipe(left)">
                                      <p:cBhvr>
                                        <p:cTn id="45" dur="500"/>
                                        <p:tgtEl>
                                          <p:spTgt spid="12800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28007"/>
                                        </p:tgtEl>
                                        <p:attrNameLst>
                                          <p:attrName>style.visibility</p:attrName>
                                        </p:attrNameLst>
                                      </p:cBhvr>
                                      <p:to>
                                        <p:strVal val="visible"/>
                                      </p:to>
                                    </p:set>
                                    <p:animEffect transition="in" filter="wipe(left)">
                                      <p:cBhvr>
                                        <p:cTn id="50" dur="500"/>
                                        <p:tgtEl>
                                          <p:spTgt spid="128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7" grpId="0" autoUpdateAnimBg="0"/>
      <p:bldP spid="128043" grpId="0" autoUpdateAnimBg="0"/>
      <p:bldP spid="128044" grpId="0" autoUpdateAnimBg="0"/>
      <p:bldP spid="12804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63520B2-F27D-4DE6-A4B1-3D26B40B9DE6}" type="slidenum">
              <a:rPr kumimoji="0" lang="zh-CN" altLang="en-US" sz="2000" smtClean="0">
                <a:solidFill>
                  <a:srgbClr val="0000FF"/>
                </a:solidFill>
              </a:rPr>
            </a:fld>
            <a:endParaRPr kumimoji="0" lang="en-US" altLang="zh-CN" sz="2000" smtClean="0">
              <a:solidFill>
                <a:srgbClr val="0000FF"/>
              </a:solidFill>
            </a:endParaRPr>
          </a:p>
        </p:txBody>
      </p:sp>
      <p:sp>
        <p:nvSpPr>
          <p:cNvPr id="39940" name="Text Box 4"/>
          <p:cNvSpPr txBox="1">
            <a:spLocks noChangeArrowheads="1"/>
          </p:cNvSpPr>
          <p:nvPr/>
        </p:nvSpPr>
        <p:spPr bwMode="auto">
          <a:xfrm>
            <a:off x="1212850" y="291673"/>
            <a:ext cx="32639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（2）对角线法</a:t>
            </a:r>
            <a:endParaRPr lang="zh-CN" altLang="en-US" sz="2000" b="1" dirty="0"/>
          </a:p>
        </p:txBody>
      </p:sp>
      <p:sp>
        <p:nvSpPr>
          <p:cNvPr id="39945" name="Text Box 9"/>
          <p:cNvSpPr txBox="1">
            <a:spLocks noChangeArrowheads="1"/>
          </p:cNvSpPr>
          <p:nvPr/>
        </p:nvSpPr>
        <p:spPr bwMode="auto">
          <a:xfrm>
            <a:off x="1208142" y="1854165"/>
            <a:ext cx="38481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b="1" i="1" dirty="0"/>
              <a:t>P </a:t>
            </a:r>
            <a:r>
              <a:rPr lang="en-US" altLang="zh-CN" b="1" dirty="0"/>
              <a:t>= -6，</a:t>
            </a:r>
            <a:r>
              <a:rPr lang="en-US" altLang="zh-CN" b="1" i="1" dirty="0"/>
              <a:t>Q </a:t>
            </a:r>
            <a:r>
              <a:rPr lang="en-US" altLang="zh-CN" b="1" dirty="0"/>
              <a:t>= + 2</a:t>
            </a:r>
            <a:endParaRPr lang="en-US" altLang="zh-CN" b="1" dirty="0"/>
          </a:p>
        </p:txBody>
      </p:sp>
      <p:graphicFrame>
        <p:nvGraphicFramePr>
          <p:cNvPr id="40047" name="Group 111"/>
          <p:cNvGraphicFramePr>
            <a:graphicFrameLocks noGrp="1"/>
          </p:cNvGraphicFramePr>
          <p:nvPr/>
        </p:nvGraphicFramePr>
        <p:xfrm>
          <a:off x="903288" y="4752975"/>
          <a:ext cx="2667000" cy="1330325"/>
        </p:xfrm>
        <a:graphic>
          <a:graphicData uri="http://schemas.openxmlformats.org/drawingml/2006/table">
            <a:tbl>
              <a:tblPr/>
              <a:tblGrid>
                <a:gridCol w="889000"/>
                <a:gridCol w="889000"/>
                <a:gridCol w="889000"/>
              </a:tblGrid>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rgbClr val="FF0066"/>
                          </a:solidFill>
                          <a:effectLst/>
                          <a:latin typeface="Times New Roman" panose="02020603050405020304" pitchFamily="18" charset="0"/>
                          <a:ea typeface="宋体" panose="02010600030101010101" pitchFamily="2" charset="-122"/>
                        </a:rPr>
                        <a:t>+16</a:t>
                      </a:r>
                      <a:endParaRPr kumimoji="1" lang="zh-CN" altLang="en-US" sz="2000" b="1" i="0" u="none" strike="noStrike" cap="none" normalizeH="0" baseline="0" smtClean="0">
                        <a:ln>
                          <a:noFill/>
                        </a:ln>
                        <a:solidFill>
                          <a:srgbClr val="FF0066"/>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dirty="0" smtClean="0">
                          <a:ln>
                            <a:noFill/>
                          </a:ln>
                          <a:solidFill>
                            <a:srgbClr val="339933"/>
                          </a:solidFill>
                          <a:effectLst/>
                          <a:latin typeface="Times New Roman" panose="02020603050405020304" pitchFamily="18" charset="0"/>
                          <a:ea typeface="宋体" panose="02010600030101010101" pitchFamily="2" charset="-122"/>
                        </a:rPr>
                        <a:t>-19</a:t>
                      </a:r>
                      <a:endParaRPr kumimoji="1" lang="zh-CN" altLang="en-US" sz="2000" b="1" i="0" u="none" strike="noStrike" cap="none" normalizeH="0" baseline="0" dirty="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39968" name="Group 32"/>
          <p:cNvGrpSpPr/>
          <p:nvPr/>
        </p:nvGrpSpPr>
        <p:grpSpPr bwMode="auto">
          <a:xfrm>
            <a:off x="1360488" y="5141913"/>
            <a:ext cx="1600200" cy="838200"/>
            <a:chOff x="4128" y="3408"/>
            <a:chExt cx="1008" cy="528"/>
          </a:xfrm>
        </p:grpSpPr>
        <p:sp>
          <p:nvSpPr>
            <p:cNvPr id="33859" name="Line 33"/>
            <p:cNvSpPr>
              <a:spLocks noChangeShapeType="1"/>
            </p:cNvSpPr>
            <p:nvPr/>
          </p:nvSpPr>
          <p:spPr bwMode="auto">
            <a:xfrm flipV="1">
              <a:off x="4176" y="3744"/>
              <a:ext cx="336" cy="192"/>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0" name="Line 34"/>
            <p:cNvSpPr>
              <a:spLocks noChangeShapeType="1"/>
            </p:cNvSpPr>
            <p:nvPr/>
          </p:nvSpPr>
          <p:spPr bwMode="auto">
            <a:xfrm flipV="1">
              <a:off x="4800" y="3408"/>
              <a:ext cx="336" cy="192"/>
            </a:xfrm>
            <a:prstGeom prst="line">
              <a:avLst/>
            </a:prstGeom>
            <a:noFill/>
            <a:ln w="9525">
              <a:solidFill>
                <a:schemeClr val="tx1"/>
              </a:solidFill>
              <a:prstDash val="lg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1" name="Line 35"/>
            <p:cNvSpPr>
              <a:spLocks noChangeShapeType="1"/>
            </p:cNvSpPr>
            <p:nvPr/>
          </p:nvSpPr>
          <p:spPr bwMode="auto">
            <a:xfrm>
              <a:off x="4128" y="3408"/>
              <a:ext cx="432" cy="192"/>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2" name="Line 36"/>
            <p:cNvSpPr>
              <a:spLocks noChangeShapeType="1"/>
            </p:cNvSpPr>
            <p:nvPr/>
          </p:nvSpPr>
          <p:spPr bwMode="auto">
            <a:xfrm>
              <a:off x="4704" y="3696"/>
              <a:ext cx="432" cy="192"/>
            </a:xfrm>
            <a:prstGeom prst="line">
              <a:avLst/>
            </a:prstGeom>
            <a:noFill/>
            <a:ln w="9525">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39991" name="Group 55"/>
          <p:cNvGraphicFramePr>
            <a:graphicFrameLocks noGrp="1"/>
          </p:cNvGraphicFramePr>
          <p:nvPr/>
        </p:nvGraphicFramePr>
        <p:xfrm>
          <a:off x="5746750" y="533400"/>
          <a:ext cx="2454275" cy="1924050"/>
        </p:xfrm>
        <a:graphic>
          <a:graphicData uri="http://schemas.openxmlformats.org/drawingml/2006/table">
            <a:tbl>
              <a:tblPr/>
              <a:tblGrid>
                <a:gridCol w="838200"/>
                <a:gridCol w="823913"/>
                <a:gridCol w="792162"/>
              </a:tblGrid>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dirty="0" smtClean="0">
                          <a:ln>
                            <a:noFill/>
                          </a:ln>
                          <a:solidFill>
                            <a:srgbClr val="339933"/>
                          </a:solidFill>
                          <a:effectLst/>
                          <a:latin typeface="Times New Roman" panose="02020603050405020304" pitchFamily="18" charset="0"/>
                          <a:ea typeface="宋体" panose="02010600030101010101" pitchFamily="2" charset="-122"/>
                        </a:rPr>
                        <a:t>0</a:t>
                      </a:r>
                      <a:endParaRPr kumimoji="1" lang="zh-CN" altLang="en-US" sz="2400" b="1" i="0" u="none" strike="noStrike" cap="none" normalizeH="0" baseline="0" dirty="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dirty="0" smtClean="0">
                          <a:ln>
                            <a:noFill/>
                          </a:ln>
                          <a:solidFill>
                            <a:srgbClr val="CC3300"/>
                          </a:solidFill>
                          <a:effectLst/>
                          <a:latin typeface="Times New Roman" panose="02020603050405020304" pitchFamily="18" charset="0"/>
                          <a:ea typeface="宋体" panose="02010600030101010101" pitchFamily="2" charset="-122"/>
                        </a:rPr>
                        <a:t>+20</a:t>
                      </a:r>
                      <a:endParaRPr kumimoji="1" lang="zh-CN" altLang="en-US" sz="2400" b="1" i="0" u="none" strike="noStrike" cap="none" normalizeH="0" baseline="0" dirty="0" smtClean="0">
                        <a:ln>
                          <a:noFill/>
                        </a:ln>
                        <a:solidFill>
                          <a:srgbClr val="CC3300"/>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-9</a:t>
                      </a:r>
                      <a:endPar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rPr>
                        <a:t>-10</a:t>
                      </a:r>
                      <a:endParaRPr kumimoji="1" lang="zh-CN" altLang="en-US" sz="2400" b="1" i="0" u="none" strike="noStrike" cap="none" normalizeH="0" baseline="0" smtClean="0">
                        <a:ln>
                          <a:noFill/>
                        </a:ln>
                        <a:solidFill>
                          <a:srgbClr val="339933"/>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+8</a:t>
                      </a: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46" name="Group 110"/>
          <p:cNvGraphicFramePr>
            <a:graphicFrameLocks noGrp="1"/>
          </p:cNvGraphicFramePr>
          <p:nvPr/>
        </p:nvGraphicFramePr>
        <p:xfrm>
          <a:off x="485775" y="2497138"/>
          <a:ext cx="5465763" cy="1522413"/>
        </p:xfrm>
        <a:graphic>
          <a:graphicData uri="http://schemas.openxmlformats.org/drawingml/2006/table">
            <a:tbl>
              <a:tblPr/>
              <a:tblGrid>
                <a:gridCol w="1822450"/>
                <a:gridCol w="1820863"/>
                <a:gridCol w="1822450"/>
              </a:tblGrid>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+6+2</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064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-9+2</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-10+2</a:t>
                      </a:r>
                      <a:r>
                        <a:rPr kumimoji="1" lang="en-US" altLang="zh-CN" sz="2400" b="1"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r>
                        <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+8+2</a:t>
                      </a:r>
                      <a:r>
                        <a:rPr kumimoji="1" lang="en-US" altLang="zh-CN" sz="2400" b="1"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P</a:t>
                      </a:r>
                      <a:r>
                        <a:rPr kumimoji="1"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a:t>
                      </a:r>
                      <a:r>
                        <a:rPr kumimoji="1" lang="en-US" altLang="zh-CN" sz="2400" b="1"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Q</a:t>
                      </a:r>
                      <a:endParaRPr kumimoji="1" lang="en-US" altLang="zh-CN" sz="2400" b="1" i="1"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0043" name="Line 107"/>
          <p:cNvSpPr>
            <a:spLocks noChangeShapeType="1"/>
          </p:cNvSpPr>
          <p:nvPr/>
        </p:nvSpPr>
        <p:spPr bwMode="auto">
          <a:xfrm>
            <a:off x="5878286" y="634483"/>
            <a:ext cx="2239347" cy="1726162"/>
          </a:xfrm>
          <a:prstGeom prst="line">
            <a:avLst/>
          </a:prstGeom>
          <a:noFill/>
          <a:ln w="38100">
            <a:solidFill>
              <a:srgbClr val="FF33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4" name="Line 108"/>
          <p:cNvSpPr>
            <a:spLocks noChangeShapeType="1"/>
          </p:cNvSpPr>
          <p:nvPr/>
        </p:nvSpPr>
        <p:spPr bwMode="auto">
          <a:xfrm flipV="1">
            <a:off x="5878286" y="569167"/>
            <a:ext cx="2239347" cy="1791478"/>
          </a:xfrm>
          <a:prstGeom prst="line">
            <a:avLst/>
          </a:prstGeom>
          <a:noFill/>
          <a:ln w="38100">
            <a:solidFill>
              <a:srgbClr val="FF3300"/>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8" name="AutoShape 112"/>
          <p:cNvSpPr>
            <a:spLocks noChangeArrowheads="1"/>
          </p:cNvSpPr>
          <p:nvPr/>
        </p:nvSpPr>
        <p:spPr bwMode="auto">
          <a:xfrm rot="5400000">
            <a:off x="1924050" y="3827463"/>
            <a:ext cx="685800" cy="1168400"/>
          </a:xfrm>
          <a:prstGeom prst="notchedRightArrow">
            <a:avLst>
              <a:gd name="adj1" fmla="val 50000"/>
              <a:gd name="adj2" fmla="val 25000"/>
            </a:avLst>
          </a:prstGeom>
          <a:solidFill>
            <a:srgbClr val="FFFF00"/>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9" name="Rectangle 113"/>
          <p:cNvSpPr>
            <a:spLocks noChangeArrowheads="1"/>
          </p:cNvSpPr>
          <p:nvPr/>
        </p:nvSpPr>
        <p:spPr bwMode="auto">
          <a:xfrm>
            <a:off x="1828800" y="5240338"/>
            <a:ext cx="841375" cy="450850"/>
          </a:xfrm>
          <a:prstGeom prst="rect">
            <a:avLst/>
          </a:prstGeom>
          <a:noFill/>
          <a:ln w="5715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50" name="Oval 114"/>
          <p:cNvSpPr>
            <a:spLocks noChangeArrowheads="1"/>
          </p:cNvSpPr>
          <p:nvPr/>
        </p:nvSpPr>
        <p:spPr bwMode="auto">
          <a:xfrm>
            <a:off x="2844800" y="5099050"/>
            <a:ext cx="595313" cy="579438"/>
          </a:xfrm>
          <a:prstGeom prst="ellipse">
            <a:avLst/>
          </a:prstGeom>
          <a:noFill/>
          <a:ln w="57150">
            <a:solidFill>
              <a:schemeClr val="accent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0054" name="Object 118"/>
          <p:cNvGraphicFramePr>
            <a:graphicFrameLocks noChangeAspect="1"/>
          </p:cNvGraphicFramePr>
          <p:nvPr/>
        </p:nvGraphicFramePr>
        <p:xfrm>
          <a:off x="1244299" y="763745"/>
          <a:ext cx="3177435" cy="1122392"/>
        </p:xfrm>
        <a:graphic>
          <a:graphicData uri="http://schemas.openxmlformats.org/presentationml/2006/ole">
            <mc:AlternateContent xmlns:mc="http://schemas.openxmlformats.org/markup-compatibility/2006">
              <mc:Choice xmlns:v="urn:schemas-microsoft-com:vml" Requires="v">
                <p:oleObj spid="_x0000_s34018" name="公式" r:id="rId1" imgW="1295400" imgH="457200" progId="Equation.3">
                  <p:embed/>
                </p:oleObj>
              </mc:Choice>
              <mc:Fallback>
                <p:oleObj name="公式" r:id="rId1" imgW="1295400" imgH="457200" progId="Equation.3">
                  <p:embed/>
                  <p:pic>
                    <p:nvPicPr>
                      <p:cNvPr id="0" name="Object 1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299" y="763745"/>
                        <a:ext cx="3177435" cy="1122392"/>
                      </a:xfrm>
                      <a:prstGeom prst="rect">
                        <a:avLst/>
                      </a:prstGeom>
                      <a:noFill/>
                      <a:ln>
                        <a:noFill/>
                      </a:ln>
                      <a:effectLst/>
                    </p:spPr>
                  </p:pic>
                </p:oleObj>
              </mc:Fallback>
            </mc:AlternateContent>
          </a:graphicData>
        </a:graphic>
      </p:graphicFrame>
      <p:pic>
        <p:nvPicPr>
          <p:cNvPr id="33973" name="Picture 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1911" y="4737100"/>
            <a:ext cx="47339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991"/>
                                        </p:tgtEl>
                                        <p:attrNameLst>
                                          <p:attrName>style.visibility</p:attrName>
                                        </p:attrNameLst>
                                      </p:cBhvr>
                                      <p:to>
                                        <p:strVal val="visible"/>
                                      </p:to>
                                    </p:set>
                                    <p:animEffect transition="in" filter="wipe(left)">
                                      <p:cBhvr>
                                        <p:cTn id="12" dur="500"/>
                                        <p:tgtEl>
                                          <p:spTgt spid="3999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40043"/>
                                        </p:tgtEl>
                                        <p:attrNameLst>
                                          <p:attrName>style.visibility</p:attrName>
                                        </p:attrNameLst>
                                      </p:cBhvr>
                                      <p:to>
                                        <p:strVal val="visible"/>
                                      </p:to>
                                    </p:set>
                                    <p:animEffect transition="in" filter="barn(outHorizontal)">
                                      <p:cBhvr>
                                        <p:cTn id="17" dur="500"/>
                                        <p:tgtEl>
                                          <p:spTgt spid="40043"/>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nodeType="clickEffect">
                                  <p:stCondLst>
                                    <p:cond delay="0"/>
                                  </p:stCondLst>
                                  <p:childTnLst>
                                    <p:set>
                                      <p:cBhvr>
                                        <p:cTn id="21" dur="1" fill="hold">
                                          <p:stCondLst>
                                            <p:cond delay="0"/>
                                          </p:stCondLst>
                                        </p:cTn>
                                        <p:tgtEl>
                                          <p:spTgt spid="40054"/>
                                        </p:tgtEl>
                                        <p:attrNameLst>
                                          <p:attrName>style.visibility</p:attrName>
                                        </p:attrNameLst>
                                      </p:cBhvr>
                                      <p:to>
                                        <p:strVal val="visible"/>
                                      </p:to>
                                    </p:set>
                                    <p:anim calcmode="lin" valueType="num">
                                      <p:cBhvr>
                                        <p:cTn id="22" dur="500" fill="hold"/>
                                        <p:tgtEl>
                                          <p:spTgt spid="40054"/>
                                        </p:tgtEl>
                                        <p:attrNameLst>
                                          <p:attrName>ppt_x</p:attrName>
                                        </p:attrNameLst>
                                      </p:cBhvr>
                                      <p:tavLst>
                                        <p:tav tm="0">
                                          <p:val>
                                            <p:strVal val="#ppt_x-#ppt_w/2"/>
                                          </p:val>
                                        </p:tav>
                                        <p:tav tm="100000">
                                          <p:val>
                                            <p:strVal val="#ppt_x"/>
                                          </p:val>
                                        </p:tav>
                                      </p:tavLst>
                                    </p:anim>
                                    <p:anim calcmode="lin" valueType="num">
                                      <p:cBhvr>
                                        <p:cTn id="23" dur="500" fill="hold"/>
                                        <p:tgtEl>
                                          <p:spTgt spid="40054"/>
                                        </p:tgtEl>
                                        <p:attrNameLst>
                                          <p:attrName>ppt_y</p:attrName>
                                        </p:attrNameLst>
                                      </p:cBhvr>
                                      <p:tavLst>
                                        <p:tav tm="0">
                                          <p:val>
                                            <p:strVal val="#ppt_y"/>
                                          </p:val>
                                        </p:tav>
                                        <p:tav tm="100000">
                                          <p:val>
                                            <p:strVal val="#ppt_y"/>
                                          </p:val>
                                        </p:tav>
                                      </p:tavLst>
                                    </p:anim>
                                    <p:anim calcmode="lin" valueType="num">
                                      <p:cBhvr>
                                        <p:cTn id="24" dur="500" fill="hold"/>
                                        <p:tgtEl>
                                          <p:spTgt spid="40054"/>
                                        </p:tgtEl>
                                        <p:attrNameLst>
                                          <p:attrName>ppt_w</p:attrName>
                                        </p:attrNameLst>
                                      </p:cBhvr>
                                      <p:tavLst>
                                        <p:tav tm="0">
                                          <p:val>
                                            <p:fltVal val="0"/>
                                          </p:val>
                                        </p:tav>
                                        <p:tav tm="100000">
                                          <p:val>
                                            <p:strVal val="#ppt_w"/>
                                          </p:val>
                                        </p:tav>
                                      </p:tavLst>
                                    </p:anim>
                                    <p:anim calcmode="lin" valueType="num">
                                      <p:cBhvr>
                                        <p:cTn id="25" dur="500" fill="hold"/>
                                        <p:tgtEl>
                                          <p:spTgt spid="40054"/>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40044"/>
                                        </p:tgtEl>
                                        <p:attrNameLst>
                                          <p:attrName>style.visibility</p:attrName>
                                        </p:attrNameLst>
                                      </p:cBhvr>
                                      <p:to>
                                        <p:strVal val="visible"/>
                                      </p:to>
                                    </p:set>
                                    <p:animEffect transition="in" filter="barn(outHorizontal)">
                                      <p:cBhvr>
                                        <p:cTn id="30" dur="500"/>
                                        <p:tgtEl>
                                          <p:spTgt spid="4004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39945"/>
                                        </p:tgtEl>
                                        <p:attrNameLst>
                                          <p:attrName>style.visibility</p:attrName>
                                        </p:attrNameLst>
                                      </p:cBhvr>
                                      <p:to>
                                        <p:strVal val="visible"/>
                                      </p:to>
                                    </p:set>
                                    <p:animEffect transition="in" filter="wipe(left)">
                                      <p:cBhvr>
                                        <p:cTn id="35" dur="300"/>
                                        <p:tgtEl>
                                          <p:spTgt spid="3994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0046"/>
                                        </p:tgtEl>
                                        <p:attrNameLst>
                                          <p:attrName>style.visibility</p:attrName>
                                        </p:attrNameLst>
                                      </p:cBhvr>
                                      <p:to>
                                        <p:strVal val="visible"/>
                                      </p:to>
                                    </p:set>
                                    <p:animEffect transition="in" filter="wipe(left)">
                                      <p:cBhvr>
                                        <p:cTn id="40" dur="500"/>
                                        <p:tgtEl>
                                          <p:spTgt spid="40046"/>
                                        </p:tgtEl>
                                      </p:cBhvr>
                                    </p:animEffect>
                                  </p:childTnLst>
                                </p:cTn>
                              </p:par>
                            </p:childTnLst>
                          </p:cTn>
                        </p:par>
                      </p:childTnLst>
                    </p:cTn>
                  </p:par>
                  <p:par>
                    <p:cTn id="41" fill="hold">
                      <p:stCondLst>
                        <p:cond delay="indefinite"/>
                      </p:stCondLst>
                      <p:childTnLst>
                        <p:par>
                          <p:cTn id="42" fill="hold">
                            <p:stCondLst>
                              <p:cond delay="0"/>
                            </p:stCondLst>
                            <p:childTnLst>
                              <p:par>
                                <p:cTn id="43" presetID="17" presetClass="entr" presetSubtype="1" fill="hold" grpId="0" nodeType="clickEffect">
                                  <p:stCondLst>
                                    <p:cond delay="0"/>
                                  </p:stCondLst>
                                  <p:childTnLst>
                                    <p:set>
                                      <p:cBhvr>
                                        <p:cTn id="44" dur="1" fill="hold">
                                          <p:stCondLst>
                                            <p:cond delay="0"/>
                                          </p:stCondLst>
                                        </p:cTn>
                                        <p:tgtEl>
                                          <p:spTgt spid="40048"/>
                                        </p:tgtEl>
                                        <p:attrNameLst>
                                          <p:attrName>style.visibility</p:attrName>
                                        </p:attrNameLst>
                                      </p:cBhvr>
                                      <p:to>
                                        <p:strVal val="visible"/>
                                      </p:to>
                                    </p:set>
                                    <p:anim calcmode="lin" valueType="num">
                                      <p:cBhvr>
                                        <p:cTn id="45" dur="500" fill="hold"/>
                                        <p:tgtEl>
                                          <p:spTgt spid="40048"/>
                                        </p:tgtEl>
                                        <p:attrNameLst>
                                          <p:attrName>ppt_x</p:attrName>
                                        </p:attrNameLst>
                                      </p:cBhvr>
                                      <p:tavLst>
                                        <p:tav tm="0">
                                          <p:val>
                                            <p:strVal val="#ppt_x"/>
                                          </p:val>
                                        </p:tav>
                                        <p:tav tm="100000">
                                          <p:val>
                                            <p:strVal val="#ppt_x"/>
                                          </p:val>
                                        </p:tav>
                                      </p:tavLst>
                                    </p:anim>
                                    <p:anim calcmode="lin" valueType="num">
                                      <p:cBhvr>
                                        <p:cTn id="46" dur="500" fill="hold"/>
                                        <p:tgtEl>
                                          <p:spTgt spid="40048"/>
                                        </p:tgtEl>
                                        <p:attrNameLst>
                                          <p:attrName>ppt_y</p:attrName>
                                        </p:attrNameLst>
                                      </p:cBhvr>
                                      <p:tavLst>
                                        <p:tav tm="0">
                                          <p:val>
                                            <p:strVal val="#ppt_y-#ppt_h/2"/>
                                          </p:val>
                                        </p:tav>
                                        <p:tav tm="100000">
                                          <p:val>
                                            <p:strVal val="#ppt_y"/>
                                          </p:val>
                                        </p:tav>
                                      </p:tavLst>
                                    </p:anim>
                                    <p:anim calcmode="lin" valueType="num">
                                      <p:cBhvr>
                                        <p:cTn id="47" dur="500" fill="hold"/>
                                        <p:tgtEl>
                                          <p:spTgt spid="40048"/>
                                        </p:tgtEl>
                                        <p:attrNameLst>
                                          <p:attrName>ppt_w</p:attrName>
                                        </p:attrNameLst>
                                      </p:cBhvr>
                                      <p:tavLst>
                                        <p:tav tm="0">
                                          <p:val>
                                            <p:strVal val="#ppt_w"/>
                                          </p:val>
                                        </p:tav>
                                        <p:tav tm="100000">
                                          <p:val>
                                            <p:strVal val="#ppt_w"/>
                                          </p:val>
                                        </p:tav>
                                      </p:tavLst>
                                    </p:anim>
                                    <p:anim calcmode="lin" valueType="num">
                                      <p:cBhvr>
                                        <p:cTn id="48" dur="500" fill="hold"/>
                                        <p:tgtEl>
                                          <p:spTgt spid="40048"/>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40047"/>
                                        </p:tgtEl>
                                        <p:attrNameLst>
                                          <p:attrName>style.visibility</p:attrName>
                                        </p:attrNameLst>
                                      </p:cBhvr>
                                      <p:to>
                                        <p:strVal val="visible"/>
                                      </p:to>
                                    </p:set>
                                    <p:animEffect transition="in" filter="wipe(left)">
                                      <p:cBhvr>
                                        <p:cTn id="53" dur="500"/>
                                        <p:tgtEl>
                                          <p:spTgt spid="4004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39968"/>
                                        </p:tgtEl>
                                        <p:attrNameLst>
                                          <p:attrName>style.visibility</p:attrName>
                                        </p:attrNameLst>
                                      </p:cBhvr>
                                      <p:to>
                                        <p:strVal val="visible"/>
                                      </p:to>
                                    </p:set>
                                    <p:animEffect transition="in" filter="wipe(left)">
                                      <p:cBhvr>
                                        <p:cTn id="58" dur="500"/>
                                        <p:tgtEl>
                                          <p:spTgt spid="39968"/>
                                        </p:tgtEl>
                                      </p:cBhvr>
                                    </p:animEffect>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grpId="0" nodeType="clickEffect">
                                  <p:stCondLst>
                                    <p:cond delay="0"/>
                                  </p:stCondLst>
                                  <p:childTnLst>
                                    <p:set>
                                      <p:cBhvr>
                                        <p:cTn id="62" dur="1" fill="hold">
                                          <p:stCondLst>
                                            <p:cond delay="0"/>
                                          </p:stCondLst>
                                        </p:cTn>
                                        <p:tgtEl>
                                          <p:spTgt spid="40049"/>
                                        </p:tgtEl>
                                        <p:attrNameLst>
                                          <p:attrName>style.visibility</p:attrName>
                                        </p:attrNameLst>
                                      </p:cBhvr>
                                      <p:to>
                                        <p:strVal val="visible"/>
                                      </p:to>
                                    </p:set>
                                    <p:anim calcmode="lin" valueType="num">
                                      <p:cBhvr>
                                        <p:cTn id="63" dur="500" fill="hold"/>
                                        <p:tgtEl>
                                          <p:spTgt spid="40049"/>
                                        </p:tgtEl>
                                        <p:attrNameLst>
                                          <p:attrName>ppt_w</p:attrName>
                                        </p:attrNameLst>
                                      </p:cBhvr>
                                      <p:tavLst>
                                        <p:tav tm="0">
                                          <p:val>
                                            <p:fltVal val="0"/>
                                          </p:val>
                                        </p:tav>
                                        <p:tav tm="100000">
                                          <p:val>
                                            <p:strVal val="#ppt_w"/>
                                          </p:val>
                                        </p:tav>
                                      </p:tavLst>
                                    </p:anim>
                                    <p:anim calcmode="lin" valueType="num">
                                      <p:cBhvr>
                                        <p:cTn id="64" dur="500" fill="hold"/>
                                        <p:tgtEl>
                                          <p:spTgt spid="40049"/>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40050"/>
                                        </p:tgtEl>
                                        <p:attrNameLst>
                                          <p:attrName>style.visibility</p:attrName>
                                        </p:attrNameLst>
                                      </p:cBhvr>
                                      <p:to>
                                        <p:strVal val="visible"/>
                                      </p:to>
                                    </p:set>
                                    <p:anim calcmode="lin" valueType="num">
                                      <p:cBhvr>
                                        <p:cTn id="69" dur="500" fill="hold"/>
                                        <p:tgtEl>
                                          <p:spTgt spid="40050"/>
                                        </p:tgtEl>
                                        <p:attrNameLst>
                                          <p:attrName>ppt_w</p:attrName>
                                        </p:attrNameLst>
                                      </p:cBhvr>
                                      <p:tavLst>
                                        <p:tav tm="0">
                                          <p:val>
                                            <p:fltVal val="0"/>
                                          </p:val>
                                        </p:tav>
                                        <p:tav tm="100000">
                                          <p:val>
                                            <p:strVal val="#ppt_w"/>
                                          </p:val>
                                        </p:tav>
                                      </p:tavLst>
                                    </p:anim>
                                    <p:anim calcmode="lin" valueType="num">
                                      <p:cBhvr>
                                        <p:cTn id="70" dur="500" fill="hold"/>
                                        <p:tgtEl>
                                          <p:spTgt spid="40050"/>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3973"/>
                                        </p:tgtEl>
                                        <p:attrNameLst>
                                          <p:attrName>style.visibility</p:attrName>
                                        </p:attrNameLst>
                                      </p:cBhvr>
                                      <p:to>
                                        <p:strVal val="visible"/>
                                      </p:to>
                                    </p:set>
                                    <p:animEffect transition="in" filter="wipe(left)">
                                      <p:cBhvr>
                                        <p:cTn id="75" dur="500"/>
                                        <p:tgtEl>
                                          <p:spTgt spid="339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build="p"/>
      <p:bldP spid="39945" grpId="0" autoUpdateAnimBg="0"/>
      <p:bldP spid="40043" grpId="0" animBg="1"/>
      <p:bldP spid="40044" grpId="0" animBg="1"/>
      <p:bldP spid="40048" grpId="0" animBg="1"/>
      <p:bldP spid="40049" grpId="0" animBg="1"/>
      <p:bldP spid="4005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A5D00B1-6C83-4777-A4DD-81EAF93C854C}" type="slidenum">
              <a:rPr kumimoji="0" lang="zh-CN" altLang="en-US" sz="2000" smtClean="0">
                <a:solidFill>
                  <a:srgbClr val="0000FF"/>
                </a:solidFill>
              </a:rPr>
            </a:fld>
            <a:endParaRPr kumimoji="0" lang="en-US" altLang="zh-CN" sz="2000" smtClean="0">
              <a:solidFill>
                <a:srgbClr val="0000FF"/>
              </a:solidFill>
            </a:endParaRPr>
          </a:p>
        </p:txBody>
      </p:sp>
      <p:sp>
        <p:nvSpPr>
          <p:cNvPr id="18434" name="Text Box 2"/>
          <p:cNvSpPr txBox="1">
            <a:spLocks noChangeArrowheads="1"/>
          </p:cNvSpPr>
          <p:nvPr/>
        </p:nvSpPr>
        <p:spPr bwMode="auto">
          <a:xfrm>
            <a:off x="705264" y="391543"/>
            <a:ext cx="43239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sz="2000" b="1" dirty="0" smtClean="0"/>
              <a:t>(3)</a:t>
            </a:r>
            <a:r>
              <a:rPr lang="zh-CN" altLang="en-US" sz="2000" b="1" dirty="0" smtClean="0">
                <a:latin typeface="宋体" panose="02010600030101010101" pitchFamily="2" charset="-122"/>
              </a:rPr>
              <a:t>圆度</a:t>
            </a:r>
            <a:r>
              <a:rPr lang="zh-CN" altLang="en-US" sz="2000" b="1" dirty="0">
                <a:latin typeface="宋体" panose="02010600030101010101" pitchFamily="2" charset="-122"/>
              </a:rPr>
              <a:t>误差的评定准则</a:t>
            </a:r>
            <a:r>
              <a:rPr lang="zh-CN" altLang="en-US" sz="2000" b="1" dirty="0"/>
              <a:t> </a:t>
            </a:r>
            <a:endParaRPr lang="zh-CN" altLang="en-US" sz="2000" b="1" dirty="0"/>
          </a:p>
        </p:txBody>
      </p:sp>
      <p:sp>
        <p:nvSpPr>
          <p:cNvPr id="18435" name="Text Box 3"/>
          <p:cNvSpPr txBox="1">
            <a:spLocks noChangeArrowheads="1"/>
          </p:cNvSpPr>
          <p:nvPr/>
        </p:nvSpPr>
        <p:spPr bwMode="auto">
          <a:xfrm>
            <a:off x="542841" y="832868"/>
            <a:ext cx="41317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（1）</a:t>
            </a:r>
            <a:r>
              <a:rPr lang="zh-CN" altLang="en-US" sz="2000" b="1" dirty="0">
                <a:latin typeface="宋体" panose="02010600030101010101" pitchFamily="2" charset="-122"/>
              </a:rPr>
              <a:t>最小条件法：</a:t>
            </a:r>
            <a:endParaRPr lang="zh-CN" altLang="en-US" sz="2000" b="1" dirty="0"/>
          </a:p>
        </p:txBody>
      </p:sp>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6063" y="1229577"/>
            <a:ext cx="8543925"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0244" y="2565919"/>
            <a:ext cx="558165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left)">
                                      <p:cBhvr>
                                        <p:cTn id="7" dur="300"/>
                                        <p:tgtEl>
                                          <p:spTgt spid="18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wipe(left)">
                                      <p:cBhvr>
                                        <p:cTn id="12" dur="300"/>
                                        <p:tgtEl>
                                          <p:spTgt spid="184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3970"/>
                                        </p:tgtEl>
                                        <p:attrNameLst>
                                          <p:attrName>style.visibility</p:attrName>
                                        </p:attrNameLst>
                                      </p:cBhvr>
                                      <p:to>
                                        <p:strVal val="visible"/>
                                      </p:to>
                                    </p:set>
                                    <p:animEffect transition="in" filter="wipe(left)">
                                      <p:cBhvr>
                                        <p:cTn id="17" dur="500"/>
                                        <p:tgtEl>
                                          <p:spTgt spid="8397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3971"/>
                                        </p:tgtEl>
                                        <p:attrNameLst>
                                          <p:attrName>style.visibility</p:attrName>
                                        </p:attrNameLst>
                                      </p:cBhvr>
                                      <p:to>
                                        <p:strVal val="visible"/>
                                      </p:to>
                                    </p:set>
                                    <p:anim calcmode="lin" valueType="num">
                                      <p:cBhvr additive="base">
                                        <p:cTn id="22" dur="500" fill="hold"/>
                                        <p:tgtEl>
                                          <p:spTgt spid="83971"/>
                                        </p:tgtEl>
                                        <p:attrNameLst>
                                          <p:attrName>ppt_x</p:attrName>
                                        </p:attrNameLst>
                                      </p:cBhvr>
                                      <p:tavLst>
                                        <p:tav tm="0">
                                          <p:val>
                                            <p:strVal val="#ppt_x"/>
                                          </p:val>
                                        </p:tav>
                                        <p:tav tm="100000">
                                          <p:val>
                                            <p:strVal val="#ppt_x"/>
                                          </p:val>
                                        </p:tav>
                                      </p:tavLst>
                                    </p:anim>
                                    <p:anim calcmode="lin" valueType="num">
                                      <p:cBhvr additive="base">
                                        <p:cTn id="23"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build="p"/>
      <p:bldP spid="18435" grpId="0" autoUpdateAnimBg="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xfrm>
            <a:off x="7064189" y="215152"/>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B44F49B-F2FA-4B44-9FB9-2B2974696FE2}" type="slidenum">
              <a:rPr kumimoji="0" lang="zh-CN" altLang="en-US" sz="2000" smtClean="0">
                <a:solidFill>
                  <a:srgbClr val="0000FF"/>
                </a:solidFill>
              </a:rPr>
            </a:fld>
            <a:endParaRPr kumimoji="0" lang="en-US" altLang="zh-CN" sz="2000" smtClean="0">
              <a:solidFill>
                <a:srgbClr val="0000FF"/>
              </a:solidFill>
            </a:endParaRPr>
          </a:p>
        </p:txBody>
      </p:sp>
      <p:sp>
        <p:nvSpPr>
          <p:cNvPr id="6155" name="Text Box 11"/>
          <p:cNvSpPr txBox="1">
            <a:spLocks noChangeArrowheads="1"/>
          </p:cNvSpPr>
          <p:nvPr/>
        </p:nvSpPr>
        <p:spPr bwMode="auto">
          <a:xfrm>
            <a:off x="1233404" y="348830"/>
            <a:ext cx="53197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4.4.3 基准要素的选用</a:t>
            </a:r>
            <a:r>
              <a:rPr lang="zh-CN" altLang="en-US" sz="2000" dirty="0"/>
              <a:t> </a:t>
            </a:r>
            <a:endParaRPr lang="zh-CN" altLang="en-US" sz="2000" dirty="0"/>
          </a:p>
        </p:txBody>
      </p:sp>
      <p:sp>
        <p:nvSpPr>
          <p:cNvPr id="6159" name="Text Box 15"/>
          <p:cNvSpPr txBox="1">
            <a:spLocks noChangeArrowheads="1"/>
          </p:cNvSpPr>
          <p:nvPr/>
        </p:nvSpPr>
        <p:spPr bwMode="auto">
          <a:xfrm>
            <a:off x="634017" y="1720111"/>
            <a:ext cx="7242009"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5000"/>
              </a:spcBef>
            </a:pPr>
            <a:r>
              <a:rPr lang="zh-CN" altLang="en-US" sz="2000" b="1" dirty="0"/>
              <a:t> </a:t>
            </a:r>
            <a:r>
              <a:rPr lang="zh-CN" altLang="en-US" sz="2000" b="1" dirty="0" smtClean="0"/>
              <a:t>       </a:t>
            </a:r>
            <a:r>
              <a:rPr lang="zh-CN" altLang="en-US" sz="2000" b="1" dirty="0" smtClean="0">
                <a:latin typeface="宋体" panose="02010600030101010101" pitchFamily="2" charset="-122"/>
              </a:rPr>
              <a:t>① </a:t>
            </a:r>
            <a:r>
              <a:rPr lang="zh-CN" altLang="en-US" sz="2000" b="1" dirty="0">
                <a:solidFill>
                  <a:srgbClr val="FF0000"/>
                </a:solidFill>
                <a:latin typeface="宋体" panose="02010600030101010101" pitchFamily="2" charset="-122"/>
              </a:rPr>
              <a:t>从设计考虑</a:t>
            </a:r>
            <a:r>
              <a:rPr lang="zh-CN" altLang="en-US" sz="2000" b="1" dirty="0">
                <a:latin typeface="宋体" panose="02010600030101010101" pitchFamily="2" charset="-122"/>
              </a:rPr>
              <a:t>：根据零件的形体的功能要求及要素间的</a:t>
            </a:r>
            <a:r>
              <a:rPr lang="zh-CN" altLang="en-US" sz="2000" b="1" dirty="0" smtClean="0">
                <a:latin typeface="宋体" panose="02010600030101010101" pitchFamily="2" charset="-122"/>
              </a:rPr>
              <a:t>几何</a:t>
            </a:r>
            <a:r>
              <a:rPr lang="zh-CN" altLang="en-US" sz="2000" b="1" dirty="0">
                <a:latin typeface="宋体" panose="02010600030101010101" pitchFamily="2" charset="-122"/>
              </a:rPr>
              <a:t>关系来选择基准。</a:t>
            </a:r>
            <a:endParaRPr lang="en-US" altLang="zh-CN" sz="2000" b="1" dirty="0"/>
          </a:p>
        </p:txBody>
      </p:sp>
      <p:sp>
        <p:nvSpPr>
          <p:cNvPr id="6179" name="Text Box 35"/>
          <p:cNvSpPr txBox="1">
            <a:spLocks noChangeArrowheads="1"/>
          </p:cNvSpPr>
          <p:nvPr/>
        </p:nvSpPr>
        <p:spPr bwMode="auto">
          <a:xfrm>
            <a:off x="674737" y="704448"/>
            <a:ext cx="726562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        </a:t>
            </a:r>
            <a:r>
              <a:rPr lang="zh-CN" altLang="en-US" sz="2000" b="1" dirty="0" smtClean="0"/>
              <a:t> 在</a:t>
            </a:r>
            <a:r>
              <a:rPr lang="zh-CN" altLang="en-US" sz="2000" b="1" dirty="0"/>
              <a:t>确定被测要素的</a:t>
            </a:r>
            <a:r>
              <a:rPr lang="zh-CN" altLang="en-US" sz="2000" b="1" dirty="0">
                <a:solidFill>
                  <a:srgbClr val="FF0000"/>
                </a:solidFill>
              </a:rPr>
              <a:t>方向、位置和 跳动公差</a:t>
            </a:r>
            <a:r>
              <a:rPr lang="zh-CN" altLang="en-US" sz="2000" b="1" dirty="0"/>
              <a:t>时，同时要确定</a:t>
            </a:r>
            <a:r>
              <a:rPr lang="zh-CN" altLang="en-US" sz="2000" b="1" dirty="0">
                <a:solidFill>
                  <a:srgbClr val="FF0000"/>
                </a:solidFill>
              </a:rPr>
              <a:t>基准要素</a:t>
            </a:r>
            <a:r>
              <a:rPr lang="zh-CN" altLang="en-US" sz="2000" b="1" dirty="0"/>
              <a:t>。基准的选用应遵循设计、工艺、测量和工作等</a:t>
            </a:r>
            <a:r>
              <a:rPr lang="zh-CN" altLang="en-US" sz="2000" b="1" dirty="0">
                <a:solidFill>
                  <a:srgbClr val="FF3300"/>
                </a:solidFill>
              </a:rPr>
              <a:t>基准统一的原则。</a:t>
            </a:r>
            <a:endParaRPr lang="zh-CN" altLang="en-US" sz="2000" b="1" dirty="0">
              <a:solidFill>
                <a:srgbClr val="FF3300"/>
              </a:solidFill>
            </a:endParaRPr>
          </a:p>
        </p:txBody>
      </p:sp>
      <p:sp>
        <p:nvSpPr>
          <p:cNvPr id="6180" name="Text Box 36"/>
          <p:cNvSpPr txBox="1">
            <a:spLocks noChangeArrowheads="1"/>
          </p:cNvSpPr>
          <p:nvPr/>
        </p:nvSpPr>
        <p:spPr bwMode="auto">
          <a:xfrm>
            <a:off x="641780" y="2450856"/>
            <a:ext cx="7255474"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5000"/>
              </a:spcBef>
            </a:pPr>
            <a:r>
              <a:rPr lang="zh-CN" altLang="en-US" sz="2000" b="1" dirty="0"/>
              <a:t>        </a:t>
            </a:r>
            <a:r>
              <a:rPr lang="zh-CN" altLang="en-US" sz="2000" b="1" dirty="0" smtClean="0"/>
              <a:t> 例如</a:t>
            </a:r>
            <a:r>
              <a:rPr lang="zh-CN" altLang="en-US" sz="2000" b="1" dirty="0"/>
              <a:t>旋转零件，常选用与轴承配合的轴颈表面或轴两端中心孔做基准。</a:t>
            </a:r>
            <a:endParaRPr lang="en-US" altLang="zh-CN" sz="2000" b="1" dirty="0"/>
          </a:p>
        </p:txBody>
      </p:sp>
      <p:sp>
        <p:nvSpPr>
          <p:cNvPr id="6181" name="Text Box 37"/>
          <p:cNvSpPr txBox="1">
            <a:spLocks noChangeArrowheads="1"/>
          </p:cNvSpPr>
          <p:nvPr/>
        </p:nvSpPr>
        <p:spPr bwMode="auto">
          <a:xfrm>
            <a:off x="641456" y="3158742"/>
            <a:ext cx="7382887"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5000"/>
              </a:spcBef>
            </a:pPr>
            <a:r>
              <a:rPr lang="zh-CN" altLang="en-US" sz="2000" b="1" dirty="0"/>
              <a:t> </a:t>
            </a:r>
            <a:r>
              <a:rPr lang="zh-CN" altLang="en-US" sz="2000" b="1" dirty="0" smtClean="0"/>
              <a:t>        </a:t>
            </a:r>
            <a:r>
              <a:rPr lang="zh-CN" altLang="en-US" sz="2000" b="1" dirty="0" smtClean="0">
                <a:latin typeface="宋体" panose="02010600030101010101" pitchFamily="2" charset="-122"/>
              </a:rPr>
              <a:t>② </a:t>
            </a:r>
            <a:r>
              <a:rPr lang="zh-CN" altLang="en-US" sz="2000" b="1" dirty="0" smtClean="0">
                <a:solidFill>
                  <a:srgbClr val="FF0000"/>
                </a:solidFill>
                <a:latin typeface="宋体" panose="02010600030101010101" pitchFamily="2" charset="-122"/>
              </a:rPr>
              <a:t>从</a:t>
            </a:r>
            <a:r>
              <a:rPr lang="zh-CN" altLang="en-US" sz="2000" b="1" dirty="0">
                <a:solidFill>
                  <a:srgbClr val="FF0000"/>
                </a:solidFill>
                <a:latin typeface="宋体" panose="02010600030101010101" pitchFamily="2" charset="-122"/>
              </a:rPr>
              <a:t>加工工艺考虑</a:t>
            </a:r>
            <a:r>
              <a:rPr lang="zh-CN" altLang="en-US" sz="2000" b="1" dirty="0">
                <a:latin typeface="宋体" panose="02010600030101010101" pitchFamily="2" charset="-122"/>
              </a:rPr>
              <a:t>：应选择零件加工时在工夹具中定位</a:t>
            </a:r>
            <a:r>
              <a:rPr lang="zh-CN" altLang="en-US" sz="2000" b="1" dirty="0" smtClean="0">
                <a:latin typeface="宋体" panose="02010600030101010101" pitchFamily="2" charset="-122"/>
              </a:rPr>
              <a:t>的相应</a:t>
            </a:r>
            <a:r>
              <a:rPr lang="zh-CN" altLang="en-US" sz="2000" b="1" dirty="0">
                <a:latin typeface="宋体" panose="02010600030101010101" pitchFamily="2" charset="-122"/>
              </a:rPr>
              <a:t>要素做基准。</a:t>
            </a:r>
            <a:endParaRPr lang="en-US" altLang="zh-CN" sz="2000" b="1" dirty="0"/>
          </a:p>
        </p:txBody>
      </p:sp>
      <p:sp>
        <p:nvSpPr>
          <p:cNvPr id="6182" name="Text Box 38"/>
          <p:cNvSpPr txBox="1">
            <a:spLocks noChangeArrowheads="1"/>
          </p:cNvSpPr>
          <p:nvPr/>
        </p:nvSpPr>
        <p:spPr bwMode="auto">
          <a:xfrm>
            <a:off x="706776" y="3861825"/>
            <a:ext cx="7252246"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5000"/>
              </a:spcBef>
            </a:pPr>
            <a:r>
              <a:rPr lang="zh-CN" altLang="en-US" sz="2000" b="1" dirty="0"/>
              <a:t> </a:t>
            </a:r>
            <a:r>
              <a:rPr lang="zh-CN" altLang="en-US" sz="2000" b="1" dirty="0" smtClean="0"/>
              <a:t>        </a:t>
            </a:r>
            <a:r>
              <a:rPr lang="zh-CN" altLang="en-US" sz="2000" b="1" dirty="0" smtClean="0">
                <a:latin typeface="宋体" panose="02010600030101010101" pitchFamily="2" charset="-122"/>
              </a:rPr>
              <a:t>③ </a:t>
            </a:r>
            <a:r>
              <a:rPr lang="zh-CN" altLang="en-US" sz="2000" b="1" dirty="0" smtClean="0">
                <a:solidFill>
                  <a:srgbClr val="FF0000"/>
                </a:solidFill>
                <a:latin typeface="宋体" panose="02010600030101010101" pitchFamily="2" charset="-122"/>
              </a:rPr>
              <a:t>从</a:t>
            </a:r>
            <a:r>
              <a:rPr lang="zh-CN" altLang="en-US" sz="2000" b="1" dirty="0">
                <a:solidFill>
                  <a:srgbClr val="FF0000"/>
                </a:solidFill>
                <a:latin typeface="宋体" panose="02010600030101010101" pitchFamily="2" charset="-122"/>
              </a:rPr>
              <a:t>测量考虑</a:t>
            </a:r>
            <a:r>
              <a:rPr lang="zh-CN" altLang="en-US" sz="2000" b="1" dirty="0">
                <a:latin typeface="宋体" panose="02010600030101010101" pitchFamily="2" charset="-122"/>
              </a:rPr>
              <a:t>：应选择零件在测量、检验时在计量器具</a:t>
            </a:r>
            <a:r>
              <a:rPr lang="zh-CN" altLang="en-US" sz="2000" b="1" dirty="0" smtClean="0">
                <a:latin typeface="宋体" panose="02010600030101010101" pitchFamily="2" charset="-122"/>
              </a:rPr>
              <a:t>中定位</a:t>
            </a:r>
            <a:r>
              <a:rPr lang="zh-CN" altLang="en-US" sz="2000" b="1" dirty="0">
                <a:latin typeface="宋体" panose="02010600030101010101" pitchFamily="2" charset="-122"/>
              </a:rPr>
              <a:t>的相应要素做基准。</a:t>
            </a:r>
            <a:endParaRPr lang="en-US" altLang="zh-CN" sz="2000" b="1" dirty="0"/>
          </a:p>
        </p:txBody>
      </p:sp>
      <p:sp>
        <p:nvSpPr>
          <p:cNvPr id="9" name="Text Box 4"/>
          <p:cNvSpPr txBox="1">
            <a:spLocks noChangeArrowheads="1"/>
          </p:cNvSpPr>
          <p:nvPr/>
        </p:nvSpPr>
        <p:spPr bwMode="auto">
          <a:xfrm>
            <a:off x="1153544" y="5227977"/>
            <a:ext cx="6600196"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根据需要可采用</a:t>
            </a:r>
            <a:r>
              <a:rPr lang="zh-CN" altLang="en-US" sz="2000" b="1" dirty="0">
                <a:solidFill>
                  <a:srgbClr val="FF3300"/>
                </a:solidFill>
              </a:rPr>
              <a:t>单一基准、公共基准</a:t>
            </a:r>
            <a:r>
              <a:rPr lang="zh-CN" altLang="en-US" sz="2000" b="1" dirty="0" smtClean="0">
                <a:solidFill>
                  <a:srgbClr val="FF3300"/>
                </a:solidFill>
              </a:rPr>
              <a:t>、三</a:t>
            </a:r>
            <a:r>
              <a:rPr lang="zh-CN" altLang="en-US" sz="2000" b="1" dirty="0">
                <a:solidFill>
                  <a:srgbClr val="FF3300"/>
                </a:solidFill>
              </a:rPr>
              <a:t>基面</a:t>
            </a:r>
            <a:r>
              <a:rPr lang="zh-CN" altLang="en-US" sz="2000" b="1" dirty="0" smtClean="0">
                <a:solidFill>
                  <a:srgbClr val="FF3300"/>
                </a:solidFill>
              </a:rPr>
              <a:t>体系</a:t>
            </a:r>
            <a:r>
              <a:rPr lang="zh-CN" altLang="en-US" sz="2000" b="1" dirty="0" smtClean="0"/>
              <a:t>。</a:t>
            </a:r>
            <a:endParaRPr lang="zh-CN" altLang="en-US" sz="2000" b="1" dirty="0"/>
          </a:p>
        </p:txBody>
      </p:sp>
      <p:sp>
        <p:nvSpPr>
          <p:cNvPr id="10" name="Text Box 5"/>
          <p:cNvSpPr txBox="1">
            <a:spLocks noChangeArrowheads="1"/>
          </p:cNvSpPr>
          <p:nvPr/>
        </p:nvSpPr>
        <p:spPr bwMode="auto">
          <a:xfrm>
            <a:off x="702888" y="5640083"/>
            <a:ext cx="7442758"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        基准要素通常应有</a:t>
            </a:r>
            <a:r>
              <a:rPr lang="zh-CN" altLang="en-US" sz="2000" b="1" dirty="0">
                <a:solidFill>
                  <a:srgbClr val="FF3300"/>
                </a:solidFill>
              </a:rPr>
              <a:t>较高的形状精度，它的长度较大、面积较大、刚度较大</a:t>
            </a:r>
            <a:r>
              <a:rPr lang="zh-CN" altLang="en-US" sz="2000" b="1" dirty="0"/>
              <a:t>。</a:t>
            </a:r>
            <a:endParaRPr lang="zh-CN" altLang="en-US" sz="2000" b="1" dirty="0"/>
          </a:p>
        </p:txBody>
      </p:sp>
      <p:sp>
        <p:nvSpPr>
          <p:cNvPr id="11" name="Text Box 6"/>
          <p:cNvSpPr txBox="1">
            <a:spLocks noChangeArrowheads="1"/>
          </p:cNvSpPr>
          <p:nvPr/>
        </p:nvSpPr>
        <p:spPr bwMode="auto">
          <a:xfrm>
            <a:off x="733315" y="4551014"/>
            <a:ext cx="7128390" cy="70788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15000"/>
              </a:spcBef>
            </a:pPr>
            <a:r>
              <a:rPr lang="zh-CN" altLang="en-US" sz="2000" b="1" dirty="0" smtClean="0">
                <a:latin typeface="宋体" panose="02010600030101010101" pitchFamily="2" charset="-122"/>
              </a:rPr>
              <a:t>    ④</a:t>
            </a:r>
            <a:r>
              <a:rPr lang="zh-CN" altLang="en-US" sz="2000" b="1" dirty="0" smtClean="0"/>
              <a:t> </a:t>
            </a:r>
            <a:r>
              <a:rPr lang="zh-CN" altLang="en-US" sz="2000" b="1" dirty="0">
                <a:solidFill>
                  <a:srgbClr val="FF0000"/>
                </a:solidFill>
              </a:rPr>
              <a:t>从</a:t>
            </a:r>
            <a:r>
              <a:rPr lang="zh-CN" altLang="en-US" sz="2000" b="1" dirty="0">
                <a:solidFill>
                  <a:srgbClr val="FF0000"/>
                </a:solidFill>
                <a:latin typeface="宋体" panose="02010600030101010101" pitchFamily="2" charset="-122"/>
              </a:rPr>
              <a:t>装配关系考虑</a:t>
            </a:r>
            <a:r>
              <a:rPr lang="zh-CN" altLang="en-US" sz="2000" b="1" dirty="0">
                <a:latin typeface="宋体" panose="02010600030101010101" pitchFamily="2" charset="-122"/>
              </a:rPr>
              <a:t>：应选择零件相配合、相接触的表面</a:t>
            </a:r>
            <a:r>
              <a:rPr lang="zh-CN" altLang="en-US" sz="2000" b="1" dirty="0" smtClean="0">
                <a:latin typeface="宋体" panose="02010600030101010101" pitchFamily="2" charset="-122"/>
              </a:rPr>
              <a:t>做基准</a:t>
            </a:r>
            <a:r>
              <a:rPr lang="zh-CN" altLang="en-US" sz="2000" b="1" dirty="0">
                <a:latin typeface="宋体" panose="02010600030101010101" pitchFamily="2" charset="-122"/>
              </a:rPr>
              <a:t>，以保证零件的正确装配。</a:t>
            </a:r>
            <a:endParaRPr lang="en-US" altLang="zh-CN" sz="2000" b="1" dirty="0"/>
          </a:p>
        </p:txBody>
      </p:sp>
      <p:sp>
        <p:nvSpPr>
          <p:cNvPr id="12" name="圆角矩形 11">
            <a:hlinkClick r:id="rId1" action="ppaction://hlinksldjump"/>
          </p:cNvPr>
          <p:cNvSpPr/>
          <p:nvPr/>
        </p:nvSpPr>
        <p:spPr bwMode="auto">
          <a:xfrm>
            <a:off x="7031599" y="6134797"/>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5">
                                            <p:txEl>
                                              <p:pRg st="0" end="0"/>
                                            </p:txEl>
                                          </p:spTgt>
                                        </p:tgtEl>
                                        <p:attrNameLst>
                                          <p:attrName>style.visibility</p:attrName>
                                        </p:attrNameLst>
                                      </p:cBhvr>
                                      <p:to>
                                        <p:strVal val="visible"/>
                                      </p:to>
                                    </p:set>
                                    <p:animEffect transition="in" filter="wipe(left)">
                                      <p:cBhvr>
                                        <p:cTn id="7" dur="300"/>
                                        <p:tgtEl>
                                          <p:spTgt spid="6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9">
                                            <p:txEl>
                                              <p:pRg st="0" end="0"/>
                                            </p:txEl>
                                          </p:spTgt>
                                        </p:tgtEl>
                                        <p:attrNameLst>
                                          <p:attrName>style.visibility</p:attrName>
                                        </p:attrNameLst>
                                      </p:cBhvr>
                                      <p:to>
                                        <p:strVal val="visible"/>
                                      </p:to>
                                    </p:set>
                                    <p:animEffect transition="in" filter="wipe(left)">
                                      <p:cBhvr>
                                        <p:cTn id="12" dur="300"/>
                                        <p:tgtEl>
                                          <p:spTgt spid="61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59"/>
                                        </p:tgtEl>
                                        <p:attrNameLst>
                                          <p:attrName>style.visibility</p:attrName>
                                        </p:attrNameLst>
                                      </p:cBhvr>
                                      <p:to>
                                        <p:strVal val="visible"/>
                                      </p:to>
                                    </p:set>
                                    <p:animEffect transition="in" filter="wipe(left)">
                                      <p:cBhvr>
                                        <p:cTn id="17" dur="300"/>
                                        <p:tgtEl>
                                          <p:spTgt spid="61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80"/>
                                        </p:tgtEl>
                                        <p:attrNameLst>
                                          <p:attrName>style.visibility</p:attrName>
                                        </p:attrNameLst>
                                      </p:cBhvr>
                                      <p:to>
                                        <p:strVal val="visible"/>
                                      </p:to>
                                    </p:set>
                                    <p:animEffect transition="in" filter="wipe(left)">
                                      <p:cBhvr>
                                        <p:cTn id="22" dur="300"/>
                                        <p:tgtEl>
                                          <p:spTgt spid="618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181"/>
                                        </p:tgtEl>
                                        <p:attrNameLst>
                                          <p:attrName>style.visibility</p:attrName>
                                        </p:attrNameLst>
                                      </p:cBhvr>
                                      <p:to>
                                        <p:strVal val="visible"/>
                                      </p:to>
                                    </p:set>
                                    <p:animEffect transition="in" filter="wipe(left)">
                                      <p:cBhvr>
                                        <p:cTn id="27" dur="300"/>
                                        <p:tgtEl>
                                          <p:spTgt spid="618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182"/>
                                        </p:tgtEl>
                                        <p:attrNameLst>
                                          <p:attrName>style.visibility</p:attrName>
                                        </p:attrNameLst>
                                      </p:cBhvr>
                                      <p:to>
                                        <p:strVal val="visible"/>
                                      </p:to>
                                    </p:set>
                                    <p:animEffect transition="in" filter="wipe(left)">
                                      <p:cBhvr>
                                        <p:cTn id="32" dur="300"/>
                                        <p:tgtEl>
                                          <p:spTgt spid="6182"/>
                                        </p:tgtEl>
                                      </p:cBhvr>
                                    </p:animEffect>
                                  </p:childTnLst>
                                </p:cTn>
                              </p:par>
                            </p:childTnLst>
                          </p:cTn>
                        </p:par>
                        <p:par>
                          <p:cTn id="33" fill="hold">
                            <p:stCondLst>
                              <p:cond delay="13800"/>
                            </p:stCondLst>
                            <p:childTnLst>
                              <p:par>
                                <p:cTn id="34" presetID="22" presetClass="entr" presetSubtype="8" fill="hold" grpId="0" nodeType="afterEffect">
                                  <p:stCondLst>
                                    <p:cond delay="0"/>
                                  </p:stCondLst>
                                  <p:iterate type="wd">
                                    <p:tmPct val="100000"/>
                                  </p:iterate>
                                  <p:childTnLst>
                                    <p:set>
                                      <p:cBhvr>
                                        <p:cTn id="35" dur="1" fill="hold">
                                          <p:stCondLst>
                                            <p:cond delay="0"/>
                                          </p:stCondLst>
                                        </p:cTn>
                                        <p:tgtEl>
                                          <p:spTgt spid="11"/>
                                        </p:tgtEl>
                                        <p:attrNameLst>
                                          <p:attrName>style.visibility</p:attrName>
                                        </p:attrNameLst>
                                      </p:cBhvr>
                                      <p:to>
                                        <p:strVal val="visible"/>
                                      </p:to>
                                    </p:set>
                                    <p:animEffect transition="in" filter="wipe(left)">
                                      <p:cBhvr>
                                        <p:cTn id="36" dur="3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9"/>
                                        </p:tgtEl>
                                        <p:attrNameLst>
                                          <p:attrName>style.visibility</p:attrName>
                                        </p:attrNameLst>
                                      </p:cBhvr>
                                      <p:to>
                                        <p:strVal val="visible"/>
                                      </p:to>
                                    </p:set>
                                    <p:animEffect transition="in" filter="wipe(left)">
                                      <p:cBhvr>
                                        <p:cTn id="41" dur="3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10"/>
                                        </p:tgtEl>
                                        <p:attrNameLst>
                                          <p:attrName>style.visibility</p:attrName>
                                        </p:attrNameLst>
                                      </p:cBhvr>
                                      <p:to>
                                        <p:strVal val="visible"/>
                                      </p:to>
                                    </p:set>
                                    <p:animEffect transition="in" filter="wipe(left)">
                                      <p:cBhvr>
                                        <p:cTn id="46"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autoUpdateAnimBg="0" build="p"/>
      <p:bldP spid="6159" grpId="0" autoUpdateAnimBg="0"/>
      <p:bldP spid="6179" grpId="0" autoUpdateAnimBg="0" build="p"/>
      <p:bldP spid="6180" grpId="0" autoUpdateAnimBg="0"/>
      <p:bldP spid="6181" grpId="0" autoUpdateAnimBg="0"/>
      <p:bldP spid="6182" grpId="0" autoUpdateAnimBg="0"/>
      <p:bldP spid="9" grpId="0" autoUpdateAnimBg="0"/>
      <p:bldP spid="10" grpId="0" autoUpdateAnimBg="0"/>
      <p:bldP spid="1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6B2EEC1-5E12-4DA1-B1CF-65027B676CA0}" type="slidenum">
              <a:rPr kumimoji="0" lang="zh-CN" altLang="en-US" sz="2000" smtClean="0">
                <a:solidFill>
                  <a:srgbClr val="0000FF"/>
                </a:solidFill>
              </a:rPr>
            </a:fld>
            <a:endParaRPr kumimoji="0" lang="en-US" altLang="zh-CN" sz="2000" smtClean="0">
              <a:solidFill>
                <a:srgbClr val="0000FF"/>
              </a:solidFill>
            </a:endParaRPr>
          </a:p>
        </p:txBody>
      </p:sp>
      <p:grpSp>
        <p:nvGrpSpPr>
          <p:cNvPr id="113690" name="Group 26"/>
          <p:cNvGrpSpPr/>
          <p:nvPr/>
        </p:nvGrpSpPr>
        <p:grpSpPr bwMode="auto">
          <a:xfrm>
            <a:off x="1524303" y="2147585"/>
            <a:ext cx="5461000" cy="4200525"/>
            <a:chOff x="1164" y="1153"/>
            <a:chExt cx="3185" cy="2646"/>
          </a:xfrm>
        </p:grpSpPr>
        <p:grpSp>
          <p:nvGrpSpPr>
            <p:cNvPr id="35851" name="Group 6"/>
            <p:cNvGrpSpPr/>
            <p:nvPr/>
          </p:nvGrpSpPr>
          <p:grpSpPr bwMode="auto">
            <a:xfrm>
              <a:off x="1164" y="1153"/>
              <a:ext cx="3185" cy="2646"/>
              <a:chOff x="1768" y="2012"/>
              <a:chExt cx="2732" cy="2146"/>
            </a:xfrm>
          </p:grpSpPr>
          <p:grpSp>
            <p:nvGrpSpPr>
              <p:cNvPr id="35854" name="Group 7"/>
              <p:cNvGrpSpPr/>
              <p:nvPr/>
            </p:nvGrpSpPr>
            <p:grpSpPr bwMode="auto">
              <a:xfrm>
                <a:off x="1768" y="2012"/>
                <a:ext cx="2052" cy="2016"/>
                <a:chOff x="1084" y="2147"/>
                <a:chExt cx="2052" cy="2016"/>
              </a:xfrm>
            </p:grpSpPr>
            <p:grpSp>
              <p:nvGrpSpPr>
                <p:cNvPr id="35863" name="Group 8"/>
                <p:cNvGrpSpPr/>
                <p:nvPr/>
              </p:nvGrpSpPr>
              <p:grpSpPr bwMode="auto">
                <a:xfrm>
                  <a:off x="1250" y="2296"/>
                  <a:ext cx="1719" cy="1719"/>
                  <a:chOff x="2160" y="2277"/>
                  <a:chExt cx="1719" cy="1719"/>
                </a:xfrm>
              </p:grpSpPr>
              <p:grpSp>
                <p:nvGrpSpPr>
                  <p:cNvPr id="35867" name="Group 9"/>
                  <p:cNvGrpSpPr/>
                  <p:nvPr/>
                </p:nvGrpSpPr>
                <p:grpSpPr bwMode="auto">
                  <a:xfrm>
                    <a:off x="2160" y="2277"/>
                    <a:ext cx="1719" cy="1719"/>
                    <a:chOff x="2160" y="2277"/>
                    <a:chExt cx="1719" cy="1719"/>
                  </a:xfrm>
                </p:grpSpPr>
                <p:sp>
                  <p:nvSpPr>
                    <p:cNvPr id="35869" name="Freeform 10"/>
                    <p:cNvSpPr/>
                    <p:nvPr/>
                  </p:nvSpPr>
                  <p:spPr bwMode="auto">
                    <a:xfrm>
                      <a:off x="2556" y="2295"/>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0" name="Oval 11"/>
                    <p:cNvSpPr>
                      <a:spLocks noChangeArrowheads="1"/>
                    </p:cNvSpPr>
                    <p:nvPr/>
                  </p:nvSpPr>
                  <p:spPr bwMode="auto">
                    <a:xfrm>
                      <a:off x="2160" y="2277"/>
                      <a:ext cx="1719" cy="1719"/>
                    </a:xfrm>
                    <a:prstGeom prst="ellipse">
                      <a:avLst/>
                    </a:prstGeom>
                    <a:noFill/>
                    <a:ln w="28575">
                      <a:solidFill>
                        <a:srgbClr val="FF33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5868" name="Oval 12"/>
                  <p:cNvSpPr>
                    <a:spLocks noChangeArrowheads="1"/>
                  </p:cNvSpPr>
                  <p:nvPr/>
                </p:nvSpPr>
                <p:spPr bwMode="auto">
                  <a:xfrm>
                    <a:off x="2565" y="2682"/>
                    <a:ext cx="909" cy="909"/>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5864" name="Group 13"/>
                <p:cNvGrpSpPr/>
                <p:nvPr/>
              </p:nvGrpSpPr>
              <p:grpSpPr bwMode="auto">
                <a:xfrm>
                  <a:off x="1084" y="2147"/>
                  <a:ext cx="2052" cy="2016"/>
                  <a:chOff x="1084" y="2147"/>
                  <a:chExt cx="2052" cy="2016"/>
                </a:xfrm>
              </p:grpSpPr>
              <p:sp>
                <p:nvSpPr>
                  <p:cNvPr id="35865" name="Line 14"/>
                  <p:cNvSpPr>
                    <a:spLocks noChangeShapeType="1"/>
                  </p:cNvSpPr>
                  <p:nvPr/>
                </p:nvSpPr>
                <p:spPr bwMode="auto">
                  <a:xfrm>
                    <a:off x="1084" y="3199"/>
                    <a:ext cx="2052" cy="0"/>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6" name="Line 15"/>
                  <p:cNvSpPr>
                    <a:spLocks noChangeShapeType="1"/>
                  </p:cNvSpPr>
                  <p:nvPr/>
                </p:nvSpPr>
                <p:spPr bwMode="auto">
                  <a:xfrm>
                    <a:off x="2065" y="2147"/>
                    <a:ext cx="0" cy="2016"/>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5855" name="Line 16"/>
              <p:cNvSpPr>
                <a:spLocks noChangeShapeType="1"/>
              </p:cNvSpPr>
              <p:nvPr/>
            </p:nvSpPr>
            <p:spPr bwMode="auto">
              <a:xfrm>
                <a:off x="2745" y="3474"/>
                <a:ext cx="1755"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6" name="Line 17"/>
              <p:cNvSpPr>
                <a:spLocks noChangeShapeType="1"/>
              </p:cNvSpPr>
              <p:nvPr/>
            </p:nvSpPr>
            <p:spPr bwMode="auto">
              <a:xfrm>
                <a:off x="2745" y="3888"/>
                <a:ext cx="1755"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7" name="Line 18"/>
              <p:cNvSpPr>
                <a:spLocks noChangeShapeType="1"/>
              </p:cNvSpPr>
              <p:nvPr/>
            </p:nvSpPr>
            <p:spPr bwMode="auto">
              <a:xfrm>
                <a:off x="4248" y="3222"/>
                <a:ext cx="0" cy="252"/>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8" name="Line 19"/>
              <p:cNvSpPr>
                <a:spLocks noChangeShapeType="1"/>
              </p:cNvSpPr>
              <p:nvPr/>
            </p:nvSpPr>
            <p:spPr bwMode="auto">
              <a:xfrm>
                <a:off x="4248" y="3888"/>
                <a:ext cx="0" cy="270"/>
              </a:xfrm>
              <a:prstGeom prst="line">
                <a:avLst/>
              </a:prstGeom>
              <a:noFill/>
              <a:ln w="952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859" name="Group 20"/>
              <p:cNvGrpSpPr/>
              <p:nvPr/>
            </p:nvGrpSpPr>
            <p:grpSpPr bwMode="auto">
              <a:xfrm>
                <a:off x="4167" y="3546"/>
                <a:ext cx="153" cy="209"/>
                <a:chOff x="3177" y="2529"/>
                <a:chExt cx="153" cy="209"/>
              </a:xfrm>
            </p:grpSpPr>
            <p:sp>
              <p:nvSpPr>
                <p:cNvPr id="35860" name="WordArt 21"/>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ln>
                      <a:solidFill>
                        <a:srgbClr val="000000"/>
                      </a:solidFill>
                      <a:latin typeface="宋体" panose="02010600030101010101" pitchFamily="2" charset="-122"/>
                      <a:ea typeface="宋体" panose="02010600030101010101" pitchFamily="2" charset="-122"/>
                    </a:rPr>
                    <a:t>f</a:t>
                  </a:r>
                  <a:endParaRPr lang="zh-CN" altLang="en-US" sz="1800" i="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35861" name="Oval 22"/>
                <p:cNvSpPr>
                  <a:spLocks noChangeArrowheads="1"/>
                </p:cNvSpPr>
                <p:nvPr/>
              </p:nvSpPr>
              <p:spPr bwMode="auto">
                <a:xfrm>
                  <a:off x="3258" y="2682"/>
                  <a:ext cx="56" cy="56"/>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2" name="Line 23"/>
                <p:cNvSpPr>
                  <a:spLocks noChangeShapeType="1"/>
                </p:cNvSpPr>
                <p:nvPr/>
              </p:nvSpPr>
              <p:spPr bwMode="auto">
                <a:xfrm flipH="1">
                  <a:off x="3303" y="2529"/>
                  <a:ext cx="27" cy="27"/>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5852" name="Line 24"/>
            <p:cNvSpPr>
              <a:spLocks noChangeShapeType="1"/>
            </p:cNvSpPr>
            <p:nvPr/>
          </p:nvSpPr>
          <p:spPr bwMode="auto">
            <a:xfrm>
              <a:off x="2295" y="2956"/>
              <a:ext cx="2001"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3" name="Line 25"/>
            <p:cNvSpPr>
              <a:spLocks noChangeShapeType="1"/>
            </p:cNvSpPr>
            <p:nvPr/>
          </p:nvSpPr>
          <p:spPr bwMode="auto">
            <a:xfrm>
              <a:off x="2295" y="3466"/>
              <a:ext cx="2001"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691" name="AutoShape 27"/>
          <p:cNvSpPr>
            <a:spLocks noChangeArrowheads="1"/>
          </p:cNvSpPr>
          <p:nvPr/>
        </p:nvSpPr>
        <p:spPr bwMode="auto">
          <a:xfrm>
            <a:off x="5589891" y="1923747"/>
            <a:ext cx="1715978" cy="1034057"/>
          </a:xfrm>
          <a:prstGeom prst="wedgeEllipseCallout">
            <a:avLst>
              <a:gd name="adj1" fmla="val -61287"/>
              <a:gd name="adj2" fmla="val 121046"/>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solidFill>
                  <a:srgbClr val="FF0000"/>
                </a:solidFill>
              </a:rPr>
              <a:t>最小外接圆</a:t>
            </a:r>
            <a:endParaRPr lang="zh-CN" altLang="en-US" b="1" dirty="0">
              <a:solidFill>
                <a:srgbClr val="FF0000"/>
              </a:solidFill>
            </a:endParaRPr>
          </a:p>
        </p:txBody>
      </p:sp>
      <p:sp>
        <p:nvSpPr>
          <p:cNvPr id="113692" name="Line 28"/>
          <p:cNvSpPr>
            <a:spLocks noChangeShapeType="1"/>
          </p:cNvSpPr>
          <p:nvPr/>
        </p:nvSpPr>
        <p:spPr bwMode="auto">
          <a:xfrm>
            <a:off x="3472166" y="4200222"/>
            <a:ext cx="0" cy="1611313"/>
          </a:xfrm>
          <a:prstGeom prst="line">
            <a:avLst/>
          </a:prstGeom>
          <a:noFill/>
          <a:ln w="5715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94" name="Line 30"/>
          <p:cNvSpPr>
            <a:spLocks noChangeShapeType="1"/>
          </p:cNvSpPr>
          <p:nvPr/>
        </p:nvSpPr>
        <p:spPr bwMode="auto">
          <a:xfrm>
            <a:off x="2673653" y="4185935"/>
            <a:ext cx="798513" cy="0"/>
          </a:xfrm>
          <a:prstGeom prst="line">
            <a:avLst/>
          </a:prstGeom>
          <a:noFill/>
          <a:ln w="57150">
            <a:solidFill>
              <a:schemeClr val="accent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96" name="AutoShape 32"/>
          <p:cNvSpPr>
            <a:spLocks noChangeArrowheads="1"/>
          </p:cNvSpPr>
          <p:nvPr/>
        </p:nvSpPr>
        <p:spPr bwMode="auto">
          <a:xfrm>
            <a:off x="7144053" y="4085922"/>
            <a:ext cx="1089025" cy="1174750"/>
          </a:xfrm>
          <a:prstGeom prst="wedgeRoundRectCallout">
            <a:avLst>
              <a:gd name="adj1" fmla="val -100875"/>
              <a:gd name="adj2" fmla="val 67838"/>
              <a:gd name="adj3" fmla="val 16667"/>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t>圆度误差</a:t>
            </a:r>
            <a:endParaRPr lang="zh-CN" altLang="en-US" b="1" dirty="0"/>
          </a:p>
        </p:txBody>
      </p:sp>
      <p:sp>
        <p:nvSpPr>
          <p:cNvPr id="113697" name="AutoShape 33"/>
          <p:cNvSpPr>
            <a:spLocks noChangeArrowheads="1"/>
          </p:cNvSpPr>
          <p:nvPr/>
        </p:nvSpPr>
        <p:spPr bwMode="auto">
          <a:xfrm>
            <a:off x="895738" y="1927687"/>
            <a:ext cx="1579996" cy="792737"/>
          </a:xfrm>
          <a:prstGeom prst="wedgeEllipseCallout">
            <a:avLst>
              <a:gd name="adj1" fmla="val 78958"/>
              <a:gd name="adj2" fmla="val 115771"/>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内切圆</a:t>
            </a:r>
            <a:endParaRPr lang="zh-CN" altLang="en-US" b="1">
              <a:solidFill>
                <a:srgbClr val="FF0000"/>
              </a:solidFill>
            </a:endParaRPr>
          </a:p>
        </p:txBody>
      </p:sp>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1876" y="688582"/>
            <a:ext cx="8420908" cy="869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wipe(left)">
                                      <p:cBhvr>
                                        <p:cTn id="7" dur="500"/>
                                        <p:tgtEl>
                                          <p:spTgt spid="798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3690"/>
                                        </p:tgtEl>
                                        <p:attrNameLst>
                                          <p:attrName>style.visibility</p:attrName>
                                        </p:attrNameLst>
                                      </p:cBhvr>
                                      <p:to>
                                        <p:strVal val="visible"/>
                                      </p:to>
                                    </p:set>
                                    <p:anim calcmode="lin" valueType="num">
                                      <p:cBhvr additive="base">
                                        <p:cTn id="12" dur="500" fill="hold"/>
                                        <p:tgtEl>
                                          <p:spTgt spid="113690"/>
                                        </p:tgtEl>
                                        <p:attrNameLst>
                                          <p:attrName>ppt_x</p:attrName>
                                        </p:attrNameLst>
                                      </p:cBhvr>
                                      <p:tavLst>
                                        <p:tav tm="0">
                                          <p:val>
                                            <p:strVal val="0-#ppt_w/2"/>
                                          </p:val>
                                        </p:tav>
                                        <p:tav tm="100000">
                                          <p:val>
                                            <p:strVal val="#ppt_x"/>
                                          </p:val>
                                        </p:tav>
                                      </p:tavLst>
                                    </p:anim>
                                    <p:anim calcmode="lin" valueType="num">
                                      <p:cBhvr additive="base">
                                        <p:cTn id="13" dur="500" fill="hold"/>
                                        <p:tgtEl>
                                          <p:spTgt spid="11369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3691"/>
                                        </p:tgtEl>
                                        <p:attrNameLst>
                                          <p:attrName>style.visibility</p:attrName>
                                        </p:attrNameLst>
                                      </p:cBhvr>
                                      <p:to>
                                        <p:strVal val="visible"/>
                                      </p:to>
                                    </p:set>
                                    <p:animEffect transition="in" filter="wipe(left)">
                                      <p:cBhvr>
                                        <p:cTn id="18" dur="300"/>
                                        <p:tgtEl>
                                          <p:spTgt spid="11369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3697"/>
                                        </p:tgtEl>
                                        <p:attrNameLst>
                                          <p:attrName>style.visibility</p:attrName>
                                        </p:attrNameLst>
                                      </p:cBhvr>
                                      <p:to>
                                        <p:strVal val="visible"/>
                                      </p:to>
                                    </p:set>
                                    <p:animEffect transition="in" filter="wipe(left)">
                                      <p:cBhvr>
                                        <p:cTn id="23" dur="300"/>
                                        <p:tgtEl>
                                          <p:spTgt spid="113697"/>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113692"/>
                                        </p:tgtEl>
                                        <p:attrNameLst>
                                          <p:attrName>style.visibility</p:attrName>
                                        </p:attrNameLst>
                                      </p:cBhvr>
                                      <p:to>
                                        <p:strVal val="visible"/>
                                      </p:to>
                                    </p:set>
                                    <p:anim calcmode="lin" valueType="num">
                                      <p:cBhvr>
                                        <p:cTn id="28" dur="500" fill="hold"/>
                                        <p:tgtEl>
                                          <p:spTgt spid="113692"/>
                                        </p:tgtEl>
                                        <p:attrNameLst>
                                          <p:attrName>ppt_x</p:attrName>
                                        </p:attrNameLst>
                                      </p:cBhvr>
                                      <p:tavLst>
                                        <p:tav tm="0">
                                          <p:val>
                                            <p:strVal val="#ppt_x"/>
                                          </p:val>
                                        </p:tav>
                                        <p:tav tm="100000">
                                          <p:val>
                                            <p:strVal val="#ppt_x"/>
                                          </p:val>
                                        </p:tav>
                                      </p:tavLst>
                                    </p:anim>
                                    <p:anim calcmode="lin" valueType="num">
                                      <p:cBhvr>
                                        <p:cTn id="29" dur="500" fill="hold"/>
                                        <p:tgtEl>
                                          <p:spTgt spid="113692"/>
                                        </p:tgtEl>
                                        <p:attrNameLst>
                                          <p:attrName>ppt_y</p:attrName>
                                        </p:attrNameLst>
                                      </p:cBhvr>
                                      <p:tavLst>
                                        <p:tav tm="0">
                                          <p:val>
                                            <p:strVal val="#ppt_y-#ppt_h/2"/>
                                          </p:val>
                                        </p:tav>
                                        <p:tav tm="100000">
                                          <p:val>
                                            <p:strVal val="#ppt_y"/>
                                          </p:val>
                                        </p:tav>
                                      </p:tavLst>
                                    </p:anim>
                                    <p:anim calcmode="lin" valueType="num">
                                      <p:cBhvr>
                                        <p:cTn id="30" dur="500" fill="hold"/>
                                        <p:tgtEl>
                                          <p:spTgt spid="113692"/>
                                        </p:tgtEl>
                                        <p:attrNameLst>
                                          <p:attrName>ppt_w</p:attrName>
                                        </p:attrNameLst>
                                      </p:cBhvr>
                                      <p:tavLst>
                                        <p:tav tm="0">
                                          <p:val>
                                            <p:strVal val="#ppt_w"/>
                                          </p:val>
                                        </p:tav>
                                        <p:tav tm="100000">
                                          <p:val>
                                            <p:strVal val="#ppt_w"/>
                                          </p:val>
                                        </p:tav>
                                      </p:tavLst>
                                    </p:anim>
                                    <p:anim calcmode="lin" valueType="num">
                                      <p:cBhvr>
                                        <p:cTn id="31" dur="500" fill="hold"/>
                                        <p:tgtEl>
                                          <p:spTgt spid="113692"/>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2" fill="hold" grpId="0" nodeType="clickEffect">
                                  <p:stCondLst>
                                    <p:cond delay="0"/>
                                  </p:stCondLst>
                                  <p:childTnLst>
                                    <p:set>
                                      <p:cBhvr>
                                        <p:cTn id="35" dur="1" fill="hold">
                                          <p:stCondLst>
                                            <p:cond delay="0"/>
                                          </p:stCondLst>
                                        </p:cTn>
                                        <p:tgtEl>
                                          <p:spTgt spid="113694"/>
                                        </p:tgtEl>
                                        <p:attrNameLst>
                                          <p:attrName>style.visibility</p:attrName>
                                        </p:attrNameLst>
                                      </p:cBhvr>
                                      <p:to>
                                        <p:strVal val="visible"/>
                                      </p:to>
                                    </p:set>
                                    <p:anim calcmode="lin" valueType="num">
                                      <p:cBhvr>
                                        <p:cTn id="36" dur="500" fill="hold"/>
                                        <p:tgtEl>
                                          <p:spTgt spid="113694"/>
                                        </p:tgtEl>
                                        <p:attrNameLst>
                                          <p:attrName>ppt_x</p:attrName>
                                        </p:attrNameLst>
                                      </p:cBhvr>
                                      <p:tavLst>
                                        <p:tav tm="0">
                                          <p:val>
                                            <p:strVal val="#ppt_x+#ppt_w/2"/>
                                          </p:val>
                                        </p:tav>
                                        <p:tav tm="100000">
                                          <p:val>
                                            <p:strVal val="#ppt_x"/>
                                          </p:val>
                                        </p:tav>
                                      </p:tavLst>
                                    </p:anim>
                                    <p:anim calcmode="lin" valueType="num">
                                      <p:cBhvr>
                                        <p:cTn id="37" dur="500" fill="hold"/>
                                        <p:tgtEl>
                                          <p:spTgt spid="113694"/>
                                        </p:tgtEl>
                                        <p:attrNameLst>
                                          <p:attrName>ppt_y</p:attrName>
                                        </p:attrNameLst>
                                      </p:cBhvr>
                                      <p:tavLst>
                                        <p:tav tm="0">
                                          <p:val>
                                            <p:strVal val="#ppt_y"/>
                                          </p:val>
                                        </p:tav>
                                        <p:tav tm="100000">
                                          <p:val>
                                            <p:strVal val="#ppt_y"/>
                                          </p:val>
                                        </p:tav>
                                      </p:tavLst>
                                    </p:anim>
                                    <p:anim calcmode="lin" valueType="num">
                                      <p:cBhvr>
                                        <p:cTn id="38" dur="500" fill="hold"/>
                                        <p:tgtEl>
                                          <p:spTgt spid="113694"/>
                                        </p:tgtEl>
                                        <p:attrNameLst>
                                          <p:attrName>ppt_w</p:attrName>
                                        </p:attrNameLst>
                                      </p:cBhvr>
                                      <p:tavLst>
                                        <p:tav tm="0">
                                          <p:val>
                                            <p:fltVal val="0"/>
                                          </p:val>
                                        </p:tav>
                                        <p:tav tm="100000">
                                          <p:val>
                                            <p:strVal val="#ppt_w"/>
                                          </p:val>
                                        </p:tav>
                                      </p:tavLst>
                                    </p:anim>
                                    <p:anim calcmode="lin" valueType="num">
                                      <p:cBhvr>
                                        <p:cTn id="39" dur="500" fill="hold"/>
                                        <p:tgtEl>
                                          <p:spTgt spid="113694"/>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113696"/>
                                        </p:tgtEl>
                                        <p:attrNameLst>
                                          <p:attrName>style.visibility</p:attrName>
                                        </p:attrNameLst>
                                      </p:cBhvr>
                                      <p:to>
                                        <p:strVal val="visible"/>
                                      </p:to>
                                    </p:set>
                                    <p:anim calcmode="lin" valueType="num">
                                      <p:cBhvr>
                                        <p:cTn id="44" dur="500" fill="hold"/>
                                        <p:tgtEl>
                                          <p:spTgt spid="113696"/>
                                        </p:tgtEl>
                                        <p:attrNameLst>
                                          <p:attrName>ppt_x</p:attrName>
                                        </p:attrNameLst>
                                      </p:cBhvr>
                                      <p:tavLst>
                                        <p:tav tm="0">
                                          <p:val>
                                            <p:strVal val="#ppt_x+#ppt_w/2"/>
                                          </p:val>
                                        </p:tav>
                                        <p:tav tm="100000">
                                          <p:val>
                                            <p:strVal val="#ppt_x"/>
                                          </p:val>
                                        </p:tav>
                                      </p:tavLst>
                                    </p:anim>
                                    <p:anim calcmode="lin" valueType="num">
                                      <p:cBhvr>
                                        <p:cTn id="45" dur="500" fill="hold"/>
                                        <p:tgtEl>
                                          <p:spTgt spid="113696"/>
                                        </p:tgtEl>
                                        <p:attrNameLst>
                                          <p:attrName>ppt_y</p:attrName>
                                        </p:attrNameLst>
                                      </p:cBhvr>
                                      <p:tavLst>
                                        <p:tav tm="0">
                                          <p:val>
                                            <p:strVal val="#ppt_y"/>
                                          </p:val>
                                        </p:tav>
                                        <p:tav tm="100000">
                                          <p:val>
                                            <p:strVal val="#ppt_y"/>
                                          </p:val>
                                        </p:tav>
                                      </p:tavLst>
                                    </p:anim>
                                    <p:anim calcmode="lin" valueType="num">
                                      <p:cBhvr>
                                        <p:cTn id="46" dur="500" fill="hold"/>
                                        <p:tgtEl>
                                          <p:spTgt spid="113696"/>
                                        </p:tgtEl>
                                        <p:attrNameLst>
                                          <p:attrName>ppt_w</p:attrName>
                                        </p:attrNameLst>
                                      </p:cBhvr>
                                      <p:tavLst>
                                        <p:tav tm="0">
                                          <p:val>
                                            <p:fltVal val="0"/>
                                          </p:val>
                                        </p:tav>
                                        <p:tav tm="100000">
                                          <p:val>
                                            <p:strVal val="#ppt_w"/>
                                          </p:val>
                                        </p:tav>
                                      </p:tavLst>
                                    </p:anim>
                                    <p:anim calcmode="lin" valueType="num">
                                      <p:cBhvr>
                                        <p:cTn id="47" dur="500" fill="hold"/>
                                        <p:tgtEl>
                                          <p:spTgt spid="11369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91" grpId="0" animBg="1" autoUpdateAnimBg="0"/>
      <p:bldP spid="113692" grpId="0" animBg="1"/>
      <p:bldP spid="113694" grpId="0" animBg="1"/>
      <p:bldP spid="113696" grpId="0" animBg="1" autoUpdateAnimBg="0"/>
      <p:bldP spid="113697"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115E95D-0438-4823-9510-769597F75B5D}" type="slidenum">
              <a:rPr kumimoji="0" lang="zh-CN" altLang="en-US" sz="2000" smtClean="0">
                <a:solidFill>
                  <a:srgbClr val="0000FF"/>
                </a:solidFill>
              </a:rPr>
            </a:fld>
            <a:endParaRPr kumimoji="0" lang="en-US" altLang="zh-CN" sz="2000" smtClean="0">
              <a:solidFill>
                <a:srgbClr val="0000FF"/>
              </a:solidFill>
            </a:endParaRPr>
          </a:p>
        </p:txBody>
      </p:sp>
      <p:grpSp>
        <p:nvGrpSpPr>
          <p:cNvPr id="56369" name="Group 1073"/>
          <p:cNvGrpSpPr/>
          <p:nvPr/>
        </p:nvGrpSpPr>
        <p:grpSpPr bwMode="auto">
          <a:xfrm>
            <a:off x="1635428" y="1623334"/>
            <a:ext cx="4984750" cy="4740275"/>
            <a:chOff x="337" y="198"/>
            <a:chExt cx="2678" cy="2619"/>
          </a:xfrm>
        </p:grpSpPr>
        <p:grpSp>
          <p:nvGrpSpPr>
            <p:cNvPr id="36876" name="Group 1049"/>
            <p:cNvGrpSpPr/>
            <p:nvPr/>
          </p:nvGrpSpPr>
          <p:grpSpPr bwMode="auto">
            <a:xfrm>
              <a:off x="337" y="198"/>
              <a:ext cx="2439" cy="2396"/>
              <a:chOff x="337" y="486"/>
              <a:chExt cx="2439" cy="2396"/>
            </a:xfrm>
          </p:grpSpPr>
          <p:grpSp>
            <p:nvGrpSpPr>
              <p:cNvPr id="36885" name="Group 1039"/>
              <p:cNvGrpSpPr/>
              <p:nvPr/>
            </p:nvGrpSpPr>
            <p:grpSpPr bwMode="auto">
              <a:xfrm>
                <a:off x="337" y="486"/>
                <a:ext cx="2439" cy="2396"/>
                <a:chOff x="1084" y="2147"/>
                <a:chExt cx="2052" cy="2016"/>
              </a:xfrm>
            </p:grpSpPr>
            <p:sp>
              <p:nvSpPr>
                <p:cNvPr id="36889" name="Line 1040"/>
                <p:cNvSpPr>
                  <a:spLocks noChangeShapeType="1"/>
                </p:cNvSpPr>
                <p:nvPr/>
              </p:nvSpPr>
              <p:spPr bwMode="auto">
                <a:xfrm>
                  <a:off x="1084" y="3199"/>
                  <a:ext cx="2052" cy="0"/>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0" name="Line 1041"/>
                <p:cNvSpPr>
                  <a:spLocks noChangeShapeType="1"/>
                </p:cNvSpPr>
                <p:nvPr/>
              </p:nvSpPr>
              <p:spPr bwMode="auto">
                <a:xfrm>
                  <a:off x="2065" y="2147"/>
                  <a:ext cx="0" cy="2016"/>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86" name="Freeform 1037"/>
              <p:cNvSpPr/>
              <p:nvPr/>
            </p:nvSpPr>
            <p:spPr bwMode="auto">
              <a:xfrm>
                <a:off x="918" y="657"/>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7" name="Oval 1042"/>
              <p:cNvSpPr>
                <a:spLocks noChangeArrowheads="1"/>
              </p:cNvSpPr>
              <p:nvPr/>
            </p:nvSpPr>
            <p:spPr bwMode="auto">
              <a:xfrm>
                <a:off x="922" y="1147"/>
                <a:ext cx="1152" cy="1152"/>
              </a:xfrm>
              <a:prstGeom prst="ellipse">
                <a:avLst/>
              </a:prstGeom>
              <a:noFill/>
              <a:ln w="28575">
                <a:solidFill>
                  <a:srgbClr val="FF33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8" name="Oval 1044"/>
              <p:cNvSpPr>
                <a:spLocks noChangeArrowheads="1"/>
              </p:cNvSpPr>
              <p:nvPr/>
            </p:nvSpPr>
            <p:spPr bwMode="auto">
              <a:xfrm>
                <a:off x="414" y="693"/>
                <a:ext cx="2151" cy="2107"/>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77" name="Line 1060"/>
            <p:cNvSpPr>
              <a:spLocks noChangeShapeType="1"/>
            </p:cNvSpPr>
            <p:nvPr/>
          </p:nvSpPr>
          <p:spPr bwMode="auto">
            <a:xfrm>
              <a:off x="1503" y="2016"/>
              <a:ext cx="1512"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8" name="Line 1061"/>
            <p:cNvSpPr>
              <a:spLocks noChangeShapeType="1"/>
            </p:cNvSpPr>
            <p:nvPr/>
          </p:nvSpPr>
          <p:spPr bwMode="auto">
            <a:xfrm>
              <a:off x="1503" y="2511"/>
              <a:ext cx="1512" cy="0"/>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9" name="Line 1064"/>
            <p:cNvSpPr>
              <a:spLocks noChangeShapeType="1"/>
            </p:cNvSpPr>
            <p:nvPr/>
          </p:nvSpPr>
          <p:spPr bwMode="auto">
            <a:xfrm>
              <a:off x="2839" y="1656"/>
              <a:ext cx="0" cy="360"/>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0" name="Line 1066"/>
            <p:cNvSpPr>
              <a:spLocks noChangeShapeType="1"/>
            </p:cNvSpPr>
            <p:nvPr/>
          </p:nvSpPr>
          <p:spPr bwMode="auto">
            <a:xfrm>
              <a:off x="2840" y="2511"/>
              <a:ext cx="0" cy="306"/>
            </a:xfrm>
            <a:prstGeom prst="line">
              <a:avLst/>
            </a:prstGeom>
            <a:noFill/>
            <a:ln w="19050">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881" name="Group 1067"/>
            <p:cNvGrpSpPr/>
            <p:nvPr/>
          </p:nvGrpSpPr>
          <p:grpSpPr bwMode="auto">
            <a:xfrm>
              <a:off x="2763" y="2097"/>
              <a:ext cx="180" cy="263"/>
              <a:chOff x="3177" y="2529"/>
              <a:chExt cx="153" cy="209"/>
            </a:xfrm>
          </p:grpSpPr>
          <p:sp>
            <p:nvSpPr>
              <p:cNvPr id="36882" name="WordArt 1068"/>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ln>
                    <a:solidFill>
                      <a:srgbClr val="000000"/>
                    </a:solidFill>
                    <a:latin typeface="宋体" panose="02010600030101010101" pitchFamily="2" charset="-122"/>
                    <a:ea typeface="宋体" panose="02010600030101010101" pitchFamily="2" charset="-122"/>
                  </a:rPr>
                  <a:t>f</a:t>
                </a:r>
                <a:endParaRPr lang="zh-CN" altLang="en-US" sz="1800" i="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36883" name="Oval 1069"/>
              <p:cNvSpPr>
                <a:spLocks noChangeArrowheads="1"/>
              </p:cNvSpPr>
              <p:nvPr/>
            </p:nvSpPr>
            <p:spPr bwMode="auto">
              <a:xfrm>
                <a:off x="3258" y="2682"/>
                <a:ext cx="56" cy="56"/>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4" name="Line 1070"/>
              <p:cNvSpPr>
                <a:spLocks noChangeShapeType="1"/>
              </p:cNvSpPr>
              <p:nvPr/>
            </p:nvSpPr>
            <p:spPr bwMode="auto">
              <a:xfrm flipH="1">
                <a:off x="3303" y="2529"/>
                <a:ext cx="27" cy="27"/>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6373" name="Line 1077"/>
          <p:cNvSpPr>
            <a:spLocks noChangeShapeType="1"/>
          </p:cNvSpPr>
          <p:nvPr/>
        </p:nvSpPr>
        <p:spPr bwMode="auto">
          <a:xfrm>
            <a:off x="3776966" y="4896759"/>
            <a:ext cx="2847975"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4" name="Line 1078"/>
          <p:cNvSpPr>
            <a:spLocks noChangeShapeType="1"/>
          </p:cNvSpPr>
          <p:nvPr/>
        </p:nvSpPr>
        <p:spPr bwMode="auto">
          <a:xfrm>
            <a:off x="3789666" y="5796872"/>
            <a:ext cx="2847975"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5" name="AutoShape 1079"/>
          <p:cNvSpPr>
            <a:spLocks noChangeArrowheads="1"/>
          </p:cNvSpPr>
          <p:nvPr/>
        </p:nvSpPr>
        <p:spPr bwMode="auto">
          <a:xfrm>
            <a:off x="6045504" y="1575709"/>
            <a:ext cx="1745558" cy="1219200"/>
          </a:xfrm>
          <a:prstGeom prst="wedgeEllipseCallout">
            <a:avLst>
              <a:gd name="adj1" fmla="val -142736"/>
              <a:gd name="adj2" fmla="val 58722"/>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solidFill>
                  <a:srgbClr val="FF0000"/>
                </a:solidFill>
              </a:rPr>
              <a:t>最大</a:t>
            </a:r>
            <a:endParaRPr lang="zh-CN" altLang="en-US" b="1" dirty="0">
              <a:solidFill>
                <a:srgbClr val="FF0000"/>
              </a:solidFill>
            </a:endParaRPr>
          </a:p>
          <a:p>
            <a:r>
              <a:rPr lang="zh-CN" altLang="en-US" b="1" dirty="0">
                <a:solidFill>
                  <a:srgbClr val="FF0000"/>
                </a:solidFill>
              </a:rPr>
              <a:t>内切圆</a:t>
            </a:r>
            <a:endParaRPr lang="zh-CN" altLang="en-US" b="1" dirty="0">
              <a:solidFill>
                <a:srgbClr val="FF0000"/>
              </a:solidFill>
            </a:endParaRPr>
          </a:p>
        </p:txBody>
      </p:sp>
      <p:sp>
        <p:nvSpPr>
          <p:cNvPr id="56376" name="Line 1080"/>
          <p:cNvSpPr>
            <a:spLocks noChangeShapeType="1"/>
          </p:cNvSpPr>
          <p:nvPr/>
        </p:nvSpPr>
        <p:spPr bwMode="auto">
          <a:xfrm>
            <a:off x="3805541" y="3898222"/>
            <a:ext cx="0" cy="1058862"/>
          </a:xfrm>
          <a:prstGeom prst="line">
            <a:avLst/>
          </a:prstGeom>
          <a:noFill/>
          <a:ln w="5715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7" name="Line 1081"/>
          <p:cNvSpPr>
            <a:spLocks noChangeShapeType="1"/>
          </p:cNvSpPr>
          <p:nvPr/>
        </p:nvSpPr>
        <p:spPr bwMode="auto">
          <a:xfrm flipV="1">
            <a:off x="3805541" y="2039259"/>
            <a:ext cx="260350" cy="1858963"/>
          </a:xfrm>
          <a:prstGeom prst="line">
            <a:avLst/>
          </a:prstGeom>
          <a:noFill/>
          <a:ln w="57150">
            <a:solidFill>
              <a:schemeClr val="accent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8" name="AutoShape 1082"/>
          <p:cNvSpPr>
            <a:spLocks noChangeArrowheads="1"/>
          </p:cNvSpPr>
          <p:nvPr/>
        </p:nvSpPr>
        <p:spPr bwMode="auto">
          <a:xfrm>
            <a:off x="7012837" y="4792250"/>
            <a:ext cx="1076800" cy="756630"/>
          </a:xfrm>
          <a:prstGeom prst="wedgeRoundRectCallout">
            <a:avLst>
              <a:gd name="adj1" fmla="val -96491"/>
              <a:gd name="adj2" fmla="val 22894"/>
              <a:gd name="adj3" fmla="val 16667"/>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t>圆度误差</a:t>
            </a:r>
            <a:endParaRPr lang="zh-CN" altLang="en-US" b="1" dirty="0"/>
          </a:p>
        </p:txBody>
      </p:sp>
      <p:sp>
        <p:nvSpPr>
          <p:cNvPr id="56379" name="AutoShape 1083"/>
          <p:cNvSpPr>
            <a:spLocks noChangeArrowheads="1"/>
          </p:cNvSpPr>
          <p:nvPr/>
        </p:nvSpPr>
        <p:spPr bwMode="auto">
          <a:xfrm>
            <a:off x="940453" y="1567782"/>
            <a:ext cx="1389949" cy="860425"/>
          </a:xfrm>
          <a:prstGeom prst="wedgeEllipseCallout">
            <a:avLst>
              <a:gd name="adj1" fmla="val 10162"/>
              <a:gd name="adj2" fmla="val 192332"/>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solidFill>
                  <a:srgbClr val="FF0000"/>
                </a:solidFill>
              </a:rPr>
              <a:t>外接圆</a:t>
            </a:r>
            <a:endParaRPr lang="zh-CN" altLang="en-US" b="1" dirty="0">
              <a:solidFill>
                <a:srgbClr val="FF0000"/>
              </a:solidFill>
            </a:endParaRPr>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4461" y="595466"/>
            <a:ext cx="8602903" cy="729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wipe(left)">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6369"/>
                                        </p:tgtEl>
                                        <p:attrNameLst>
                                          <p:attrName>style.visibility</p:attrName>
                                        </p:attrNameLst>
                                      </p:cBhvr>
                                      <p:to>
                                        <p:strVal val="visible"/>
                                      </p:to>
                                    </p:set>
                                    <p:anim calcmode="lin" valueType="num">
                                      <p:cBhvr additive="base">
                                        <p:cTn id="12" dur="500" fill="hold"/>
                                        <p:tgtEl>
                                          <p:spTgt spid="56369"/>
                                        </p:tgtEl>
                                        <p:attrNameLst>
                                          <p:attrName>ppt_x</p:attrName>
                                        </p:attrNameLst>
                                      </p:cBhvr>
                                      <p:tavLst>
                                        <p:tav tm="0">
                                          <p:val>
                                            <p:strVal val="0-#ppt_w/2"/>
                                          </p:val>
                                        </p:tav>
                                        <p:tav tm="100000">
                                          <p:val>
                                            <p:strVal val="#ppt_x"/>
                                          </p:val>
                                        </p:tav>
                                      </p:tavLst>
                                    </p:anim>
                                    <p:anim calcmode="lin" valueType="num">
                                      <p:cBhvr additive="base">
                                        <p:cTn id="13" dur="500" fill="hold"/>
                                        <p:tgtEl>
                                          <p:spTgt spid="5636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2" fill="hold" grpId="0" nodeType="clickEffect">
                                  <p:stCondLst>
                                    <p:cond delay="0"/>
                                  </p:stCondLst>
                                  <p:childTnLst>
                                    <p:set>
                                      <p:cBhvr>
                                        <p:cTn id="17" dur="1" fill="hold">
                                          <p:stCondLst>
                                            <p:cond delay="0"/>
                                          </p:stCondLst>
                                        </p:cTn>
                                        <p:tgtEl>
                                          <p:spTgt spid="56375"/>
                                        </p:tgtEl>
                                        <p:attrNameLst>
                                          <p:attrName>style.visibility</p:attrName>
                                        </p:attrNameLst>
                                      </p:cBhvr>
                                      <p:to>
                                        <p:strVal val="visible"/>
                                      </p:to>
                                    </p:set>
                                    <p:anim calcmode="lin" valueType="num">
                                      <p:cBhvr>
                                        <p:cTn id="18" dur="500" fill="hold"/>
                                        <p:tgtEl>
                                          <p:spTgt spid="56375"/>
                                        </p:tgtEl>
                                        <p:attrNameLst>
                                          <p:attrName>ppt_x</p:attrName>
                                        </p:attrNameLst>
                                      </p:cBhvr>
                                      <p:tavLst>
                                        <p:tav tm="0">
                                          <p:val>
                                            <p:strVal val="#ppt_x+#ppt_w/2"/>
                                          </p:val>
                                        </p:tav>
                                        <p:tav tm="100000">
                                          <p:val>
                                            <p:strVal val="#ppt_x"/>
                                          </p:val>
                                        </p:tav>
                                      </p:tavLst>
                                    </p:anim>
                                    <p:anim calcmode="lin" valueType="num">
                                      <p:cBhvr>
                                        <p:cTn id="19" dur="500" fill="hold"/>
                                        <p:tgtEl>
                                          <p:spTgt spid="56375"/>
                                        </p:tgtEl>
                                        <p:attrNameLst>
                                          <p:attrName>ppt_y</p:attrName>
                                        </p:attrNameLst>
                                      </p:cBhvr>
                                      <p:tavLst>
                                        <p:tav tm="0">
                                          <p:val>
                                            <p:strVal val="#ppt_y"/>
                                          </p:val>
                                        </p:tav>
                                        <p:tav tm="100000">
                                          <p:val>
                                            <p:strVal val="#ppt_y"/>
                                          </p:val>
                                        </p:tav>
                                      </p:tavLst>
                                    </p:anim>
                                    <p:anim calcmode="lin" valueType="num">
                                      <p:cBhvr>
                                        <p:cTn id="20" dur="500" fill="hold"/>
                                        <p:tgtEl>
                                          <p:spTgt spid="56375"/>
                                        </p:tgtEl>
                                        <p:attrNameLst>
                                          <p:attrName>ppt_w</p:attrName>
                                        </p:attrNameLst>
                                      </p:cBhvr>
                                      <p:tavLst>
                                        <p:tav tm="0">
                                          <p:val>
                                            <p:fltVal val="0"/>
                                          </p:val>
                                        </p:tav>
                                        <p:tav tm="100000">
                                          <p:val>
                                            <p:strVal val="#ppt_w"/>
                                          </p:val>
                                        </p:tav>
                                      </p:tavLst>
                                    </p:anim>
                                    <p:anim calcmode="lin" valueType="num">
                                      <p:cBhvr>
                                        <p:cTn id="21" dur="500" fill="hold"/>
                                        <p:tgtEl>
                                          <p:spTgt spid="56375"/>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2" fill="hold" grpId="0" nodeType="clickEffect">
                                  <p:stCondLst>
                                    <p:cond delay="0"/>
                                  </p:stCondLst>
                                  <p:childTnLst>
                                    <p:set>
                                      <p:cBhvr>
                                        <p:cTn id="25" dur="1" fill="hold">
                                          <p:stCondLst>
                                            <p:cond delay="0"/>
                                          </p:stCondLst>
                                        </p:cTn>
                                        <p:tgtEl>
                                          <p:spTgt spid="56379"/>
                                        </p:tgtEl>
                                        <p:attrNameLst>
                                          <p:attrName>style.visibility</p:attrName>
                                        </p:attrNameLst>
                                      </p:cBhvr>
                                      <p:to>
                                        <p:strVal val="visible"/>
                                      </p:to>
                                    </p:set>
                                    <p:anim calcmode="lin" valueType="num">
                                      <p:cBhvr>
                                        <p:cTn id="26" dur="500" fill="hold"/>
                                        <p:tgtEl>
                                          <p:spTgt spid="56379"/>
                                        </p:tgtEl>
                                        <p:attrNameLst>
                                          <p:attrName>ppt_x</p:attrName>
                                        </p:attrNameLst>
                                      </p:cBhvr>
                                      <p:tavLst>
                                        <p:tav tm="0">
                                          <p:val>
                                            <p:strVal val="#ppt_x+#ppt_w/2"/>
                                          </p:val>
                                        </p:tav>
                                        <p:tav tm="100000">
                                          <p:val>
                                            <p:strVal val="#ppt_x"/>
                                          </p:val>
                                        </p:tav>
                                      </p:tavLst>
                                    </p:anim>
                                    <p:anim calcmode="lin" valueType="num">
                                      <p:cBhvr>
                                        <p:cTn id="27" dur="500" fill="hold"/>
                                        <p:tgtEl>
                                          <p:spTgt spid="56379"/>
                                        </p:tgtEl>
                                        <p:attrNameLst>
                                          <p:attrName>ppt_y</p:attrName>
                                        </p:attrNameLst>
                                      </p:cBhvr>
                                      <p:tavLst>
                                        <p:tav tm="0">
                                          <p:val>
                                            <p:strVal val="#ppt_y"/>
                                          </p:val>
                                        </p:tav>
                                        <p:tav tm="100000">
                                          <p:val>
                                            <p:strVal val="#ppt_y"/>
                                          </p:val>
                                        </p:tav>
                                      </p:tavLst>
                                    </p:anim>
                                    <p:anim calcmode="lin" valueType="num">
                                      <p:cBhvr>
                                        <p:cTn id="28" dur="500" fill="hold"/>
                                        <p:tgtEl>
                                          <p:spTgt spid="56379"/>
                                        </p:tgtEl>
                                        <p:attrNameLst>
                                          <p:attrName>ppt_w</p:attrName>
                                        </p:attrNameLst>
                                      </p:cBhvr>
                                      <p:tavLst>
                                        <p:tav tm="0">
                                          <p:val>
                                            <p:fltVal val="0"/>
                                          </p:val>
                                        </p:tav>
                                        <p:tav tm="100000">
                                          <p:val>
                                            <p:strVal val="#ppt_w"/>
                                          </p:val>
                                        </p:tav>
                                      </p:tavLst>
                                    </p:anim>
                                    <p:anim calcmode="lin" valueType="num">
                                      <p:cBhvr>
                                        <p:cTn id="29" dur="500" fill="hold"/>
                                        <p:tgtEl>
                                          <p:spTgt spid="56379"/>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 fill="hold" grpId="0" nodeType="clickEffect">
                                  <p:stCondLst>
                                    <p:cond delay="0"/>
                                  </p:stCondLst>
                                  <p:childTnLst>
                                    <p:set>
                                      <p:cBhvr>
                                        <p:cTn id="33" dur="1" fill="hold">
                                          <p:stCondLst>
                                            <p:cond delay="0"/>
                                          </p:stCondLst>
                                        </p:cTn>
                                        <p:tgtEl>
                                          <p:spTgt spid="56376"/>
                                        </p:tgtEl>
                                        <p:attrNameLst>
                                          <p:attrName>style.visibility</p:attrName>
                                        </p:attrNameLst>
                                      </p:cBhvr>
                                      <p:to>
                                        <p:strVal val="visible"/>
                                      </p:to>
                                    </p:set>
                                    <p:anim calcmode="lin" valueType="num">
                                      <p:cBhvr>
                                        <p:cTn id="34" dur="500" fill="hold"/>
                                        <p:tgtEl>
                                          <p:spTgt spid="56376"/>
                                        </p:tgtEl>
                                        <p:attrNameLst>
                                          <p:attrName>ppt_x</p:attrName>
                                        </p:attrNameLst>
                                      </p:cBhvr>
                                      <p:tavLst>
                                        <p:tav tm="0">
                                          <p:val>
                                            <p:strVal val="#ppt_x"/>
                                          </p:val>
                                        </p:tav>
                                        <p:tav tm="100000">
                                          <p:val>
                                            <p:strVal val="#ppt_x"/>
                                          </p:val>
                                        </p:tav>
                                      </p:tavLst>
                                    </p:anim>
                                    <p:anim calcmode="lin" valueType="num">
                                      <p:cBhvr>
                                        <p:cTn id="35" dur="500" fill="hold"/>
                                        <p:tgtEl>
                                          <p:spTgt spid="56376"/>
                                        </p:tgtEl>
                                        <p:attrNameLst>
                                          <p:attrName>ppt_y</p:attrName>
                                        </p:attrNameLst>
                                      </p:cBhvr>
                                      <p:tavLst>
                                        <p:tav tm="0">
                                          <p:val>
                                            <p:strVal val="#ppt_y-#ppt_h/2"/>
                                          </p:val>
                                        </p:tav>
                                        <p:tav tm="100000">
                                          <p:val>
                                            <p:strVal val="#ppt_y"/>
                                          </p:val>
                                        </p:tav>
                                      </p:tavLst>
                                    </p:anim>
                                    <p:anim calcmode="lin" valueType="num">
                                      <p:cBhvr>
                                        <p:cTn id="36" dur="500" fill="hold"/>
                                        <p:tgtEl>
                                          <p:spTgt spid="56376"/>
                                        </p:tgtEl>
                                        <p:attrNameLst>
                                          <p:attrName>ppt_w</p:attrName>
                                        </p:attrNameLst>
                                      </p:cBhvr>
                                      <p:tavLst>
                                        <p:tav tm="0">
                                          <p:val>
                                            <p:strVal val="#ppt_w"/>
                                          </p:val>
                                        </p:tav>
                                        <p:tav tm="100000">
                                          <p:val>
                                            <p:strVal val="#ppt_w"/>
                                          </p:val>
                                        </p:tav>
                                      </p:tavLst>
                                    </p:anim>
                                    <p:anim calcmode="lin" valueType="num">
                                      <p:cBhvr>
                                        <p:cTn id="37" dur="500" fill="hold"/>
                                        <p:tgtEl>
                                          <p:spTgt spid="56376"/>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4" fill="hold" grpId="0" nodeType="clickEffect">
                                  <p:stCondLst>
                                    <p:cond delay="0"/>
                                  </p:stCondLst>
                                  <p:childTnLst>
                                    <p:set>
                                      <p:cBhvr>
                                        <p:cTn id="41" dur="1" fill="hold">
                                          <p:stCondLst>
                                            <p:cond delay="0"/>
                                          </p:stCondLst>
                                        </p:cTn>
                                        <p:tgtEl>
                                          <p:spTgt spid="56377"/>
                                        </p:tgtEl>
                                        <p:attrNameLst>
                                          <p:attrName>style.visibility</p:attrName>
                                        </p:attrNameLst>
                                      </p:cBhvr>
                                      <p:to>
                                        <p:strVal val="visible"/>
                                      </p:to>
                                    </p:set>
                                    <p:anim calcmode="lin" valueType="num">
                                      <p:cBhvr>
                                        <p:cTn id="42" dur="500" fill="hold"/>
                                        <p:tgtEl>
                                          <p:spTgt spid="56377"/>
                                        </p:tgtEl>
                                        <p:attrNameLst>
                                          <p:attrName>ppt_x</p:attrName>
                                        </p:attrNameLst>
                                      </p:cBhvr>
                                      <p:tavLst>
                                        <p:tav tm="0">
                                          <p:val>
                                            <p:strVal val="#ppt_x"/>
                                          </p:val>
                                        </p:tav>
                                        <p:tav tm="100000">
                                          <p:val>
                                            <p:strVal val="#ppt_x"/>
                                          </p:val>
                                        </p:tav>
                                      </p:tavLst>
                                    </p:anim>
                                    <p:anim calcmode="lin" valueType="num">
                                      <p:cBhvr>
                                        <p:cTn id="43" dur="500" fill="hold"/>
                                        <p:tgtEl>
                                          <p:spTgt spid="56377"/>
                                        </p:tgtEl>
                                        <p:attrNameLst>
                                          <p:attrName>ppt_y</p:attrName>
                                        </p:attrNameLst>
                                      </p:cBhvr>
                                      <p:tavLst>
                                        <p:tav tm="0">
                                          <p:val>
                                            <p:strVal val="#ppt_y+#ppt_h/2"/>
                                          </p:val>
                                        </p:tav>
                                        <p:tav tm="100000">
                                          <p:val>
                                            <p:strVal val="#ppt_y"/>
                                          </p:val>
                                        </p:tav>
                                      </p:tavLst>
                                    </p:anim>
                                    <p:anim calcmode="lin" valueType="num">
                                      <p:cBhvr>
                                        <p:cTn id="44" dur="500" fill="hold"/>
                                        <p:tgtEl>
                                          <p:spTgt spid="56377"/>
                                        </p:tgtEl>
                                        <p:attrNameLst>
                                          <p:attrName>ppt_w</p:attrName>
                                        </p:attrNameLst>
                                      </p:cBhvr>
                                      <p:tavLst>
                                        <p:tav tm="0">
                                          <p:val>
                                            <p:strVal val="#ppt_w"/>
                                          </p:val>
                                        </p:tav>
                                        <p:tav tm="100000">
                                          <p:val>
                                            <p:strVal val="#ppt_w"/>
                                          </p:val>
                                        </p:tav>
                                      </p:tavLst>
                                    </p:anim>
                                    <p:anim calcmode="lin" valueType="num">
                                      <p:cBhvr>
                                        <p:cTn id="45" dur="500" fill="hold"/>
                                        <p:tgtEl>
                                          <p:spTgt spid="56377"/>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56373"/>
                                        </p:tgtEl>
                                        <p:attrNameLst>
                                          <p:attrName>style.visibility</p:attrName>
                                        </p:attrNameLst>
                                      </p:cBhvr>
                                      <p:to>
                                        <p:strVal val="visible"/>
                                      </p:to>
                                    </p:set>
                                    <p:anim calcmode="lin" valueType="num">
                                      <p:cBhvr>
                                        <p:cTn id="50" dur="500" fill="hold"/>
                                        <p:tgtEl>
                                          <p:spTgt spid="56373"/>
                                        </p:tgtEl>
                                        <p:attrNameLst>
                                          <p:attrName>ppt_x</p:attrName>
                                        </p:attrNameLst>
                                      </p:cBhvr>
                                      <p:tavLst>
                                        <p:tav tm="0">
                                          <p:val>
                                            <p:strVal val="#ppt_x-#ppt_w/2"/>
                                          </p:val>
                                        </p:tav>
                                        <p:tav tm="100000">
                                          <p:val>
                                            <p:strVal val="#ppt_x"/>
                                          </p:val>
                                        </p:tav>
                                      </p:tavLst>
                                    </p:anim>
                                    <p:anim calcmode="lin" valueType="num">
                                      <p:cBhvr>
                                        <p:cTn id="51" dur="500" fill="hold"/>
                                        <p:tgtEl>
                                          <p:spTgt spid="56373"/>
                                        </p:tgtEl>
                                        <p:attrNameLst>
                                          <p:attrName>ppt_y</p:attrName>
                                        </p:attrNameLst>
                                      </p:cBhvr>
                                      <p:tavLst>
                                        <p:tav tm="0">
                                          <p:val>
                                            <p:strVal val="#ppt_y"/>
                                          </p:val>
                                        </p:tav>
                                        <p:tav tm="100000">
                                          <p:val>
                                            <p:strVal val="#ppt_y"/>
                                          </p:val>
                                        </p:tav>
                                      </p:tavLst>
                                    </p:anim>
                                    <p:anim calcmode="lin" valueType="num">
                                      <p:cBhvr>
                                        <p:cTn id="52" dur="500" fill="hold"/>
                                        <p:tgtEl>
                                          <p:spTgt spid="56373"/>
                                        </p:tgtEl>
                                        <p:attrNameLst>
                                          <p:attrName>ppt_w</p:attrName>
                                        </p:attrNameLst>
                                      </p:cBhvr>
                                      <p:tavLst>
                                        <p:tav tm="0">
                                          <p:val>
                                            <p:fltVal val="0"/>
                                          </p:val>
                                        </p:tav>
                                        <p:tav tm="100000">
                                          <p:val>
                                            <p:strVal val="#ppt_w"/>
                                          </p:val>
                                        </p:tav>
                                      </p:tavLst>
                                    </p:anim>
                                    <p:anim calcmode="lin" valueType="num">
                                      <p:cBhvr>
                                        <p:cTn id="53" dur="500" fill="hold"/>
                                        <p:tgtEl>
                                          <p:spTgt spid="5637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56374"/>
                                        </p:tgtEl>
                                        <p:attrNameLst>
                                          <p:attrName>style.visibility</p:attrName>
                                        </p:attrNameLst>
                                      </p:cBhvr>
                                      <p:to>
                                        <p:strVal val="visible"/>
                                      </p:to>
                                    </p:set>
                                    <p:anim calcmode="lin" valueType="num">
                                      <p:cBhvr>
                                        <p:cTn id="58" dur="500" fill="hold"/>
                                        <p:tgtEl>
                                          <p:spTgt spid="56374"/>
                                        </p:tgtEl>
                                        <p:attrNameLst>
                                          <p:attrName>ppt_x</p:attrName>
                                        </p:attrNameLst>
                                      </p:cBhvr>
                                      <p:tavLst>
                                        <p:tav tm="0">
                                          <p:val>
                                            <p:strVal val="#ppt_x-#ppt_w/2"/>
                                          </p:val>
                                        </p:tav>
                                        <p:tav tm="100000">
                                          <p:val>
                                            <p:strVal val="#ppt_x"/>
                                          </p:val>
                                        </p:tav>
                                      </p:tavLst>
                                    </p:anim>
                                    <p:anim calcmode="lin" valueType="num">
                                      <p:cBhvr>
                                        <p:cTn id="59" dur="500" fill="hold"/>
                                        <p:tgtEl>
                                          <p:spTgt spid="56374"/>
                                        </p:tgtEl>
                                        <p:attrNameLst>
                                          <p:attrName>ppt_y</p:attrName>
                                        </p:attrNameLst>
                                      </p:cBhvr>
                                      <p:tavLst>
                                        <p:tav tm="0">
                                          <p:val>
                                            <p:strVal val="#ppt_y"/>
                                          </p:val>
                                        </p:tav>
                                        <p:tav tm="100000">
                                          <p:val>
                                            <p:strVal val="#ppt_y"/>
                                          </p:val>
                                        </p:tav>
                                      </p:tavLst>
                                    </p:anim>
                                    <p:anim calcmode="lin" valueType="num">
                                      <p:cBhvr>
                                        <p:cTn id="60" dur="500" fill="hold"/>
                                        <p:tgtEl>
                                          <p:spTgt spid="56374"/>
                                        </p:tgtEl>
                                        <p:attrNameLst>
                                          <p:attrName>ppt_w</p:attrName>
                                        </p:attrNameLst>
                                      </p:cBhvr>
                                      <p:tavLst>
                                        <p:tav tm="0">
                                          <p:val>
                                            <p:fltVal val="0"/>
                                          </p:val>
                                        </p:tav>
                                        <p:tav tm="100000">
                                          <p:val>
                                            <p:strVal val="#ppt_w"/>
                                          </p:val>
                                        </p:tav>
                                      </p:tavLst>
                                    </p:anim>
                                    <p:anim calcmode="lin" valueType="num">
                                      <p:cBhvr>
                                        <p:cTn id="61" dur="500" fill="hold"/>
                                        <p:tgtEl>
                                          <p:spTgt spid="56374"/>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2" fill="hold" grpId="0" nodeType="clickEffect">
                                  <p:stCondLst>
                                    <p:cond delay="0"/>
                                  </p:stCondLst>
                                  <p:childTnLst>
                                    <p:set>
                                      <p:cBhvr>
                                        <p:cTn id="65" dur="1" fill="hold">
                                          <p:stCondLst>
                                            <p:cond delay="0"/>
                                          </p:stCondLst>
                                        </p:cTn>
                                        <p:tgtEl>
                                          <p:spTgt spid="56378"/>
                                        </p:tgtEl>
                                        <p:attrNameLst>
                                          <p:attrName>style.visibility</p:attrName>
                                        </p:attrNameLst>
                                      </p:cBhvr>
                                      <p:to>
                                        <p:strVal val="visible"/>
                                      </p:to>
                                    </p:set>
                                    <p:anim calcmode="lin" valueType="num">
                                      <p:cBhvr>
                                        <p:cTn id="66" dur="500" fill="hold"/>
                                        <p:tgtEl>
                                          <p:spTgt spid="56378"/>
                                        </p:tgtEl>
                                        <p:attrNameLst>
                                          <p:attrName>ppt_x</p:attrName>
                                        </p:attrNameLst>
                                      </p:cBhvr>
                                      <p:tavLst>
                                        <p:tav tm="0">
                                          <p:val>
                                            <p:strVal val="#ppt_x+#ppt_w/2"/>
                                          </p:val>
                                        </p:tav>
                                        <p:tav tm="100000">
                                          <p:val>
                                            <p:strVal val="#ppt_x"/>
                                          </p:val>
                                        </p:tav>
                                      </p:tavLst>
                                    </p:anim>
                                    <p:anim calcmode="lin" valueType="num">
                                      <p:cBhvr>
                                        <p:cTn id="67" dur="500" fill="hold"/>
                                        <p:tgtEl>
                                          <p:spTgt spid="56378"/>
                                        </p:tgtEl>
                                        <p:attrNameLst>
                                          <p:attrName>ppt_y</p:attrName>
                                        </p:attrNameLst>
                                      </p:cBhvr>
                                      <p:tavLst>
                                        <p:tav tm="0">
                                          <p:val>
                                            <p:strVal val="#ppt_y"/>
                                          </p:val>
                                        </p:tav>
                                        <p:tav tm="100000">
                                          <p:val>
                                            <p:strVal val="#ppt_y"/>
                                          </p:val>
                                        </p:tav>
                                      </p:tavLst>
                                    </p:anim>
                                    <p:anim calcmode="lin" valueType="num">
                                      <p:cBhvr>
                                        <p:cTn id="68" dur="500" fill="hold"/>
                                        <p:tgtEl>
                                          <p:spTgt spid="56378"/>
                                        </p:tgtEl>
                                        <p:attrNameLst>
                                          <p:attrName>ppt_w</p:attrName>
                                        </p:attrNameLst>
                                      </p:cBhvr>
                                      <p:tavLst>
                                        <p:tav tm="0">
                                          <p:val>
                                            <p:fltVal val="0"/>
                                          </p:val>
                                        </p:tav>
                                        <p:tav tm="100000">
                                          <p:val>
                                            <p:strVal val="#ppt_w"/>
                                          </p:val>
                                        </p:tav>
                                      </p:tavLst>
                                    </p:anim>
                                    <p:anim calcmode="lin" valueType="num">
                                      <p:cBhvr>
                                        <p:cTn id="69" dur="500" fill="hold"/>
                                        <p:tgtEl>
                                          <p:spTgt spid="563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73" grpId="0" animBg="1"/>
      <p:bldP spid="56374" grpId="0" animBg="1"/>
      <p:bldP spid="56375" grpId="0" animBg="1" autoUpdateAnimBg="0"/>
      <p:bldP spid="56376" grpId="0" animBg="1"/>
      <p:bldP spid="56377" grpId="0" animBg="1"/>
      <p:bldP spid="56378" grpId="0" animBg="1" autoUpdateAnimBg="0"/>
      <p:bldP spid="56379"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38CC879-EBA5-43E6-B92D-2F2A3BDE7962}" type="slidenum">
              <a:rPr kumimoji="0" lang="zh-CN" altLang="en-US" sz="2000" smtClean="0">
                <a:solidFill>
                  <a:srgbClr val="0000FF"/>
                </a:solidFill>
              </a:rPr>
            </a:fld>
            <a:endParaRPr kumimoji="0" lang="en-US" altLang="zh-CN" sz="2000" smtClean="0">
              <a:solidFill>
                <a:srgbClr val="0000FF"/>
              </a:solidFill>
            </a:endParaRPr>
          </a:p>
        </p:txBody>
      </p:sp>
      <p:sp>
        <p:nvSpPr>
          <p:cNvPr id="115734" name="Line 22"/>
          <p:cNvSpPr>
            <a:spLocks noChangeShapeType="1"/>
          </p:cNvSpPr>
          <p:nvPr/>
        </p:nvSpPr>
        <p:spPr bwMode="auto">
          <a:xfrm>
            <a:off x="4050666" y="5152266"/>
            <a:ext cx="2936875"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35" name="Line 23"/>
          <p:cNvSpPr>
            <a:spLocks noChangeShapeType="1"/>
          </p:cNvSpPr>
          <p:nvPr/>
        </p:nvSpPr>
        <p:spPr bwMode="auto">
          <a:xfrm>
            <a:off x="4063366" y="5872991"/>
            <a:ext cx="2936875"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5740" name="Group 28"/>
          <p:cNvGrpSpPr/>
          <p:nvPr/>
        </p:nvGrpSpPr>
        <p:grpSpPr bwMode="auto">
          <a:xfrm>
            <a:off x="1458279" y="1126366"/>
            <a:ext cx="5527675" cy="5273675"/>
            <a:chOff x="707" y="697"/>
            <a:chExt cx="3482" cy="3414"/>
          </a:xfrm>
        </p:grpSpPr>
        <p:grpSp>
          <p:nvGrpSpPr>
            <p:cNvPr id="37908" name="Group 5"/>
            <p:cNvGrpSpPr/>
            <p:nvPr/>
          </p:nvGrpSpPr>
          <p:grpSpPr bwMode="auto">
            <a:xfrm>
              <a:off x="707" y="697"/>
              <a:ext cx="3482" cy="3414"/>
              <a:chOff x="3118" y="279"/>
              <a:chExt cx="2462" cy="2396"/>
            </a:xfrm>
          </p:grpSpPr>
          <p:grpSp>
            <p:nvGrpSpPr>
              <p:cNvPr id="37910" name="Group 6"/>
              <p:cNvGrpSpPr/>
              <p:nvPr/>
            </p:nvGrpSpPr>
            <p:grpSpPr bwMode="auto">
              <a:xfrm>
                <a:off x="3118" y="279"/>
                <a:ext cx="2439" cy="2396"/>
                <a:chOff x="2902" y="387"/>
                <a:chExt cx="2439" cy="2396"/>
              </a:xfrm>
            </p:grpSpPr>
            <p:sp>
              <p:nvSpPr>
                <p:cNvPr id="37919" name="Freeform 7"/>
                <p:cNvSpPr/>
                <p:nvPr/>
              </p:nvSpPr>
              <p:spPr bwMode="auto">
                <a:xfrm>
                  <a:off x="3498" y="792"/>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0" name="Line 8"/>
                <p:cNvSpPr>
                  <a:spLocks noChangeShapeType="1"/>
                </p:cNvSpPr>
                <p:nvPr/>
              </p:nvSpPr>
              <p:spPr bwMode="auto">
                <a:xfrm>
                  <a:off x="2902" y="1637"/>
                  <a:ext cx="2439" cy="0"/>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1" name="Line 9"/>
                <p:cNvSpPr>
                  <a:spLocks noChangeShapeType="1"/>
                </p:cNvSpPr>
                <p:nvPr/>
              </p:nvSpPr>
              <p:spPr bwMode="auto">
                <a:xfrm>
                  <a:off x="4068" y="387"/>
                  <a:ext cx="0" cy="2396"/>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2" name="Oval 10"/>
                <p:cNvSpPr>
                  <a:spLocks noChangeArrowheads="1"/>
                </p:cNvSpPr>
                <p:nvPr/>
              </p:nvSpPr>
              <p:spPr bwMode="auto">
                <a:xfrm>
                  <a:off x="3357" y="963"/>
                  <a:ext cx="1386" cy="1386"/>
                </a:xfrm>
                <a:prstGeom prst="ellipse">
                  <a:avLst/>
                </a:prstGeom>
                <a:noFill/>
                <a:ln w="28575">
                  <a:solidFill>
                    <a:srgbClr val="FF33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3" name="Oval 11"/>
                <p:cNvSpPr>
                  <a:spLocks noChangeArrowheads="1"/>
                </p:cNvSpPr>
                <p:nvPr/>
              </p:nvSpPr>
              <p:spPr bwMode="auto">
                <a:xfrm>
                  <a:off x="3510" y="1121"/>
                  <a:ext cx="1089" cy="1089"/>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4" name="Oval 12"/>
                <p:cNvSpPr>
                  <a:spLocks noChangeArrowheads="1"/>
                </p:cNvSpPr>
                <p:nvPr/>
              </p:nvSpPr>
              <p:spPr bwMode="auto">
                <a:xfrm>
                  <a:off x="3141" y="738"/>
                  <a:ext cx="1809" cy="1809"/>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911" name="Group 13"/>
              <p:cNvGrpSpPr/>
              <p:nvPr/>
            </p:nvGrpSpPr>
            <p:grpSpPr bwMode="auto">
              <a:xfrm>
                <a:off x="5355" y="2151"/>
                <a:ext cx="153" cy="209"/>
                <a:chOff x="3177" y="2529"/>
                <a:chExt cx="153" cy="209"/>
              </a:xfrm>
            </p:grpSpPr>
            <p:sp>
              <p:nvSpPr>
                <p:cNvPr id="37916" name="WordArt 14"/>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ln>
                      <a:solidFill>
                        <a:srgbClr val="000000"/>
                      </a:solidFill>
                      <a:latin typeface="宋体" panose="02010600030101010101" pitchFamily="2" charset="-122"/>
                      <a:ea typeface="宋体" panose="02010600030101010101" pitchFamily="2" charset="-122"/>
                    </a:rPr>
                    <a:t>f</a:t>
                  </a:r>
                  <a:endParaRPr lang="zh-CN" altLang="en-US" sz="1800" i="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37917" name="Oval 15"/>
                <p:cNvSpPr>
                  <a:spLocks noChangeArrowheads="1"/>
                </p:cNvSpPr>
                <p:nvPr/>
              </p:nvSpPr>
              <p:spPr bwMode="auto">
                <a:xfrm>
                  <a:off x="3258" y="2682"/>
                  <a:ext cx="56" cy="56"/>
                </a:xfrm>
                <a:prstGeom prst="ellipse">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8" name="Line 16"/>
                <p:cNvSpPr>
                  <a:spLocks noChangeShapeType="1"/>
                </p:cNvSpPr>
                <p:nvPr/>
              </p:nvSpPr>
              <p:spPr bwMode="auto">
                <a:xfrm flipH="1">
                  <a:off x="3303" y="2529"/>
                  <a:ext cx="27" cy="27"/>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912" name="Line 17"/>
              <p:cNvSpPr>
                <a:spLocks noChangeShapeType="1"/>
              </p:cNvSpPr>
              <p:nvPr/>
            </p:nvSpPr>
            <p:spPr bwMode="auto">
              <a:xfrm>
                <a:off x="4293" y="2430"/>
                <a:ext cx="1287"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3" name="Line 18"/>
              <p:cNvSpPr>
                <a:spLocks noChangeShapeType="1"/>
              </p:cNvSpPr>
              <p:nvPr/>
            </p:nvSpPr>
            <p:spPr bwMode="auto">
              <a:xfrm>
                <a:off x="4284" y="2115"/>
                <a:ext cx="1287"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4" name="Line 19"/>
              <p:cNvSpPr>
                <a:spLocks noChangeShapeType="1"/>
              </p:cNvSpPr>
              <p:nvPr/>
            </p:nvSpPr>
            <p:spPr bwMode="auto">
              <a:xfrm>
                <a:off x="5418" y="1791"/>
                <a:ext cx="0" cy="315"/>
              </a:xfrm>
              <a:prstGeom prst="line">
                <a:avLst/>
              </a:prstGeom>
              <a:noFill/>
              <a:ln w="1905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5" name="Line 20"/>
              <p:cNvSpPr>
                <a:spLocks noChangeShapeType="1"/>
              </p:cNvSpPr>
              <p:nvPr/>
            </p:nvSpPr>
            <p:spPr bwMode="auto">
              <a:xfrm>
                <a:off x="5418" y="2430"/>
                <a:ext cx="0" cy="243"/>
              </a:xfrm>
              <a:prstGeom prst="line">
                <a:avLst/>
              </a:prstGeom>
              <a:noFill/>
              <a:ln w="19050">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909" name="Line 24"/>
            <p:cNvSpPr>
              <a:spLocks noChangeShapeType="1"/>
            </p:cNvSpPr>
            <p:nvPr/>
          </p:nvSpPr>
          <p:spPr bwMode="auto">
            <a:xfrm flipH="1">
              <a:off x="2569" y="1353"/>
              <a:ext cx="55" cy="211"/>
            </a:xfrm>
            <a:prstGeom prst="line">
              <a:avLst/>
            </a:prstGeom>
            <a:noFill/>
            <a:ln w="3810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45" name="Group 33"/>
          <p:cNvGrpSpPr/>
          <p:nvPr/>
        </p:nvGrpSpPr>
        <p:grpSpPr bwMode="auto">
          <a:xfrm>
            <a:off x="2447291" y="2196341"/>
            <a:ext cx="3163888" cy="3338512"/>
            <a:chOff x="1330" y="1371"/>
            <a:chExt cx="1993" cy="2186"/>
          </a:xfrm>
        </p:grpSpPr>
        <p:sp>
          <p:nvSpPr>
            <p:cNvPr id="37904" name="Oval 21"/>
            <p:cNvSpPr>
              <a:spLocks noChangeArrowheads="1"/>
            </p:cNvSpPr>
            <p:nvPr/>
          </p:nvSpPr>
          <p:spPr bwMode="auto">
            <a:xfrm>
              <a:off x="1330" y="1497"/>
              <a:ext cx="1993" cy="2004"/>
            </a:xfrm>
            <a:prstGeom prst="ellipse">
              <a:avLst/>
            </a:prstGeom>
            <a:noFill/>
            <a:ln w="57150">
              <a:solidFill>
                <a:srgbClr val="FF33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5" name="Line 30"/>
            <p:cNvSpPr>
              <a:spLocks noChangeShapeType="1"/>
            </p:cNvSpPr>
            <p:nvPr/>
          </p:nvSpPr>
          <p:spPr bwMode="auto">
            <a:xfrm flipH="1">
              <a:off x="2450" y="1371"/>
              <a:ext cx="9" cy="13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6" name="Line 31"/>
            <p:cNvSpPr>
              <a:spLocks noChangeShapeType="1"/>
            </p:cNvSpPr>
            <p:nvPr/>
          </p:nvSpPr>
          <p:spPr bwMode="auto">
            <a:xfrm>
              <a:off x="2075" y="1396"/>
              <a:ext cx="37" cy="147"/>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7" name="Line 32"/>
            <p:cNvSpPr>
              <a:spLocks noChangeShapeType="1"/>
            </p:cNvSpPr>
            <p:nvPr/>
          </p:nvSpPr>
          <p:spPr bwMode="auto">
            <a:xfrm flipV="1">
              <a:off x="1637" y="3392"/>
              <a:ext cx="228" cy="16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31"/>
            <p:cNvSpPr>
              <a:spLocks noChangeShapeType="1"/>
            </p:cNvSpPr>
            <p:nvPr/>
          </p:nvSpPr>
          <p:spPr bwMode="auto">
            <a:xfrm>
              <a:off x="1847" y="1465"/>
              <a:ext cx="37" cy="147"/>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47" name="Group 35"/>
          <p:cNvGrpSpPr/>
          <p:nvPr/>
        </p:nvGrpSpPr>
        <p:grpSpPr bwMode="auto">
          <a:xfrm>
            <a:off x="4487229" y="1296228"/>
            <a:ext cx="1657350" cy="1017588"/>
            <a:chOff x="2615" y="804"/>
            <a:chExt cx="1044" cy="641"/>
          </a:xfrm>
        </p:grpSpPr>
        <p:sp>
          <p:nvSpPr>
            <p:cNvPr id="37902" name="Line 25"/>
            <p:cNvSpPr>
              <a:spLocks noChangeShapeType="1"/>
            </p:cNvSpPr>
            <p:nvPr/>
          </p:nvSpPr>
          <p:spPr bwMode="auto">
            <a:xfrm flipV="1">
              <a:off x="2615" y="1189"/>
              <a:ext cx="731" cy="25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37903" name="Object 34"/>
            <p:cNvGraphicFramePr>
              <a:graphicFrameLocks noChangeAspect="1"/>
            </p:cNvGraphicFramePr>
            <p:nvPr/>
          </p:nvGraphicFramePr>
          <p:xfrm>
            <a:off x="3349" y="804"/>
            <a:ext cx="310" cy="620"/>
          </p:xfrm>
          <a:graphic>
            <a:graphicData uri="http://schemas.openxmlformats.org/presentationml/2006/ole">
              <mc:AlternateContent xmlns:mc="http://schemas.openxmlformats.org/markup-compatibility/2006">
                <mc:Choice xmlns:v="urn:schemas-microsoft-com:vml" Requires="v">
                  <p:oleObj spid="_x0000_s38128" name="Equation" r:id="rId1" imgW="114300" imgH="228600" progId="Equation.3">
                    <p:embed/>
                  </p:oleObj>
                </mc:Choice>
                <mc:Fallback>
                  <p:oleObj name="Equation" r:id="rId1" imgW="114300" imgH="228600" progId="Equation.3">
                    <p:embed/>
                    <p:pic>
                      <p:nvPicPr>
                        <p:cNvPr id="0" name="Object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9" y="804"/>
                          <a:ext cx="310" cy="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5748" name="AutoShape 36"/>
          <p:cNvSpPr>
            <a:spLocks noChangeArrowheads="1"/>
          </p:cNvSpPr>
          <p:nvPr/>
        </p:nvSpPr>
        <p:spPr bwMode="auto">
          <a:xfrm>
            <a:off x="6450848" y="2110616"/>
            <a:ext cx="1224578" cy="1103313"/>
          </a:xfrm>
          <a:prstGeom prst="wedgeRoundRectCallout">
            <a:avLst>
              <a:gd name="adj1" fmla="val -109772"/>
              <a:gd name="adj2" fmla="val 72228"/>
              <a:gd name="adj3" fmla="val 16667"/>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solidFill>
                  <a:srgbClr val="FF0000"/>
                </a:solidFill>
              </a:rPr>
              <a:t>最小</a:t>
            </a:r>
            <a:endParaRPr lang="zh-CN" altLang="en-US" b="1" dirty="0">
              <a:solidFill>
                <a:srgbClr val="FF0000"/>
              </a:solidFill>
            </a:endParaRPr>
          </a:p>
          <a:p>
            <a:r>
              <a:rPr lang="zh-CN" altLang="en-US" b="1" dirty="0">
                <a:solidFill>
                  <a:srgbClr val="FF0000"/>
                </a:solidFill>
              </a:rPr>
              <a:t>二乘圆</a:t>
            </a:r>
            <a:endParaRPr lang="zh-CN" altLang="en-US" b="1" dirty="0">
              <a:solidFill>
                <a:srgbClr val="FF0000"/>
              </a:solidFill>
            </a:endParaRPr>
          </a:p>
        </p:txBody>
      </p:sp>
      <p:sp>
        <p:nvSpPr>
          <p:cNvPr id="115751" name="Line 39"/>
          <p:cNvSpPr>
            <a:spLocks noChangeShapeType="1"/>
          </p:cNvSpPr>
          <p:nvPr/>
        </p:nvSpPr>
        <p:spPr bwMode="auto">
          <a:xfrm>
            <a:off x="2934654" y="3396329"/>
            <a:ext cx="1160462" cy="485937"/>
          </a:xfrm>
          <a:prstGeom prst="line">
            <a:avLst/>
          </a:prstGeom>
          <a:noFill/>
          <a:ln w="57150">
            <a:solidFill>
              <a:srgbClr val="FF0000"/>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52" name="Line 40"/>
          <p:cNvSpPr>
            <a:spLocks noChangeShapeType="1"/>
          </p:cNvSpPr>
          <p:nvPr/>
        </p:nvSpPr>
        <p:spPr bwMode="auto">
          <a:xfrm flipH="1">
            <a:off x="2668569" y="3882267"/>
            <a:ext cx="1426547" cy="1483289"/>
          </a:xfrm>
          <a:prstGeom prst="line">
            <a:avLst/>
          </a:prstGeom>
          <a:noFill/>
          <a:ln w="5715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53" name="AutoShape 41"/>
          <p:cNvSpPr>
            <a:spLocks noChangeArrowheads="1"/>
          </p:cNvSpPr>
          <p:nvPr/>
        </p:nvSpPr>
        <p:spPr bwMode="auto">
          <a:xfrm>
            <a:off x="7330191" y="4197262"/>
            <a:ext cx="1179340" cy="1200876"/>
          </a:xfrm>
          <a:prstGeom prst="wedgeEllipseCallout">
            <a:avLst>
              <a:gd name="adj1" fmla="val -90695"/>
              <a:gd name="adj2" fmla="val 51575"/>
            </a:avLst>
          </a:prstGeom>
          <a:solidFill>
            <a:schemeClr val="bg1"/>
          </a:solidFill>
          <a:ln w="57150">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dirty="0"/>
              <a:t>圆度误差</a:t>
            </a:r>
            <a:endParaRPr lang="zh-CN" altLang="en-US" b="1" dirty="0"/>
          </a:p>
        </p:txBody>
      </p:sp>
      <p:sp>
        <p:nvSpPr>
          <p:cNvPr id="37" name="圆角矩形 36">
            <a:hlinkClick r:id="rId3" action="ppaction://hlinksldjump"/>
          </p:cNvPr>
          <p:cNvSpPr/>
          <p:nvPr/>
        </p:nvSpPr>
        <p:spPr bwMode="auto">
          <a:xfrm>
            <a:off x="7423511" y="6281495"/>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pic>
        <p:nvPicPr>
          <p:cNvPr id="37975" name="Picture 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333" y="391847"/>
            <a:ext cx="8253771" cy="130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0" name="Object 29"/>
          <p:cNvGraphicFramePr>
            <a:graphicFrameLocks noChangeAspect="1"/>
          </p:cNvGraphicFramePr>
          <p:nvPr/>
        </p:nvGraphicFramePr>
        <p:xfrm>
          <a:off x="1644795" y="1323614"/>
          <a:ext cx="1985184" cy="694170"/>
        </p:xfrm>
        <a:graphic>
          <a:graphicData uri="http://schemas.openxmlformats.org/presentationml/2006/ole">
            <mc:AlternateContent xmlns:mc="http://schemas.openxmlformats.org/markup-compatibility/2006">
              <mc:Choice xmlns:v="urn:schemas-microsoft-com:vml" Requires="v">
                <p:oleObj spid="_x0000_s38129" name="公式" r:id="rId5" imgW="761365" imgH="266700" progId="Equation.3">
                  <p:embed/>
                </p:oleObj>
              </mc:Choice>
              <mc:Fallback>
                <p:oleObj name="公式" r:id="rId5" imgW="761365" imgH="266700" progId="Equation.3">
                  <p:embed/>
                  <p:pic>
                    <p:nvPicPr>
                      <p:cNvPr id="0" name="图片 381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4795" y="1323614"/>
                        <a:ext cx="1985184" cy="694170"/>
                      </a:xfrm>
                      <a:prstGeom prst="rect">
                        <a:avLst/>
                      </a:prstGeom>
                      <a:noFill/>
                      <a:ln>
                        <a:noFill/>
                      </a:ln>
                      <a:effec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975"/>
                                        </p:tgtEl>
                                        <p:attrNameLst>
                                          <p:attrName>style.visibility</p:attrName>
                                        </p:attrNameLst>
                                      </p:cBhvr>
                                      <p:to>
                                        <p:strVal val="visible"/>
                                      </p:to>
                                    </p:set>
                                    <p:animEffect transition="in" filter="wipe(left)">
                                      <p:cBhvr>
                                        <p:cTn id="7" dur="500"/>
                                        <p:tgtEl>
                                          <p:spTgt spid="3797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5740"/>
                                        </p:tgtEl>
                                        <p:attrNameLst>
                                          <p:attrName>style.visibility</p:attrName>
                                        </p:attrNameLst>
                                      </p:cBhvr>
                                      <p:to>
                                        <p:strVal val="visible"/>
                                      </p:to>
                                    </p:set>
                                    <p:anim calcmode="lin" valueType="num">
                                      <p:cBhvr additive="base">
                                        <p:cTn id="12" dur="500" fill="hold"/>
                                        <p:tgtEl>
                                          <p:spTgt spid="115740"/>
                                        </p:tgtEl>
                                        <p:attrNameLst>
                                          <p:attrName>ppt_x</p:attrName>
                                        </p:attrNameLst>
                                      </p:cBhvr>
                                      <p:tavLst>
                                        <p:tav tm="0">
                                          <p:val>
                                            <p:strVal val="0-#ppt_w/2"/>
                                          </p:val>
                                        </p:tav>
                                        <p:tav tm="100000">
                                          <p:val>
                                            <p:strVal val="#ppt_x"/>
                                          </p:val>
                                        </p:tav>
                                      </p:tavLst>
                                    </p:anim>
                                    <p:anim calcmode="lin" valueType="num">
                                      <p:cBhvr additive="base">
                                        <p:cTn id="13" dur="500" fill="hold"/>
                                        <p:tgtEl>
                                          <p:spTgt spid="11574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15745"/>
                                        </p:tgtEl>
                                        <p:attrNameLst>
                                          <p:attrName>style.visibility</p:attrName>
                                        </p:attrNameLst>
                                      </p:cBhvr>
                                      <p:to>
                                        <p:strVal val="visible"/>
                                      </p:to>
                                    </p:set>
                                    <p:animEffect transition="in" filter="wipe(left)">
                                      <p:cBhvr>
                                        <p:cTn id="18" dur="500"/>
                                        <p:tgtEl>
                                          <p:spTgt spid="115745"/>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115747"/>
                                        </p:tgtEl>
                                        <p:attrNameLst>
                                          <p:attrName>style.visibility</p:attrName>
                                        </p:attrNameLst>
                                      </p:cBhvr>
                                      <p:to>
                                        <p:strVal val="visible"/>
                                      </p:to>
                                    </p:set>
                                    <p:anim calcmode="lin" valueType="num">
                                      <p:cBhvr>
                                        <p:cTn id="23" dur="500" fill="hold"/>
                                        <p:tgtEl>
                                          <p:spTgt spid="115747"/>
                                        </p:tgtEl>
                                        <p:attrNameLst>
                                          <p:attrName>ppt_x</p:attrName>
                                        </p:attrNameLst>
                                      </p:cBhvr>
                                      <p:tavLst>
                                        <p:tav tm="0">
                                          <p:val>
                                            <p:strVal val="#ppt_x"/>
                                          </p:val>
                                        </p:tav>
                                        <p:tav tm="100000">
                                          <p:val>
                                            <p:strVal val="#ppt_x"/>
                                          </p:val>
                                        </p:tav>
                                      </p:tavLst>
                                    </p:anim>
                                    <p:anim calcmode="lin" valueType="num">
                                      <p:cBhvr>
                                        <p:cTn id="24" dur="500" fill="hold"/>
                                        <p:tgtEl>
                                          <p:spTgt spid="115747"/>
                                        </p:tgtEl>
                                        <p:attrNameLst>
                                          <p:attrName>ppt_y</p:attrName>
                                        </p:attrNameLst>
                                      </p:cBhvr>
                                      <p:tavLst>
                                        <p:tav tm="0">
                                          <p:val>
                                            <p:strVal val="#ppt_y-#ppt_h/2"/>
                                          </p:val>
                                        </p:tav>
                                        <p:tav tm="100000">
                                          <p:val>
                                            <p:strVal val="#ppt_y"/>
                                          </p:val>
                                        </p:tav>
                                      </p:tavLst>
                                    </p:anim>
                                    <p:anim calcmode="lin" valueType="num">
                                      <p:cBhvr>
                                        <p:cTn id="25" dur="500" fill="hold"/>
                                        <p:tgtEl>
                                          <p:spTgt spid="115747"/>
                                        </p:tgtEl>
                                        <p:attrNameLst>
                                          <p:attrName>ppt_w</p:attrName>
                                        </p:attrNameLst>
                                      </p:cBhvr>
                                      <p:tavLst>
                                        <p:tav tm="0">
                                          <p:val>
                                            <p:strVal val="#ppt_w"/>
                                          </p:val>
                                        </p:tav>
                                        <p:tav tm="100000">
                                          <p:val>
                                            <p:strVal val="#ppt_w"/>
                                          </p:val>
                                        </p:tav>
                                      </p:tavLst>
                                    </p:anim>
                                    <p:anim calcmode="lin" valueType="num">
                                      <p:cBhvr>
                                        <p:cTn id="26" dur="500" fill="hold"/>
                                        <p:tgtEl>
                                          <p:spTgt spid="11574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2" fill="hold" grpId="0" nodeType="clickEffect">
                                  <p:stCondLst>
                                    <p:cond delay="0"/>
                                  </p:stCondLst>
                                  <p:childTnLst>
                                    <p:set>
                                      <p:cBhvr>
                                        <p:cTn id="35" dur="1" fill="hold">
                                          <p:stCondLst>
                                            <p:cond delay="0"/>
                                          </p:stCondLst>
                                        </p:cTn>
                                        <p:tgtEl>
                                          <p:spTgt spid="115748"/>
                                        </p:tgtEl>
                                        <p:attrNameLst>
                                          <p:attrName>style.visibility</p:attrName>
                                        </p:attrNameLst>
                                      </p:cBhvr>
                                      <p:to>
                                        <p:strVal val="visible"/>
                                      </p:to>
                                    </p:set>
                                    <p:anim calcmode="lin" valueType="num">
                                      <p:cBhvr>
                                        <p:cTn id="36" dur="500" fill="hold"/>
                                        <p:tgtEl>
                                          <p:spTgt spid="115748"/>
                                        </p:tgtEl>
                                        <p:attrNameLst>
                                          <p:attrName>ppt_x</p:attrName>
                                        </p:attrNameLst>
                                      </p:cBhvr>
                                      <p:tavLst>
                                        <p:tav tm="0">
                                          <p:val>
                                            <p:strVal val="#ppt_x+#ppt_w/2"/>
                                          </p:val>
                                        </p:tav>
                                        <p:tav tm="100000">
                                          <p:val>
                                            <p:strVal val="#ppt_x"/>
                                          </p:val>
                                        </p:tav>
                                      </p:tavLst>
                                    </p:anim>
                                    <p:anim calcmode="lin" valueType="num">
                                      <p:cBhvr>
                                        <p:cTn id="37" dur="500" fill="hold"/>
                                        <p:tgtEl>
                                          <p:spTgt spid="115748"/>
                                        </p:tgtEl>
                                        <p:attrNameLst>
                                          <p:attrName>ppt_y</p:attrName>
                                        </p:attrNameLst>
                                      </p:cBhvr>
                                      <p:tavLst>
                                        <p:tav tm="0">
                                          <p:val>
                                            <p:strVal val="#ppt_y"/>
                                          </p:val>
                                        </p:tav>
                                        <p:tav tm="100000">
                                          <p:val>
                                            <p:strVal val="#ppt_y"/>
                                          </p:val>
                                        </p:tav>
                                      </p:tavLst>
                                    </p:anim>
                                    <p:anim calcmode="lin" valueType="num">
                                      <p:cBhvr>
                                        <p:cTn id="38" dur="500" fill="hold"/>
                                        <p:tgtEl>
                                          <p:spTgt spid="115748"/>
                                        </p:tgtEl>
                                        <p:attrNameLst>
                                          <p:attrName>ppt_w</p:attrName>
                                        </p:attrNameLst>
                                      </p:cBhvr>
                                      <p:tavLst>
                                        <p:tav tm="0">
                                          <p:val>
                                            <p:fltVal val="0"/>
                                          </p:val>
                                        </p:tav>
                                        <p:tav tm="100000">
                                          <p:val>
                                            <p:strVal val="#ppt_w"/>
                                          </p:val>
                                        </p:tav>
                                      </p:tavLst>
                                    </p:anim>
                                    <p:anim calcmode="lin" valueType="num">
                                      <p:cBhvr>
                                        <p:cTn id="39" dur="500" fill="hold"/>
                                        <p:tgtEl>
                                          <p:spTgt spid="115748"/>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115751"/>
                                        </p:tgtEl>
                                        <p:attrNameLst>
                                          <p:attrName>style.visibility</p:attrName>
                                        </p:attrNameLst>
                                      </p:cBhvr>
                                      <p:to>
                                        <p:strVal val="visible"/>
                                      </p:to>
                                    </p:set>
                                    <p:anim calcmode="lin" valueType="num">
                                      <p:cBhvr>
                                        <p:cTn id="44" dur="500" fill="hold"/>
                                        <p:tgtEl>
                                          <p:spTgt spid="115751"/>
                                        </p:tgtEl>
                                        <p:attrNameLst>
                                          <p:attrName>ppt_x</p:attrName>
                                        </p:attrNameLst>
                                      </p:cBhvr>
                                      <p:tavLst>
                                        <p:tav tm="0">
                                          <p:val>
                                            <p:strVal val="#ppt_x+#ppt_w/2"/>
                                          </p:val>
                                        </p:tav>
                                        <p:tav tm="100000">
                                          <p:val>
                                            <p:strVal val="#ppt_x"/>
                                          </p:val>
                                        </p:tav>
                                      </p:tavLst>
                                    </p:anim>
                                    <p:anim calcmode="lin" valueType="num">
                                      <p:cBhvr>
                                        <p:cTn id="45" dur="500" fill="hold"/>
                                        <p:tgtEl>
                                          <p:spTgt spid="115751"/>
                                        </p:tgtEl>
                                        <p:attrNameLst>
                                          <p:attrName>ppt_y</p:attrName>
                                        </p:attrNameLst>
                                      </p:cBhvr>
                                      <p:tavLst>
                                        <p:tav tm="0">
                                          <p:val>
                                            <p:strVal val="#ppt_y"/>
                                          </p:val>
                                        </p:tav>
                                        <p:tav tm="100000">
                                          <p:val>
                                            <p:strVal val="#ppt_y"/>
                                          </p:val>
                                        </p:tav>
                                      </p:tavLst>
                                    </p:anim>
                                    <p:anim calcmode="lin" valueType="num">
                                      <p:cBhvr>
                                        <p:cTn id="46" dur="500" fill="hold"/>
                                        <p:tgtEl>
                                          <p:spTgt spid="115751"/>
                                        </p:tgtEl>
                                        <p:attrNameLst>
                                          <p:attrName>ppt_w</p:attrName>
                                        </p:attrNameLst>
                                      </p:cBhvr>
                                      <p:tavLst>
                                        <p:tav tm="0">
                                          <p:val>
                                            <p:fltVal val="0"/>
                                          </p:val>
                                        </p:tav>
                                        <p:tav tm="100000">
                                          <p:val>
                                            <p:strVal val="#ppt_w"/>
                                          </p:val>
                                        </p:tav>
                                      </p:tavLst>
                                    </p:anim>
                                    <p:anim calcmode="lin" valueType="num">
                                      <p:cBhvr>
                                        <p:cTn id="47" dur="500" fill="hold"/>
                                        <p:tgtEl>
                                          <p:spTgt spid="11575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115752"/>
                                        </p:tgtEl>
                                        <p:attrNameLst>
                                          <p:attrName>style.visibility</p:attrName>
                                        </p:attrNameLst>
                                      </p:cBhvr>
                                      <p:to>
                                        <p:strVal val="visible"/>
                                      </p:to>
                                    </p:set>
                                    <p:anim calcmode="lin" valueType="num">
                                      <p:cBhvr>
                                        <p:cTn id="52" dur="500" fill="hold"/>
                                        <p:tgtEl>
                                          <p:spTgt spid="115752"/>
                                        </p:tgtEl>
                                        <p:attrNameLst>
                                          <p:attrName>ppt_x</p:attrName>
                                        </p:attrNameLst>
                                      </p:cBhvr>
                                      <p:tavLst>
                                        <p:tav tm="0">
                                          <p:val>
                                            <p:strVal val="#ppt_x"/>
                                          </p:val>
                                        </p:tav>
                                        <p:tav tm="100000">
                                          <p:val>
                                            <p:strVal val="#ppt_x"/>
                                          </p:val>
                                        </p:tav>
                                      </p:tavLst>
                                    </p:anim>
                                    <p:anim calcmode="lin" valueType="num">
                                      <p:cBhvr>
                                        <p:cTn id="53" dur="500" fill="hold"/>
                                        <p:tgtEl>
                                          <p:spTgt spid="115752"/>
                                        </p:tgtEl>
                                        <p:attrNameLst>
                                          <p:attrName>ppt_y</p:attrName>
                                        </p:attrNameLst>
                                      </p:cBhvr>
                                      <p:tavLst>
                                        <p:tav tm="0">
                                          <p:val>
                                            <p:strVal val="#ppt_y-#ppt_h/2"/>
                                          </p:val>
                                        </p:tav>
                                        <p:tav tm="100000">
                                          <p:val>
                                            <p:strVal val="#ppt_y"/>
                                          </p:val>
                                        </p:tav>
                                      </p:tavLst>
                                    </p:anim>
                                    <p:anim calcmode="lin" valueType="num">
                                      <p:cBhvr>
                                        <p:cTn id="54" dur="500" fill="hold"/>
                                        <p:tgtEl>
                                          <p:spTgt spid="115752"/>
                                        </p:tgtEl>
                                        <p:attrNameLst>
                                          <p:attrName>ppt_w</p:attrName>
                                        </p:attrNameLst>
                                      </p:cBhvr>
                                      <p:tavLst>
                                        <p:tav tm="0">
                                          <p:val>
                                            <p:strVal val="#ppt_w"/>
                                          </p:val>
                                        </p:tav>
                                        <p:tav tm="100000">
                                          <p:val>
                                            <p:strVal val="#ppt_w"/>
                                          </p:val>
                                        </p:tav>
                                      </p:tavLst>
                                    </p:anim>
                                    <p:anim calcmode="lin" valueType="num">
                                      <p:cBhvr>
                                        <p:cTn id="55" dur="500" fill="hold"/>
                                        <p:tgtEl>
                                          <p:spTgt spid="115752"/>
                                        </p:tgtEl>
                                        <p:attrNameLst>
                                          <p:attrName>ppt_h</p:attrName>
                                        </p:attrNameLst>
                                      </p:cBhvr>
                                      <p:tavLst>
                                        <p:tav tm="0">
                                          <p:val>
                                            <p:fltVal val="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115734"/>
                                        </p:tgtEl>
                                        <p:attrNameLst>
                                          <p:attrName>style.visibility</p:attrName>
                                        </p:attrNameLst>
                                      </p:cBhvr>
                                      <p:to>
                                        <p:strVal val="visible"/>
                                      </p:to>
                                    </p:set>
                                    <p:anim calcmode="lin" valueType="num">
                                      <p:cBhvr>
                                        <p:cTn id="60" dur="500" fill="hold"/>
                                        <p:tgtEl>
                                          <p:spTgt spid="115734"/>
                                        </p:tgtEl>
                                        <p:attrNameLst>
                                          <p:attrName>ppt_x</p:attrName>
                                        </p:attrNameLst>
                                      </p:cBhvr>
                                      <p:tavLst>
                                        <p:tav tm="0">
                                          <p:val>
                                            <p:strVal val="#ppt_x-#ppt_w/2"/>
                                          </p:val>
                                        </p:tav>
                                        <p:tav tm="100000">
                                          <p:val>
                                            <p:strVal val="#ppt_x"/>
                                          </p:val>
                                        </p:tav>
                                      </p:tavLst>
                                    </p:anim>
                                    <p:anim calcmode="lin" valueType="num">
                                      <p:cBhvr>
                                        <p:cTn id="61" dur="500" fill="hold"/>
                                        <p:tgtEl>
                                          <p:spTgt spid="115734"/>
                                        </p:tgtEl>
                                        <p:attrNameLst>
                                          <p:attrName>ppt_y</p:attrName>
                                        </p:attrNameLst>
                                      </p:cBhvr>
                                      <p:tavLst>
                                        <p:tav tm="0">
                                          <p:val>
                                            <p:strVal val="#ppt_y"/>
                                          </p:val>
                                        </p:tav>
                                        <p:tav tm="100000">
                                          <p:val>
                                            <p:strVal val="#ppt_y"/>
                                          </p:val>
                                        </p:tav>
                                      </p:tavLst>
                                    </p:anim>
                                    <p:anim calcmode="lin" valueType="num">
                                      <p:cBhvr>
                                        <p:cTn id="62" dur="500" fill="hold"/>
                                        <p:tgtEl>
                                          <p:spTgt spid="115734"/>
                                        </p:tgtEl>
                                        <p:attrNameLst>
                                          <p:attrName>ppt_w</p:attrName>
                                        </p:attrNameLst>
                                      </p:cBhvr>
                                      <p:tavLst>
                                        <p:tav tm="0">
                                          <p:val>
                                            <p:fltVal val="0"/>
                                          </p:val>
                                        </p:tav>
                                        <p:tav tm="100000">
                                          <p:val>
                                            <p:strVal val="#ppt_w"/>
                                          </p:val>
                                        </p:tav>
                                      </p:tavLst>
                                    </p:anim>
                                    <p:anim calcmode="lin" valueType="num">
                                      <p:cBhvr>
                                        <p:cTn id="63" dur="500" fill="hold"/>
                                        <p:tgtEl>
                                          <p:spTgt spid="115734"/>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8" fill="hold" grpId="0" nodeType="clickEffect">
                                  <p:stCondLst>
                                    <p:cond delay="0"/>
                                  </p:stCondLst>
                                  <p:childTnLst>
                                    <p:set>
                                      <p:cBhvr>
                                        <p:cTn id="67" dur="1" fill="hold">
                                          <p:stCondLst>
                                            <p:cond delay="0"/>
                                          </p:stCondLst>
                                        </p:cTn>
                                        <p:tgtEl>
                                          <p:spTgt spid="115735"/>
                                        </p:tgtEl>
                                        <p:attrNameLst>
                                          <p:attrName>style.visibility</p:attrName>
                                        </p:attrNameLst>
                                      </p:cBhvr>
                                      <p:to>
                                        <p:strVal val="visible"/>
                                      </p:to>
                                    </p:set>
                                    <p:anim calcmode="lin" valueType="num">
                                      <p:cBhvr>
                                        <p:cTn id="68" dur="500" fill="hold"/>
                                        <p:tgtEl>
                                          <p:spTgt spid="115735"/>
                                        </p:tgtEl>
                                        <p:attrNameLst>
                                          <p:attrName>ppt_x</p:attrName>
                                        </p:attrNameLst>
                                      </p:cBhvr>
                                      <p:tavLst>
                                        <p:tav tm="0">
                                          <p:val>
                                            <p:strVal val="#ppt_x-#ppt_w/2"/>
                                          </p:val>
                                        </p:tav>
                                        <p:tav tm="100000">
                                          <p:val>
                                            <p:strVal val="#ppt_x"/>
                                          </p:val>
                                        </p:tav>
                                      </p:tavLst>
                                    </p:anim>
                                    <p:anim calcmode="lin" valueType="num">
                                      <p:cBhvr>
                                        <p:cTn id="69" dur="500" fill="hold"/>
                                        <p:tgtEl>
                                          <p:spTgt spid="115735"/>
                                        </p:tgtEl>
                                        <p:attrNameLst>
                                          <p:attrName>ppt_y</p:attrName>
                                        </p:attrNameLst>
                                      </p:cBhvr>
                                      <p:tavLst>
                                        <p:tav tm="0">
                                          <p:val>
                                            <p:strVal val="#ppt_y"/>
                                          </p:val>
                                        </p:tav>
                                        <p:tav tm="100000">
                                          <p:val>
                                            <p:strVal val="#ppt_y"/>
                                          </p:val>
                                        </p:tav>
                                      </p:tavLst>
                                    </p:anim>
                                    <p:anim calcmode="lin" valueType="num">
                                      <p:cBhvr>
                                        <p:cTn id="70" dur="500" fill="hold"/>
                                        <p:tgtEl>
                                          <p:spTgt spid="115735"/>
                                        </p:tgtEl>
                                        <p:attrNameLst>
                                          <p:attrName>ppt_w</p:attrName>
                                        </p:attrNameLst>
                                      </p:cBhvr>
                                      <p:tavLst>
                                        <p:tav tm="0">
                                          <p:val>
                                            <p:fltVal val="0"/>
                                          </p:val>
                                        </p:tav>
                                        <p:tav tm="100000">
                                          <p:val>
                                            <p:strVal val="#ppt_w"/>
                                          </p:val>
                                        </p:tav>
                                      </p:tavLst>
                                    </p:anim>
                                    <p:anim calcmode="lin" valueType="num">
                                      <p:cBhvr>
                                        <p:cTn id="71" dur="500" fill="hold"/>
                                        <p:tgtEl>
                                          <p:spTgt spid="115735"/>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7" presetClass="entr" presetSubtype="2" fill="hold" grpId="0" nodeType="clickEffect">
                                  <p:stCondLst>
                                    <p:cond delay="0"/>
                                  </p:stCondLst>
                                  <p:childTnLst>
                                    <p:set>
                                      <p:cBhvr>
                                        <p:cTn id="75" dur="1" fill="hold">
                                          <p:stCondLst>
                                            <p:cond delay="0"/>
                                          </p:stCondLst>
                                        </p:cTn>
                                        <p:tgtEl>
                                          <p:spTgt spid="115753"/>
                                        </p:tgtEl>
                                        <p:attrNameLst>
                                          <p:attrName>style.visibility</p:attrName>
                                        </p:attrNameLst>
                                      </p:cBhvr>
                                      <p:to>
                                        <p:strVal val="visible"/>
                                      </p:to>
                                    </p:set>
                                    <p:anim calcmode="lin" valueType="num">
                                      <p:cBhvr>
                                        <p:cTn id="76" dur="500" fill="hold"/>
                                        <p:tgtEl>
                                          <p:spTgt spid="115753"/>
                                        </p:tgtEl>
                                        <p:attrNameLst>
                                          <p:attrName>ppt_x</p:attrName>
                                        </p:attrNameLst>
                                      </p:cBhvr>
                                      <p:tavLst>
                                        <p:tav tm="0">
                                          <p:val>
                                            <p:strVal val="#ppt_x+#ppt_w/2"/>
                                          </p:val>
                                        </p:tav>
                                        <p:tav tm="100000">
                                          <p:val>
                                            <p:strVal val="#ppt_x"/>
                                          </p:val>
                                        </p:tav>
                                      </p:tavLst>
                                    </p:anim>
                                    <p:anim calcmode="lin" valueType="num">
                                      <p:cBhvr>
                                        <p:cTn id="77" dur="500" fill="hold"/>
                                        <p:tgtEl>
                                          <p:spTgt spid="115753"/>
                                        </p:tgtEl>
                                        <p:attrNameLst>
                                          <p:attrName>ppt_y</p:attrName>
                                        </p:attrNameLst>
                                      </p:cBhvr>
                                      <p:tavLst>
                                        <p:tav tm="0">
                                          <p:val>
                                            <p:strVal val="#ppt_y"/>
                                          </p:val>
                                        </p:tav>
                                        <p:tav tm="100000">
                                          <p:val>
                                            <p:strVal val="#ppt_y"/>
                                          </p:val>
                                        </p:tav>
                                      </p:tavLst>
                                    </p:anim>
                                    <p:anim calcmode="lin" valueType="num">
                                      <p:cBhvr>
                                        <p:cTn id="78" dur="500" fill="hold"/>
                                        <p:tgtEl>
                                          <p:spTgt spid="115753"/>
                                        </p:tgtEl>
                                        <p:attrNameLst>
                                          <p:attrName>ppt_w</p:attrName>
                                        </p:attrNameLst>
                                      </p:cBhvr>
                                      <p:tavLst>
                                        <p:tav tm="0">
                                          <p:val>
                                            <p:fltVal val="0"/>
                                          </p:val>
                                        </p:tav>
                                        <p:tav tm="100000">
                                          <p:val>
                                            <p:strVal val="#ppt_w"/>
                                          </p:val>
                                        </p:tav>
                                      </p:tavLst>
                                    </p:anim>
                                    <p:anim calcmode="lin" valueType="num">
                                      <p:cBhvr>
                                        <p:cTn id="79" dur="500" fill="hold"/>
                                        <p:tgtEl>
                                          <p:spTgt spid="1157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34" grpId="0" animBg="1"/>
      <p:bldP spid="115735" grpId="0" animBg="1"/>
      <p:bldP spid="115748" grpId="0" animBg="1" autoUpdateAnimBg="0"/>
      <p:bldP spid="115751" grpId="0" animBg="1"/>
      <p:bldP spid="115752" grpId="0" animBg="1"/>
      <p:bldP spid="115753"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4" name="矩形 3"/>
          <p:cNvSpPr/>
          <p:nvPr/>
        </p:nvSpPr>
        <p:spPr>
          <a:xfrm>
            <a:off x="942424" y="2243557"/>
            <a:ext cx="7063241" cy="1015663"/>
          </a:xfrm>
          <a:prstGeom prst="rect">
            <a:avLst/>
          </a:prstGeom>
        </p:spPr>
        <p:txBody>
          <a:bodyPr wrap="square">
            <a:spAutoFit/>
          </a:bodyPr>
          <a:lstStyle/>
          <a:p>
            <a:pPr algn="l">
              <a:lnSpc>
                <a:spcPct val="150000"/>
              </a:lnSpc>
            </a:pPr>
            <a:r>
              <a:rPr lang="zh-CN" altLang="en-US" sz="2000" b="1" dirty="0" smtClean="0">
                <a:latin typeface="华文中宋" panose="02010600040101010101" charset="-122"/>
                <a:ea typeface="华文中宋" panose="02010600040101010101" charset="-122"/>
              </a:rPr>
              <a:t>       ②</a:t>
            </a:r>
            <a:r>
              <a:rPr lang="zh-CN" altLang="en-US" sz="2000" b="1" dirty="0" smtClean="0"/>
              <a:t>、</a:t>
            </a:r>
            <a:r>
              <a:rPr lang="zh-CN" altLang="en-US" sz="2000" b="1" dirty="0">
                <a:latin typeface="华文中宋" panose="02010600040101010101" charset="-122"/>
                <a:ea typeface="华文中宋" panose="02010600040101010101" charset="-122"/>
              </a:rPr>
              <a:t>③</a:t>
            </a:r>
            <a:r>
              <a:rPr lang="zh-CN" altLang="en-US" sz="2000" b="1" dirty="0" smtClean="0"/>
              <a:t>、</a:t>
            </a:r>
            <a:r>
              <a:rPr lang="zh-CN" altLang="en-US" sz="2000" b="1" dirty="0">
                <a:latin typeface="华文中宋" panose="02010600040101010101" charset="-122"/>
                <a:ea typeface="华文中宋" panose="02010600040101010101" charset="-122"/>
              </a:rPr>
              <a:t>④</a:t>
            </a:r>
            <a:r>
              <a:rPr lang="zh-CN" altLang="en-US" sz="2000" b="1" dirty="0" smtClean="0"/>
              <a:t>为</a:t>
            </a:r>
            <a:r>
              <a:rPr lang="zh-CN" altLang="en-US" sz="2000" b="1" dirty="0"/>
              <a:t>近似法</a:t>
            </a:r>
            <a:r>
              <a:rPr lang="en-US" altLang="zh-CN" sz="2000" b="1" dirty="0"/>
              <a:t>,</a:t>
            </a:r>
            <a:r>
              <a:rPr lang="zh-CN" altLang="en-US" sz="2000" b="1" dirty="0"/>
              <a:t>若按近似法确定的误差值不超过其公差值</a:t>
            </a:r>
            <a:r>
              <a:rPr lang="en-US" altLang="zh-CN" sz="2000" b="1" dirty="0"/>
              <a:t>,</a:t>
            </a:r>
            <a:r>
              <a:rPr lang="zh-CN" altLang="en-US" sz="2000" b="1" dirty="0"/>
              <a:t>则可认为该项要求</a:t>
            </a:r>
            <a:r>
              <a:rPr lang="zh-CN" altLang="en-US" sz="2000" b="1" dirty="0" smtClean="0"/>
              <a:t>合格</a:t>
            </a:r>
            <a:r>
              <a:rPr lang="en-US" altLang="zh-CN" sz="2000" b="1" dirty="0"/>
              <a:t>,</a:t>
            </a:r>
            <a:r>
              <a:rPr lang="zh-CN" altLang="en-US" sz="2000" b="1" dirty="0"/>
              <a:t>否则不能判断其合格与否</a:t>
            </a:r>
            <a:r>
              <a:rPr lang="zh-CN" altLang="en-US" sz="2000" b="1" dirty="0" smtClean="0"/>
              <a:t>。</a:t>
            </a:r>
            <a:endParaRPr lang="zh-CN" altLang="en-US" sz="2000" b="1" dirty="0"/>
          </a:p>
        </p:txBody>
      </p:sp>
      <p:sp>
        <p:nvSpPr>
          <p:cNvPr id="5" name="矩形 4"/>
          <p:cNvSpPr/>
          <p:nvPr/>
        </p:nvSpPr>
        <p:spPr>
          <a:xfrm>
            <a:off x="604098" y="628147"/>
            <a:ext cx="7476216" cy="1569660"/>
          </a:xfrm>
          <a:prstGeom prst="rect">
            <a:avLst/>
          </a:prstGeom>
        </p:spPr>
        <p:txBody>
          <a:bodyPr wrap="square">
            <a:spAutoFit/>
          </a:bodyPr>
          <a:lstStyle/>
          <a:p>
            <a:pPr algn="l">
              <a:lnSpc>
                <a:spcPct val="150000"/>
              </a:lnSpc>
            </a:pPr>
            <a:r>
              <a:rPr lang="zh-CN" altLang="en-US" b="1" dirty="0"/>
              <a:t> </a:t>
            </a:r>
            <a:r>
              <a:rPr lang="zh-CN" altLang="en-US" b="1" dirty="0" smtClean="0"/>
              <a:t>        </a:t>
            </a:r>
            <a:r>
              <a:rPr lang="zh-CN" altLang="en-US" sz="2000" b="1" dirty="0" smtClean="0"/>
              <a:t>上述</a:t>
            </a:r>
            <a:r>
              <a:rPr lang="zh-CN" altLang="en-US" sz="2000" b="1" dirty="0"/>
              <a:t>四种判别方法</a:t>
            </a:r>
            <a:r>
              <a:rPr lang="en-US" altLang="zh-CN" sz="2000" b="1" dirty="0"/>
              <a:t>,</a:t>
            </a:r>
            <a:r>
              <a:rPr lang="zh-CN" altLang="en-US" sz="2000" b="1" dirty="0"/>
              <a:t>其结果是不同的</a:t>
            </a:r>
            <a:r>
              <a:rPr lang="en-US" altLang="zh-CN" sz="2000" b="1" dirty="0"/>
              <a:t>,</a:t>
            </a:r>
            <a:r>
              <a:rPr lang="zh-CN" altLang="en-US" sz="2000" b="1" dirty="0"/>
              <a:t>其中</a:t>
            </a:r>
            <a:r>
              <a:rPr lang="zh-CN" altLang="en-US" sz="2000" b="1" dirty="0">
                <a:latin typeface="华文中宋" panose="02010600040101010101" charset="-122"/>
                <a:ea typeface="华文中宋" panose="02010600040101010101" charset="-122"/>
              </a:rPr>
              <a:t>①</a:t>
            </a:r>
            <a:r>
              <a:rPr lang="zh-CN" altLang="en-US" sz="2000" b="1" dirty="0"/>
              <a:t>为最小区域法</a:t>
            </a:r>
            <a:r>
              <a:rPr lang="en-US" altLang="zh-CN" sz="2000" b="1" dirty="0"/>
              <a:t>,</a:t>
            </a:r>
            <a:r>
              <a:rPr lang="zh-CN" altLang="en-US" sz="2000" b="1" dirty="0"/>
              <a:t>得出的数值最小</a:t>
            </a:r>
            <a:r>
              <a:rPr lang="en-US" altLang="zh-CN" sz="2000" b="1" dirty="0"/>
              <a:t>,</a:t>
            </a:r>
            <a:r>
              <a:rPr lang="zh-CN" altLang="en-US" sz="2000" b="1" dirty="0"/>
              <a:t>而且也是唯一的。最小区域法所得圆度误差值与公差值比较可直接得出该项要求合格与否的结论。</a:t>
            </a:r>
            <a:endParaRPr lang="zh-CN" altLang="en-US" sz="2000" dirty="0"/>
          </a:p>
        </p:txBody>
      </p:sp>
      <p:sp>
        <p:nvSpPr>
          <p:cNvPr id="6" name="矩形 5"/>
          <p:cNvSpPr/>
          <p:nvPr/>
        </p:nvSpPr>
        <p:spPr>
          <a:xfrm>
            <a:off x="874671" y="3231227"/>
            <a:ext cx="6869729" cy="1938992"/>
          </a:xfrm>
          <a:prstGeom prst="rect">
            <a:avLst/>
          </a:prstGeom>
        </p:spPr>
        <p:txBody>
          <a:bodyPr wrap="square">
            <a:spAutoFit/>
          </a:bodyPr>
          <a:lstStyle/>
          <a:p>
            <a:pPr algn="l">
              <a:lnSpc>
                <a:spcPct val="150000"/>
              </a:lnSpc>
            </a:pPr>
            <a:r>
              <a:rPr lang="zh-CN" altLang="en-US" sz="2000" b="1" dirty="0" smtClean="0"/>
              <a:t>         在</a:t>
            </a:r>
            <a:r>
              <a:rPr lang="zh-CN" altLang="en-US" sz="2000" b="1" dirty="0"/>
              <a:t>比较先进的</a:t>
            </a:r>
            <a:r>
              <a:rPr lang="zh-CN" altLang="en-US" sz="2000" b="1" dirty="0" smtClean="0">
                <a:solidFill>
                  <a:srgbClr val="FF0000"/>
                </a:solidFill>
              </a:rPr>
              <a:t>圆度仪</a:t>
            </a:r>
            <a:r>
              <a:rPr lang="zh-CN" altLang="en-US" sz="2000" b="1" dirty="0" smtClean="0"/>
              <a:t>上</a:t>
            </a:r>
            <a:r>
              <a:rPr lang="zh-CN" altLang="en-US" sz="2000" b="1" dirty="0"/>
              <a:t>测量圆度误差时</a:t>
            </a:r>
            <a:r>
              <a:rPr lang="en-US" altLang="zh-CN" sz="2000" b="1" dirty="0"/>
              <a:t>,</a:t>
            </a:r>
            <a:r>
              <a:rPr lang="zh-CN" altLang="en-US" sz="2000" b="1" dirty="0"/>
              <a:t>仪器可以自动打印出上述四种判别方法的示值。在没有圆度仪时可用分度头与千分表逐点测量圆度误差</a:t>
            </a:r>
            <a:r>
              <a:rPr lang="en-US" altLang="zh-CN" sz="2000" b="1" dirty="0"/>
              <a:t>,</a:t>
            </a:r>
            <a:r>
              <a:rPr lang="zh-CN" altLang="en-US" sz="2000" b="1" dirty="0"/>
              <a:t>具体测量方法和数据处理详见实验指导书。</a:t>
            </a:r>
            <a:endParaRPr lang="zh-CN" altLang="en-US" sz="2000" b="1" dirty="0"/>
          </a:p>
        </p:txBody>
      </p:sp>
      <p:sp>
        <p:nvSpPr>
          <p:cNvPr id="7" name="圆角矩形 6">
            <a:hlinkClick r:id="rId1"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xfrm>
            <a:off x="6982131" y="54590"/>
            <a:ext cx="1905000" cy="457200"/>
          </a:xfrm>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3510096-CD4F-4B46-9825-B6C3152C648A}" type="slidenum">
              <a:rPr kumimoji="0" lang="zh-CN" altLang="en-US" sz="2000" smtClean="0">
                <a:solidFill>
                  <a:srgbClr val="0000FF"/>
                </a:solidFill>
              </a:rPr>
            </a:fld>
            <a:endParaRPr kumimoji="0" lang="en-US" altLang="zh-CN" sz="2000" dirty="0" smtClean="0">
              <a:solidFill>
                <a:srgbClr val="0000FF"/>
              </a:solidFill>
            </a:endParaRPr>
          </a:p>
        </p:txBody>
      </p:sp>
      <p:sp>
        <p:nvSpPr>
          <p:cNvPr id="19465" name="Text Box 9"/>
          <p:cNvSpPr txBox="1">
            <a:spLocks noChangeArrowheads="1"/>
          </p:cNvSpPr>
          <p:nvPr/>
        </p:nvSpPr>
        <p:spPr bwMode="auto">
          <a:xfrm>
            <a:off x="1915301" y="228054"/>
            <a:ext cx="49482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t>4.5.2  方向误差及其评定</a:t>
            </a:r>
            <a:r>
              <a:rPr lang="zh-CN" altLang="en-US" dirty="0"/>
              <a:t> </a:t>
            </a:r>
            <a:endParaRPr lang="zh-CN" altLang="en-US" dirty="0"/>
          </a:p>
        </p:txBody>
      </p:sp>
      <p:sp>
        <p:nvSpPr>
          <p:cNvPr id="3" name="矩形 2"/>
          <p:cNvSpPr/>
          <p:nvPr/>
        </p:nvSpPr>
        <p:spPr>
          <a:xfrm>
            <a:off x="406258" y="987997"/>
            <a:ext cx="8211302" cy="707886"/>
          </a:xfrm>
          <a:prstGeom prst="rect">
            <a:avLst/>
          </a:prstGeom>
        </p:spPr>
        <p:txBody>
          <a:bodyPr wrap="square">
            <a:spAutoFit/>
          </a:bodyPr>
          <a:lstStyle/>
          <a:p>
            <a:pPr algn="l"/>
            <a:r>
              <a:rPr lang="zh-CN" altLang="en-US" sz="2000" b="1" dirty="0" smtClean="0"/>
              <a:t>         方向</a:t>
            </a:r>
            <a:r>
              <a:rPr lang="zh-CN" altLang="en-US" sz="2000" b="1" dirty="0"/>
              <a:t>误差是指被测要素的提取要素对具有</a:t>
            </a:r>
            <a:r>
              <a:rPr lang="zh-CN" altLang="en-US" sz="2000" b="1" dirty="0" smtClean="0"/>
              <a:t>确定方向</a:t>
            </a:r>
            <a:r>
              <a:rPr lang="zh-CN" altLang="en-US" sz="2000" b="1" dirty="0"/>
              <a:t>的理想要素的变动量。理想要素</a:t>
            </a:r>
            <a:r>
              <a:rPr lang="zh-CN" altLang="en-US" sz="2000" b="1" dirty="0" smtClean="0"/>
              <a:t>的方向</a:t>
            </a:r>
            <a:r>
              <a:rPr lang="zh-CN" altLang="en-US" sz="2000" b="1" dirty="0"/>
              <a:t>由基准或基准和理论正确尺寸确定。</a:t>
            </a:r>
            <a:endParaRPr lang="zh-CN" altLang="en-US" sz="2000" b="1" dirty="0"/>
          </a:p>
        </p:txBody>
      </p:sp>
      <p:sp>
        <p:nvSpPr>
          <p:cNvPr id="7" name="矩形 6"/>
          <p:cNvSpPr/>
          <p:nvPr/>
        </p:nvSpPr>
        <p:spPr>
          <a:xfrm>
            <a:off x="1059650" y="653856"/>
            <a:ext cx="1581575" cy="400110"/>
          </a:xfrm>
          <a:prstGeom prst="rect">
            <a:avLst/>
          </a:prstGeom>
        </p:spPr>
        <p:txBody>
          <a:bodyPr wrap="square">
            <a:spAutoFit/>
          </a:bodyPr>
          <a:lstStyle/>
          <a:p>
            <a:pPr algn="l"/>
            <a:r>
              <a:rPr lang="en-US" altLang="zh-CN" sz="2000" b="1" dirty="0"/>
              <a:t>1. </a:t>
            </a:r>
            <a:r>
              <a:rPr lang="zh-CN" altLang="en-US" sz="2000" b="1" dirty="0"/>
              <a:t>方向误差</a:t>
            </a:r>
            <a:endParaRPr lang="zh-CN" altLang="en-US" sz="2000" b="1" dirty="0"/>
          </a:p>
        </p:txBody>
      </p:sp>
      <p:pic>
        <p:nvPicPr>
          <p:cNvPr id="8499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9179" y="1684365"/>
            <a:ext cx="7465317" cy="939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320" y="3930882"/>
            <a:ext cx="6753225"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直接连接符 28"/>
          <p:cNvCxnSpPr/>
          <p:nvPr/>
        </p:nvCxnSpPr>
        <p:spPr bwMode="auto">
          <a:xfrm>
            <a:off x="4632037" y="4590663"/>
            <a:ext cx="3221153" cy="0"/>
          </a:xfrm>
          <a:prstGeom prst="line">
            <a:avLst/>
          </a:prstGeom>
          <a:solidFill>
            <a:srgbClr val="FF0066"/>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p:cNvCxnSpPr/>
          <p:nvPr/>
        </p:nvCxnSpPr>
        <p:spPr bwMode="auto">
          <a:xfrm>
            <a:off x="4632601" y="4795933"/>
            <a:ext cx="3221153" cy="0"/>
          </a:xfrm>
          <a:prstGeom prst="line">
            <a:avLst/>
          </a:prstGeom>
          <a:solidFill>
            <a:srgbClr val="FF0066"/>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266" y="2645710"/>
            <a:ext cx="76962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5">
                                            <p:txEl>
                                              <p:pRg st="0" end="0"/>
                                            </p:txEl>
                                          </p:spTgt>
                                        </p:tgtEl>
                                        <p:attrNameLst>
                                          <p:attrName>style.visibility</p:attrName>
                                        </p:attrNameLst>
                                      </p:cBhvr>
                                      <p:to>
                                        <p:strVal val="visible"/>
                                      </p:to>
                                    </p:set>
                                    <p:animEffect transition="in" filter="wipe(left)">
                                      <p:cBhvr>
                                        <p:cTn id="7" dur="300"/>
                                        <p:tgtEl>
                                          <p:spTgt spid="194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4998"/>
                                        </p:tgtEl>
                                        <p:attrNameLst>
                                          <p:attrName>style.visibility</p:attrName>
                                        </p:attrNameLst>
                                      </p:cBhvr>
                                      <p:to>
                                        <p:strVal val="visible"/>
                                      </p:to>
                                    </p:set>
                                    <p:animEffect transition="in" filter="wipe(left)">
                                      <p:cBhvr>
                                        <p:cTn id="22" dur="500"/>
                                        <p:tgtEl>
                                          <p:spTgt spid="8499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9874"/>
                                        </p:tgtEl>
                                        <p:attrNameLst>
                                          <p:attrName>style.visibility</p:attrName>
                                        </p:attrNameLst>
                                      </p:cBhvr>
                                      <p:to>
                                        <p:strVal val="visible"/>
                                      </p:to>
                                    </p:set>
                                    <p:animEffect transition="in" filter="wipe(left)">
                                      <p:cBhvr>
                                        <p:cTn id="27" dur="500"/>
                                        <p:tgtEl>
                                          <p:spTgt spid="7987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4999"/>
                                        </p:tgtEl>
                                        <p:attrNameLst>
                                          <p:attrName>style.visibility</p:attrName>
                                        </p:attrNameLst>
                                      </p:cBhvr>
                                      <p:to>
                                        <p:strVal val="visible"/>
                                      </p:to>
                                    </p:set>
                                    <p:anim calcmode="lin" valueType="num">
                                      <p:cBhvr additive="base">
                                        <p:cTn id="32" dur="500" fill="hold"/>
                                        <p:tgtEl>
                                          <p:spTgt spid="84999"/>
                                        </p:tgtEl>
                                        <p:attrNameLst>
                                          <p:attrName>ppt_x</p:attrName>
                                        </p:attrNameLst>
                                      </p:cBhvr>
                                      <p:tavLst>
                                        <p:tav tm="0">
                                          <p:val>
                                            <p:strVal val="#ppt_x"/>
                                          </p:val>
                                        </p:tav>
                                        <p:tav tm="100000">
                                          <p:val>
                                            <p:strVal val="#ppt_x"/>
                                          </p:val>
                                        </p:tav>
                                      </p:tavLst>
                                    </p:anim>
                                    <p:anim calcmode="lin" valueType="num">
                                      <p:cBhvr additive="base">
                                        <p:cTn id="33" dur="500" fill="hold"/>
                                        <p:tgtEl>
                                          <p:spTgt spid="8499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autoUpdateAnimBg="0" build="p"/>
      <p:bldP spid="3"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1852A77-989C-4D75-917E-6908100A9BF5}" type="slidenum">
              <a:rPr kumimoji="0" lang="zh-CN" altLang="en-US" sz="2000" smtClean="0">
                <a:solidFill>
                  <a:srgbClr val="0000FF"/>
                </a:solidFill>
              </a:rPr>
            </a:fld>
            <a:endParaRPr kumimoji="0" lang="en-US" altLang="zh-CN" sz="2000" smtClean="0">
              <a:solidFill>
                <a:srgbClr val="0000FF"/>
              </a:solidFill>
            </a:endParaRPr>
          </a:p>
        </p:txBody>
      </p:sp>
      <p:sp>
        <p:nvSpPr>
          <p:cNvPr id="2" name="矩形 1"/>
          <p:cNvSpPr/>
          <p:nvPr/>
        </p:nvSpPr>
        <p:spPr>
          <a:xfrm>
            <a:off x="678428" y="394730"/>
            <a:ext cx="7429874" cy="1477328"/>
          </a:xfrm>
          <a:prstGeom prst="rect">
            <a:avLst/>
          </a:prstGeom>
        </p:spPr>
        <p:txBody>
          <a:bodyPr wrap="square">
            <a:spAutoFit/>
          </a:bodyPr>
          <a:lstStyle/>
          <a:p>
            <a:pPr algn="l">
              <a:lnSpc>
                <a:spcPct val="150000"/>
              </a:lnSpc>
            </a:pPr>
            <a:r>
              <a:rPr lang="zh-CN" altLang="en-US" sz="2000" b="1" dirty="0" smtClean="0"/>
              <a:t>         图</a:t>
            </a:r>
            <a:r>
              <a:rPr lang="en-US" altLang="zh-CN" sz="2000" b="1" dirty="0" smtClean="0"/>
              <a:t>4.56(b</a:t>
            </a:r>
            <a:r>
              <a:rPr lang="en-US" altLang="zh-CN" sz="2000" b="1" dirty="0"/>
              <a:t>) </a:t>
            </a:r>
            <a:r>
              <a:rPr lang="zh-CN" altLang="en-US" sz="2000" b="1" dirty="0"/>
              <a:t>所示为对被测要素本身的平行度公差要求标注及解释示例。在上表面被测长度范围内</a:t>
            </a:r>
            <a:r>
              <a:rPr lang="en-US" altLang="zh-CN" sz="2000" b="1" dirty="0"/>
              <a:t>,</a:t>
            </a:r>
            <a:r>
              <a:rPr lang="zh-CN" altLang="en-US" sz="2000" b="1" dirty="0"/>
              <a:t>被测要素相对于基准要素</a:t>
            </a:r>
            <a:r>
              <a:rPr lang="en-US" altLang="zh-CN" sz="2000" b="1" i="1" dirty="0"/>
              <a:t>A</a:t>
            </a:r>
            <a:r>
              <a:rPr lang="en-US" altLang="zh-CN" sz="2000" b="1" dirty="0"/>
              <a:t> </a:t>
            </a:r>
            <a:r>
              <a:rPr lang="zh-CN" altLang="en-US" sz="2000" b="1" dirty="0"/>
              <a:t>的平行度公差值为</a:t>
            </a:r>
            <a:r>
              <a:rPr lang="en-US" altLang="zh-CN" sz="2000" b="1" dirty="0"/>
              <a:t>0.1 mm</a:t>
            </a:r>
            <a:r>
              <a:rPr lang="zh-CN" altLang="en-US" sz="2000" b="1" dirty="0"/>
              <a:t>。</a:t>
            </a:r>
            <a:endParaRPr lang="zh-CN" altLang="en-US" sz="2000" b="1" dirty="0"/>
          </a:p>
        </p:txBody>
      </p:sp>
      <p:pic>
        <p:nvPicPr>
          <p:cNvPr id="860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4900" y="1876425"/>
            <a:ext cx="69342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6018"/>
                                        </p:tgtEl>
                                        <p:attrNameLst>
                                          <p:attrName>style.visibility</p:attrName>
                                        </p:attrNameLst>
                                      </p:cBhvr>
                                      <p:to>
                                        <p:strVal val="visible"/>
                                      </p:to>
                                    </p:set>
                                    <p:animEffect transition="in" filter="wipe(left)">
                                      <p:cBhvr>
                                        <p:cTn id="12"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fld>
            <a:endParaRPr lang="en-US" altLang="zh-CN"/>
          </a:p>
        </p:txBody>
      </p:sp>
      <p:sp>
        <p:nvSpPr>
          <p:cNvPr id="5" name="矩形 4"/>
          <p:cNvSpPr/>
          <p:nvPr/>
        </p:nvSpPr>
        <p:spPr>
          <a:xfrm>
            <a:off x="581812" y="754401"/>
            <a:ext cx="7310873" cy="1323439"/>
          </a:xfrm>
          <a:prstGeom prst="rect">
            <a:avLst/>
          </a:prstGeom>
        </p:spPr>
        <p:txBody>
          <a:bodyPr wrap="square">
            <a:spAutoFit/>
          </a:bodyPr>
          <a:lstStyle/>
          <a:p>
            <a:pPr algn="l"/>
            <a:r>
              <a:rPr lang="zh-CN" altLang="en-US" sz="2000" b="1" dirty="0" smtClean="0"/>
              <a:t>          方向</a:t>
            </a:r>
            <a:r>
              <a:rPr lang="zh-CN" altLang="en-US" sz="2000" b="1" dirty="0"/>
              <a:t>误差值用定向最小包容区域</a:t>
            </a:r>
            <a:r>
              <a:rPr lang="en-US" altLang="zh-CN" sz="2000" b="1" dirty="0"/>
              <a:t>(</a:t>
            </a:r>
            <a:r>
              <a:rPr lang="zh-CN" altLang="en-US" sz="2000" b="1" dirty="0"/>
              <a:t>简称定向最小区域</a:t>
            </a:r>
            <a:r>
              <a:rPr lang="en-US" altLang="zh-CN" sz="2000" b="1" dirty="0"/>
              <a:t>) </a:t>
            </a:r>
            <a:r>
              <a:rPr lang="zh-CN" altLang="en-US" sz="2000" b="1" dirty="0"/>
              <a:t>的宽度或直径表示。定向</a:t>
            </a:r>
            <a:r>
              <a:rPr lang="zh-CN" altLang="en-US" sz="2000" b="1" dirty="0" smtClean="0"/>
              <a:t>最小区域</a:t>
            </a:r>
            <a:r>
              <a:rPr lang="zh-CN" altLang="en-US" sz="2000" b="1" dirty="0"/>
              <a:t>是指用由基准和理论正确尺寸确定方向的理想要素包容被测要素的提取要素时</a:t>
            </a:r>
            <a:r>
              <a:rPr lang="en-US" altLang="zh-CN" sz="2000" b="1" dirty="0"/>
              <a:t>,</a:t>
            </a:r>
            <a:r>
              <a:rPr lang="zh-CN" altLang="en-US" sz="2000" b="1" dirty="0" smtClean="0"/>
              <a:t>具有</a:t>
            </a:r>
            <a:r>
              <a:rPr lang="zh-CN" altLang="en-US" sz="2000" b="1" dirty="0">
                <a:solidFill>
                  <a:srgbClr val="FF0000"/>
                </a:solidFill>
              </a:rPr>
              <a:t>最小宽度</a:t>
            </a:r>
            <a:r>
              <a:rPr lang="en-US" altLang="zh-CN" sz="2000" b="1" i="1" dirty="0">
                <a:solidFill>
                  <a:srgbClr val="FF0000"/>
                </a:solidFill>
              </a:rPr>
              <a:t>f</a:t>
            </a:r>
            <a:r>
              <a:rPr lang="en-US" altLang="zh-CN" sz="2000" b="1" dirty="0">
                <a:solidFill>
                  <a:srgbClr val="FF0000"/>
                </a:solidFill>
              </a:rPr>
              <a:t> </a:t>
            </a:r>
            <a:r>
              <a:rPr lang="zh-CN" altLang="en-US" sz="2000" b="1" dirty="0">
                <a:solidFill>
                  <a:srgbClr val="FF0000"/>
                </a:solidFill>
              </a:rPr>
              <a:t>或直径</a:t>
            </a:r>
            <a:r>
              <a:rPr lang="en-US" altLang="zh-CN" sz="2000" b="1" i="1" dirty="0">
                <a:solidFill>
                  <a:srgbClr val="FF0000"/>
                </a:solidFill>
              </a:rPr>
              <a:t>d</a:t>
            </a:r>
            <a:r>
              <a:rPr lang="en-US" altLang="zh-CN" sz="2000" b="1" dirty="0">
                <a:solidFill>
                  <a:srgbClr val="FF0000"/>
                </a:solidFill>
              </a:rPr>
              <a:t> </a:t>
            </a:r>
            <a:r>
              <a:rPr lang="zh-CN" altLang="en-US" sz="2000" b="1" dirty="0">
                <a:solidFill>
                  <a:srgbClr val="FF0000"/>
                </a:solidFill>
              </a:rPr>
              <a:t>的包容区域</a:t>
            </a:r>
            <a:r>
              <a:rPr lang="en-US" altLang="zh-CN" sz="2000" b="1" dirty="0"/>
              <a:t>,</a:t>
            </a:r>
            <a:r>
              <a:rPr lang="zh-CN" altLang="en-US" sz="2000" b="1" dirty="0"/>
              <a:t>如图</a:t>
            </a:r>
            <a:r>
              <a:rPr lang="en-US" altLang="zh-CN" sz="2000" b="1" dirty="0" smtClean="0"/>
              <a:t>4.57 </a:t>
            </a:r>
            <a:r>
              <a:rPr lang="zh-CN" altLang="en-US" sz="2000" b="1" dirty="0"/>
              <a:t>所</a:t>
            </a:r>
            <a:r>
              <a:rPr lang="zh-CN" altLang="en-US" sz="2000" b="1" dirty="0" smtClean="0"/>
              <a:t>示。</a:t>
            </a:r>
            <a:endParaRPr lang="zh-CN" altLang="en-US" sz="2000" b="1" dirty="0"/>
          </a:p>
        </p:txBody>
      </p:sp>
      <p:sp>
        <p:nvSpPr>
          <p:cNvPr id="8" name="矩形 7"/>
          <p:cNvSpPr/>
          <p:nvPr/>
        </p:nvSpPr>
        <p:spPr>
          <a:xfrm>
            <a:off x="853894" y="5345505"/>
            <a:ext cx="7254398" cy="769441"/>
          </a:xfrm>
          <a:prstGeom prst="rect">
            <a:avLst/>
          </a:prstGeom>
        </p:spPr>
        <p:txBody>
          <a:bodyPr wrap="square">
            <a:spAutoFit/>
          </a:bodyPr>
          <a:lstStyle/>
          <a:p>
            <a:pPr algn="l"/>
            <a:r>
              <a:rPr lang="zh-CN" altLang="en-US" b="1" dirty="0" smtClean="0"/>
              <a:t>        </a:t>
            </a:r>
            <a:r>
              <a:rPr lang="zh-CN" altLang="en-US" sz="2000" b="1" dirty="0" smtClean="0"/>
              <a:t>各个</a:t>
            </a:r>
            <a:r>
              <a:rPr lang="zh-CN" altLang="en-US" sz="2000" b="1" dirty="0"/>
              <a:t>方向误差项目的定向最小区域形状分别与各自的公差带形状一致</a:t>
            </a:r>
            <a:r>
              <a:rPr lang="en-US" altLang="zh-CN" sz="2000" b="1" dirty="0"/>
              <a:t>,</a:t>
            </a:r>
            <a:r>
              <a:rPr lang="zh-CN" altLang="en-US" sz="2000" b="1" dirty="0"/>
              <a:t>但宽度</a:t>
            </a:r>
            <a:r>
              <a:rPr lang="en-US" altLang="zh-CN" sz="2000" b="1" dirty="0"/>
              <a:t>(</a:t>
            </a:r>
            <a:r>
              <a:rPr lang="zh-CN" altLang="en-US" sz="2000" b="1" dirty="0"/>
              <a:t>或</a:t>
            </a:r>
            <a:r>
              <a:rPr lang="zh-CN" altLang="en-US" sz="2000" b="1" dirty="0" smtClean="0"/>
              <a:t>直径</a:t>
            </a:r>
            <a:r>
              <a:rPr lang="en-US" altLang="zh-CN" sz="2000" b="1" dirty="0"/>
              <a:t>) </a:t>
            </a:r>
            <a:r>
              <a:rPr lang="zh-CN" altLang="en-US" sz="2000" b="1" dirty="0"/>
              <a:t>由被测提取要素本身决定。</a:t>
            </a:r>
            <a:endParaRPr lang="zh-CN" altLang="en-US" sz="2000" b="1" dirty="0"/>
          </a:p>
        </p:txBody>
      </p:sp>
      <p:sp>
        <p:nvSpPr>
          <p:cNvPr id="9" name="矩形 8"/>
          <p:cNvSpPr/>
          <p:nvPr/>
        </p:nvSpPr>
        <p:spPr>
          <a:xfrm>
            <a:off x="1300964" y="354291"/>
            <a:ext cx="4493346" cy="400110"/>
          </a:xfrm>
          <a:prstGeom prst="rect">
            <a:avLst/>
          </a:prstGeom>
        </p:spPr>
        <p:txBody>
          <a:bodyPr wrap="square">
            <a:spAutoFit/>
          </a:bodyPr>
          <a:lstStyle/>
          <a:p>
            <a:pPr algn="l"/>
            <a:r>
              <a:rPr lang="en-US" altLang="zh-CN" sz="2000" b="1" dirty="0"/>
              <a:t>2. </a:t>
            </a:r>
            <a:r>
              <a:rPr lang="zh-CN" altLang="en-US" sz="2000" b="1" dirty="0"/>
              <a:t>方向误差评定的最小区域法</a:t>
            </a:r>
            <a:endParaRPr lang="zh-CN" altLang="en-US" sz="2000" b="1" dirty="0"/>
          </a:p>
        </p:txBody>
      </p:sp>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8981" y="2147525"/>
            <a:ext cx="7169311" cy="3198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椭圆 2"/>
          <p:cNvSpPr/>
          <p:nvPr/>
        </p:nvSpPr>
        <p:spPr bwMode="auto">
          <a:xfrm>
            <a:off x="982630" y="2313992"/>
            <a:ext cx="1368683" cy="391885"/>
          </a:xfrm>
          <a:prstGeom prst="ellipse">
            <a:avLst/>
          </a:prstGeom>
          <a:noFill/>
          <a:ln w="381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椭圆 9"/>
          <p:cNvSpPr/>
          <p:nvPr/>
        </p:nvSpPr>
        <p:spPr bwMode="auto">
          <a:xfrm>
            <a:off x="4658894" y="2351316"/>
            <a:ext cx="1368683" cy="391885"/>
          </a:xfrm>
          <a:prstGeom prst="ellipse">
            <a:avLst/>
          </a:prstGeom>
          <a:noFill/>
          <a:ln w="38100"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78850"/>
                                        </p:tgtEl>
                                        <p:attrNameLst>
                                          <p:attrName>style.visibility</p:attrName>
                                        </p:attrNameLst>
                                      </p:cBhvr>
                                      <p:to>
                                        <p:strVal val="visible"/>
                                      </p:to>
                                    </p:set>
                                    <p:animEffect transition="in" filter="circle(out)">
                                      <p:cBhvr>
                                        <p:cTn id="17" dur="2000"/>
                                        <p:tgtEl>
                                          <p:spTgt spid="788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3" grpId="0" animBg="1"/>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fld>
            <a:endParaRPr lang="en-US" altLang="zh-CN"/>
          </a:p>
        </p:txBody>
      </p:sp>
      <p:sp>
        <p:nvSpPr>
          <p:cNvPr id="5" name="矩形 4"/>
          <p:cNvSpPr/>
          <p:nvPr/>
        </p:nvSpPr>
        <p:spPr>
          <a:xfrm>
            <a:off x="648931" y="358294"/>
            <a:ext cx="4572000" cy="400110"/>
          </a:xfrm>
          <a:prstGeom prst="rect">
            <a:avLst/>
          </a:prstGeom>
        </p:spPr>
        <p:txBody>
          <a:bodyPr>
            <a:spAutoFit/>
          </a:bodyPr>
          <a:lstStyle/>
          <a:p>
            <a:r>
              <a:rPr lang="en-US" altLang="zh-CN" sz="2000" dirty="0" smtClean="0">
                <a:effectLst>
                  <a:outerShdw blurRad="38100" dist="38100" dir="2700000" algn="tl">
                    <a:srgbClr val="000000">
                      <a:alpha val="43137"/>
                    </a:srgbClr>
                  </a:outerShdw>
                </a:effectLst>
              </a:rPr>
              <a:t>3</a:t>
            </a:r>
            <a:r>
              <a:rPr lang="en-US" altLang="zh-CN" sz="2000" dirty="0">
                <a:effectLst>
                  <a:outerShdw blurRad="38100" dist="38100" dir="2700000" algn="tl">
                    <a:srgbClr val="000000">
                      <a:alpha val="43137"/>
                    </a:srgbClr>
                  </a:outerShdw>
                </a:effectLst>
              </a:rPr>
              <a:t>. </a:t>
            </a:r>
            <a:r>
              <a:rPr lang="zh-CN" altLang="en-US" sz="2000" dirty="0">
                <a:effectLst>
                  <a:outerShdw blurRad="38100" dist="38100" dir="2700000" algn="tl">
                    <a:srgbClr val="000000">
                      <a:alpha val="43137"/>
                    </a:srgbClr>
                  </a:outerShdw>
                </a:effectLst>
              </a:rPr>
              <a:t>方向误差的最小区域判别</a:t>
            </a:r>
            <a:r>
              <a:rPr lang="zh-CN" altLang="en-US" sz="2000" dirty="0" smtClean="0">
                <a:effectLst>
                  <a:outerShdw blurRad="38100" dist="38100" dir="2700000" algn="tl">
                    <a:srgbClr val="000000">
                      <a:alpha val="43137"/>
                    </a:srgbClr>
                  </a:outerShdw>
                </a:effectLst>
              </a:rPr>
              <a:t>法</a:t>
            </a:r>
            <a:endParaRPr lang="zh-CN" altLang="en-US" sz="2000" dirty="0">
              <a:effectLst>
                <a:outerShdw blurRad="38100" dist="38100" dir="2700000" algn="tl">
                  <a:srgbClr val="000000">
                    <a:alpha val="43137"/>
                  </a:srgbClr>
                </a:outerShdw>
              </a:effectLst>
            </a:endParaRPr>
          </a:p>
        </p:txBody>
      </p:sp>
      <p:sp>
        <p:nvSpPr>
          <p:cNvPr id="6" name="矩形 5"/>
          <p:cNvSpPr/>
          <p:nvPr/>
        </p:nvSpPr>
        <p:spPr>
          <a:xfrm>
            <a:off x="616341" y="1038513"/>
            <a:ext cx="7277370" cy="1938992"/>
          </a:xfrm>
          <a:prstGeom prst="rect">
            <a:avLst/>
          </a:prstGeom>
        </p:spPr>
        <p:txBody>
          <a:bodyPr wrap="square">
            <a:spAutoFit/>
          </a:bodyPr>
          <a:lstStyle/>
          <a:p>
            <a:pPr algn="l">
              <a:lnSpc>
                <a:spcPct val="150000"/>
              </a:lnSpc>
            </a:pPr>
            <a:r>
              <a:rPr lang="zh-CN" altLang="en-US" sz="2000" b="1" dirty="0" smtClean="0"/>
              <a:t>         由</a:t>
            </a:r>
            <a:r>
              <a:rPr lang="zh-CN" altLang="en-US" sz="2000" b="1" dirty="0"/>
              <a:t>定向两平行平面包容被测要素的提取要素时</a:t>
            </a:r>
            <a:r>
              <a:rPr lang="en-US" altLang="zh-CN" sz="2000" b="1" dirty="0"/>
              <a:t>,</a:t>
            </a:r>
            <a:r>
              <a:rPr lang="zh-CN" altLang="en-US" sz="2000" b="1" dirty="0"/>
              <a:t>至少有两个实测点与之接触</a:t>
            </a:r>
            <a:r>
              <a:rPr lang="en-US" altLang="zh-CN" sz="2000" b="1" dirty="0"/>
              <a:t>;</a:t>
            </a:r>
            <a:r>
              <a:rPr lang="zh-CN" altLang="en-US" sz="2000" b="1" dirty="0"/>
              <a:t>一个为最高点</a:t>
            </a:r>
            <a:r>
              <a:rPr lang="en-US" altLang="zh-CN" sz="2000" b="1" dirty="0"/>
              <a:t>,</a:t>
            </a:r>
            <a:r>
              <a:rPr lang="zh-CN" altLang="en-US" sz="2000" b="1" dirty="0"/>
              <a:t>一个为最低点</a:t>
            </a:r>
            <a:r>
              <a:rPr lang="en-US" altLang="zh-CN" sz="2000" b="1" dirty="0"/>
              <a:t>,</a:t>
            </a:r>
            <a:r>
              <a:rPr lang="zh-CN" altLang="en-US" sz="2000" b="1" dirty="0"/>
              <a:t>如图</a:t>
            </a:r>
            <a:r>
              <a:rPr lang="en-US" altLang="zh-CN" sz="2000" b="1" dirty="0" smtClean="0"/>
              <a:t>4.58 </a:t>
            </a:r>
            <a:r>
              <a:rPr lang="zh-CN" altLang="en-US" sz="2000" b="1" dirty="0"/>
              <a:t>所示。则这两平行平面间的区域为定向最小区域</a:t>
            </a:r>
            <a:r>
              <a:rPr lang="en-US" altLang="zh-CN" sz="2000" b="1" dirty="0"/>
              <a:t>,</a:t>
            </a:r>
            <a:r>
              <a:rPr lang="zh-CN" altLang="en-US" sz="2000" b="1" dirty="0"/>
              <a:t>其宽度</a:t>
            </a:r>
            <a:r>
              <a:rPr lang="zh-CN" altLang="en-US" sz="2000" b="1" dirty="0" smtClean="0"/>
              <a:t>为平面</a:t>
            </a:r>
            <a:r>
              <a:rPr lang="en-US" altLang="zh-CN" sz="2000" b="1" dirty="0"/>
              <a:t>(</a:t>
            </a:r>
            <a:r>
              <a:rPr lang="zh-CN" altLang="en-US" sz="2000" b="1" dirty="0"/>
              <a:t>或直线</a:t>
            </a:r>
            <a:r>
              <a:rPr lang="en-US" altLang="zh-CN" sz="2000" b="1" dirty="0"/>
              <a:t>) </a:t>
            </a:r>
            <a:r>
              <a:rPr lang="zh-CN" altLang="en-US" sz="2000" b="1" dirty="0"/>
              <a:t>对基准平面的平行度误差</a:t>
            </a:r>
            <a:r>
              <a:rPr lang="zh-CN" altLang="en-US" sz="2000" b="1" dirty="0" smtClean="0"/>
              <a:t>值  </a:t>
            </a:r>
            <a:r>
              <a:rPr lang="en-US" altLang="zh-CN" sz="2000" b="1" i="1" dirty="0" smtClean="0"/>
              <a:t>f</a:t>
            </a:r>
            <a:r>
              <a:rPr lang="zh-CN" altLang="en-US" sz="2000" b="1" dirty="0"/>
              <a:t>。</a:t>
            </a:r>
            <a:endParaRPr lang="zh-CN" altLang="en-US" sz="2000" b="1" dirty="0"/>
          </a:p>
        </p:txBody>
      </p:sp>
      <p:sp>
        <p:nvSpPr>
          <p:cNvPr id="2" name="矩形 1"/>
          <p:cNvSpPr/>
          <p:nvPr/>
        </p:nvSpPr>
        <p:spPr>
          <a:xfrm>
            <a:off x="1110342" y="727503"/>
            <a:ext cx="5533053" cy="400110"/>
          </a:xfrm>
          <a:prstGeom prst="rect">
            <a:avLst/>
          </a:prstGeom>
        </p:spPr>
        <p:txBody>
          <a:bodyPr wrap="square">
            <a:spAutoFit/>
          </a:bodyPr>
          <a:lstStyle/>
          <a:p>
            <a:pPr algn="l"/>
            <a:r>
              <a:rPr lang="en-US" altLang="zh-CN" sz="2000" b="1" dirty="0"/>
              <a:t> (1) </a:t>
            </a:r>
            <a:r>
              <a:rPr lang="zh-CN" altLang="en-US" sz="2000" b="1" dirty="0"/>
              <a:t>平面</a:t>
            </a:r>
            <a:r>
              <a:rPr lang="en-US" altLang="zh-CN" sz="2000" b="1" dirty="0"/>
              <a:t>(</a:t>
            </a:r>
            <a:r>
              <a:rPr lang="zh-CN" altLang="en-US" sz="2000" b="1" dirty="0"/>
              <a:t>或直线</a:t>
            </a:r>
            <a:r>
              <a:rPr lang="en-US" altLang="zh-CN" sz="2000" b="1" dirty="0"/>
              <a:t>) </a:t>
            </a:r>
            <a:r>
              <a:rPr lang="zh-CN" altLang="en-US" sz="2000" b="1" dirty="0"/>
              <a:t>对基准平面的平行度</a:t>
            </a:r>
            <a:endParaRPr lang="zh-CN" altLang="en-US" sz="2000" dirty="0"/>
          </a:p>
        </p:txBody>
      </p:sp>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8410" y="2986836"/>
            <a:ext cx="7288609" cy="321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组合 15"/>
          <p:cNvGrpSpPr/>
          <p:nvPr/>
        </p:nvGrpSpPr>
        <p:grpSpPr>
          <a:xfrm>
            <a:off x="4646646" y="2592582"/>
            <a:ext cx="2155371" cy="1175743"/>
            <a:chOff x="4627984" y="2629906"/>
            <a:chExt cx="2155371" cy="1175743"/>
          </a:xfrm>
        </p:grpSpPr>
        <p:sp>
          <p:nvSpPr>
            <p:cNvPr id="9" name="TextBox 8"/>
            <p:cNvSpPr txBox="1"/>
            <p:nvPr/>
          </p:nvSpPr>
          <p:spPr>
            <a:xfrm>
              <a:off x="5056624" y="2629906"/>
              <a:ext cx="1354924" cy="584775"/>
            </a:xfrm>
            <a:prstGeom prst="rect">
              <a:avLst/>
            </a:prstGeom>
            <a:noFill/>
            <a:ln w="28575">
              <a:solidFill>
                <a:srgbClr val="FF0000"/>
              </a:solidFill>
            </a:ln>
          </p:spPr>
          <p:txBody>
            <a:bodyPr wrap="square" rtlCol="0">
              <a:spAutoFit/>
            </a:bodyPr>
            <a:lstStyle/>
            <a:p>
              <a:pPr algn="l"/>
              <a:r>
                <a:rPr lang="zh-CN" altLang="en-US" sz="1600" b="1" dirty="0" smtClean="0"/>
                <a:t> 被测要素为</a:t>
              </a:r>
              <a:endParaRPr lang="en-US" altLang="zh-CN" sz="1600" b="1" dirty="0" smtClean="0"/>
            </a:p>
            <a:p>
              <a:pPr algn="l"/>
              <a:r>
                <a:rPr lang="zh-CN" altLang="en-US" sz="1600" b="1" dirty="0" smtClean="0"/>
                <a:t>平面</a:t>
              </a:r>
              <a:r>
                <a:rPr lang="en-US" altLang="zh-CN" sz="1600" b="1" dirty="0" smtClean="0"/>
                <a:t>(</a:t>
              </a:r>
              <a:r>
                <a:rPr lang="zh-CN" altLang="en-US" sz="1600" b="1" dirty="0" smtClean="0"/>
                <a:t>或直线</a:t>
              </a:r>
              <a:r>
                <a:rPr lang="en-US" altLang="zh-CN" sz="1600" b="1" dirty="0" smtClean="0"/>
                <a:t>)</a:t>
              </a:r>
              <a:endParaRPr lang="zh-CN" altLang="en-US" sz="1600" b="1" dirty="0"/>
            </a:p>
          </p:txBody>
        </p:sp>
        <p:cxnSp>
          <p:nvCxnSpPr>
            <p:cNvPr id="11" name="直接箭头连接符 10"/>
            <p:cNvCxnSpPr/>
            <p:nvPr/>
          </p:nvCxnSpPr>
          <p:spPr bwMode="auto">
            <a:xfrm flipH="1">
              <a:off x="4627984" y="3232101"/>
              <a:ext cx="802432" cy="573548"/>
            </a:xfrm>
            <a:prstGeom prst="straightConnector1">
              <a:avLst/>
            </a:prstGeom>
            <a:solidFill>
              <a:srgbClr val="FF0066"/>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p:nvPr/>
          </p:nvCxnSpPr>
          <p:spPr bwMode="auto">
            <a:xfrm>
              <a:off x="5924939" y="3232101"/>
              <a:ext cx="858416" cy="389411"/>
            </a:xfrm>
            <a:prstGeom prst="straightConnector1">
              <a:avLst/>
            </a:prstGeom>
            <a:solidFill>
              <a:srgbClr val="FF0066"/>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79874"/>
                                        </p:tgtEl>
                                        <p:attrNameLst>
                                          <p:attrName>style.visibility</p:attrName>
                                        </p:attrNameLst>
                                      </p:cBhvr>
                                      <p:to>
                                        <p:strVal val="visible"/>
                                      </p:to>
                                    </p:set>
                                    <p:animEffect transition="in" filter="plus(in)">
                                      <p:cBhvr>
                                        <p:cTn id="22" dur="2000"/>
                                        <p:tgtEl>
                                          <p:spTgt spid="798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fld>
            <a:endParaRPr lang="en-US" altLang="zh-CN"/>
          </a:p>
        </p:txBody>
      </p:sp>
      <p:sp>
        <p:nvSpPr>
          <p:cNvPr id="5" name="矩形 4"/>
          <p:cNvSpPr/>
          <p:nvPr/>
        </p:nvSpPr>
        <p:spPr>
          <a:xfrm>
            <a:off x="736845" y="748848"/>
            <a:ext cx="7595415" cy="1938992"/>
          </a:xfrm>
          <a:prstGeom prst="rect">
            <a:avLst/>
          </a:prstGeom>
        </p:spPr>
        <p:txBody>
          <a:bodyPr wrap="square">
            <a:spAutoFit/>
          </a:bodyPr>
          <a:lstStyle/>
          <a:p>
            <a:pPr algn="l">
              <a:lnSpc>
                <a:spcPct val="150000"/>
              </a:lnSpc>
            </a:pPr>
            <a:r>
              <a:rPr lang="zh-CN" altLang="en-US" sz="2000" b="1" dirty="0" smtClean="0"/>
              <a:t>         由</a:t>
            </a:r>
            <a:r>
              <a:rPr lang="zh-CN" altLang="en-US" sz="2000" b="1" dirty="0"/>
              <a:t>定向两平行平面包容被测提取表面时</a:t>
            </a:r>
            <a:r>
              <a:rPr lang="en-US" altLang="zh-CN" sz="2000" b="1" dirty="0"/>
              <a:t>,</a:t>
            </a:r>
            <a:r>
              <a:rPr lang="zh-CN" altLang="en-US" sz="2000" b="1" dirty="0"/>
              <a:t>至少有两点或三点与之接触</a:t>
            </a:r>
            <a:r>
              <a:rPr lang="en-US" altLang="zh-CN" sz="2000" b="1" dirty="0"/>
              <a:t>,</a:t>
            </a:r>
            <a:r>
              <a:rPr lang="zh-CN" altLang="en-US" sz="2000" b="1" dirty="0"/>
              <a:t>在基准平面上</a:t>
            </a:r>
            <a:r>
              <a:rPr lang="zh-CN" altLang="en-US" sz="2000" b="1" dirty="0" smtClean="0"/>
              <a:t>的投影</a:t>
            </a:r>
            <a:r>
              <a:rPr lang="zh-CN" altLang="en-US" sz="2000" b="1" dirty="0"/>
              <a:t>具有下列形式之一</a:t>
            </a:r>
            <a:r>
              <a:rPr lang="en-US" altLang="zh-CN" sz="2000" b="1" dirty="0"/>
              <a:t>,</a:t>
            </a:r>
            <a:r>
              <a:rPr lang="zh-CN" altLang="en-US" sz="2000" b="1" dirty="0"/>
              <a:t>如图</a:t>
            </a:r>
            <a:r>
              <a:rPr lang="en-US" altLang="zh-CN" sz="2000" b="1" dirty="0" smtClean="0"/>
              <a:t>4.59 </a:t>
            </a:r>
            <a:r>
              <a:rPr lang="zh-CN" altLang="en-US" sz="2000" b="1" dirty="0"/>
              <a:t>所示。则这两平行平面间的区域为定向最小区域</a:t>
            </a:r>
            <a:r>
              <a:rPr lang="en-US" altLang="zh-CN" sz="2000" b="1" dirty="0"/>
              <a:t>,</a:t>
            </a:r>
            <a:r>
              <a:rPr lang="zh-CN" altLang="en-US" sz="2000" b="1" dirty="0"/>
              <a:t>其</a:t>
            </a:r>
            <a:r>
              <a:rPr lang="zh-CN" altLang="en-US" sz="2000" b="1" dirty="0" smtClean="0"/>
              <a:t>宽度</a:t>
            </a:r>
            <a:r>
              <a:rPr lang="zh-CN" altLang="en-US" sz="2000" b="1" dirty="0"/>
              <a:t>为平面对基准平面的垂直度误差</a:t>
            </a:r>
            <a:r>
              <a:rPr lang="zh-CN" altLang="en-US" sz="2000" b="1" dirty="0" smtClean="0"/>
              <a:t>值  </a:t>
            </a:r>
            <a:r>
              <a:rPr lang="en-US" altLang="zh-CN" sz="2000" b="1" i="1" dirty="0" smtClean="0"/>
              <a:t>f</a:t>
            </a:r>
            <a:r>
              <a:rPr lang="zh-CN" altLang="en-US" sz="2000" b="1" dirty="0"/>
              <a:t>。</a:t>
            </a:r>
            <a:endParaRPr lang="zh-CN" altLang="en-US" sz="2000" b="1" dirty="0"/>
          </a:p>
        </p:txBody>
      </p:sp>
      <p:sp>
        <p:nvSpPr>
          <p:cNvPr id="6" name="矩形 5"/>
          <p:cNvSpPr/>
          <p:nvPr/>
        </p:nvSpPr>
        <p:spPr>
          <a:xfrm>
            <a:off x="1364873" y="366478"/>
            <a:ext cx="3385863" cy="400110"/>
          </a:xfrm>
          <a:prstGeom prst="rect">
            <a:avLst/>
          </a:prstGeom>
        </p:spPr>
        <p:txBody>
          <a:bodyPr wrap="none">
            <a:spAutoFit/>
          </a:bodyPr>
          <a:lstStyle/>
          <a:p>
            <a:pPr algn="l"/>
            <a:r>
              <a:rPr lang="en-US" altLang="zh-CN" sz="2000" b="1" dirty="0"/>
              <a:t>(2) </a:t>
            </a:r>
            <a:r>
              <a:rPr lang="zh-CN" altLang="en-US" sz="2000" b="1" dirty="0"/>
              <a:t>平面对基准平面的垂直度</a:t>
            </a:r>
            <a:endParaRPr lang="zh-CN" altLang="en-US" sz="2000" b="1" dirty="0"/>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3152" y="2669178"/>
            <a:ext cx="716280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0898"/>
                                        </p:tgtEl>
                                        <p:attrNameLst>
                                          <p:attrName>style.visibility</p:attrName>
                                        </p:attrNameLst>
                                      </p:cBhvr>
                                      <p:to>
                                        <p:strVal val="visible"/>
                                      </p:to>
                                    </p:set>
                                    <p:animEffect transition="in" filter="fade">
                                      <p:cBhvr>
                                        <p:cTn id="17" dur="1000"/>
                                        <p:tgtEl>
                                          <p:spTgt spid="80898"/>
                                        </p:tgtEl>
                                      </p:cBhvr>
                                    </p:animEffect>
                                    <p:anim calcmode="lin" valueType="num">
                                      <p:cBhvr>
                                        <p:cTn id="18" dur="1000" fill="hold"/>
                                        <p:tgtEl>
                                          <p:spTgt spid="80898"/>
                                        </p:tgtEl>
                                        <p:attrNameLst>
                                          <p:attrName>ppt_x</p:attrName>
                                        </p:attrNameLst>
                                      </p:cBhvr>
                                      <p:tavLst>
                                        <p:tav tm="0">
                                          <p:val>
                                            <p:strVal val="#ppt_x"/>
                                          </p:val>
                                        </p:tav>
                                        <p:tav tm="100000">
                                          <p:val>
                                            <p:strVal val="#ppt_x"/>
                                          </p:val>
                                        </p:tav>
                                      </p:tavLst>
                                    </p:anim>
                                    <p:anim calcmode="lin" valueType="num">
                                      <p:cBhvr>
                                        <p:cTn id="19" dur="1000" fill="hold"/>
                                        <p:tgtEl>
                                          <p:spTgt spid="808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E77A767-D5F1-4ECD-940E-47CF50428582}" type="slidenum">
              <a:rPr kumimoji="0" lang="zh-CN" altLang="en-US" sz="2000" smtClean="0">
                <a:solidFill>
                  <a:srgbClr val="0000FF"/>
                </a:solidFill>
              </a:rPr>
            </a:fld>
            <a:endParaRPr kumimoji="0" lang="en-US" altLang="zh-CN" sz="2000" smtClean="0">
              <a:solidFill>
                <a:srgbClr val="0000FF"/>
              </a:solidFill>
            </a:endParaRPr>
          </a:p>
        </p:txBody>
      </p:sp>
      <p:sp>
        <p:nvSpPr>
          <p:cNvPr id="117776" name="Text Box 1040"/>
          <p:cNvSpPr txBox="1">
            <a:spLocks noChangeArrowheads="1"/>
          </p:cNvSpPr>
          <p:nvPr/>
        </p:nvSpPr>
        <p:spPr bwMode="auto">
          <a:xfrm>
            <a:off x="1119222" y="154001"/>
            <a:ext cx="45258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4.5.3  位置误差及其评定</a:t>
            </a:r>
            <a:r>
              <a:rPr lang="zh-CN" altLang="en-US" sz="2000" dirty="0"/>
              <a:t> </a:t>
            </a:r>
            <a:endParaRPr lang="zh-CN" altLang="en-US" sz="2000" dirty="0"/>
          </a:p>
        </p:txBody>
      </p:sp>
      <p:sp>
        <p:nvSpPr>
          <p:cNvPr id="2" name="矩形 1"/>
          <p:cNvSpPr/>
          <p:nvPr/>
        </p:nvSpPr>
        <p:spPr>
          <a:xfrm>
            <a:off x="604082" y="780131"/>
            <a:ext cx="7705587" cy="646331"/>
          </a:xfrm>
          <a:prstGeom prst="rect">
            <a:avLst/>
          </a:prstGeom>
        </p:spPr>
        <p:txBody>
          <a:bodyPr wrap="square">
            <a:spAutoFit/>
          </a:bodyPr>
          <a:lstStyle/>
          <a:p>
            <a:pPr algn="l"/>
            <a:r>
              <a:rPr lang="zh-CN" altLang="en-US" sz="1800" b="1" dirty="0" smtClean="0"/>
              <a:t>         位置误差</a:t>
            </a:r>
            <a:r>
              <a:rPr lang="zh-CN" altLang="en-US" sz="1800" b="1" dirty="0"/>
              <a:t>是指被测要素的提取要素对具有确定位置的理想要素的变动量</a:t>
            </a:r>
            <a:r>
              <a:rPr lang="en-US" altLang="zh-CN" sz="1800" b="1" dirty="0"/>
              <a:t>,</a:t>
            </a:r>
            <a:r>
              <a:rPr lang="zh-CN" altLang="en-US" sz="1800" b="1" dirty="0"/>
              <a:t>理想要素</a:t>
            </a:r>
            <a:r>
              <a:rPr lang="zh-CN" altLang="en-US" sz="1800" b="1" dirty="0" smtClean="0"/>
              <a:t>的位置</a:t>
            </a:r>
            <a:r>
              <a:rPr lang="zh-CN" altLang="en-US" sz="1800" b="1" dirty="0"/>
              <a:t>由基准和理论正确尺寸确定。</a:t>
            </a:r>
            <a:endParaRPr lang="zh-CN" altLang="en-US" sz="1800" b="1" dirty="0"/>
          </a:p>
        </p:txBody>
      </p:sp>
      <p:sp>
        <p:nvSpPr>
          <p:cNvPr id="3" name="矩形 2"/>
          <p:cNvSpPr/>
          <p:nvPr/>
        </p:nvSpPr>
        <p:spPr>
          <a:xfrm>
            <a:off x="1156546" y="494849"/>
            <a:ext cx="2932248" cy="369332"/>
          </a:xfrm>
          <a:prstGeom prst="rect">
            <a:avLst/>
          </a:prstGeom>
        </p:spPr>
        <p:txBody>
          <a:bodyPr wrap="square">
            <a:spAutoFit/>
          </a:bodyPr>
          <a:lstStyle/>
          <a:p>
            <a:pPr algn="l"/>
            <a:r>
              <a:rPr lang="en-US" altLang="zh-CN" sz="1800" b="1" dirty="0"/>
              <a:t>1. </a:t>
            </a:r>
            <a:r>
              <a:rPr lang="zh-CN" altLang="en-US" sz="1800" b="1" dirty="0"/>
              <a:t>位置误差</a:t>
            </a:r>
            <a:endParaRPr lang="zh-CN" altLang="en-US" sz="1800" b="1" dirty="0"/>
          </a:p>
        </p:txBody>
      </p:sp>
      <p:sp>
        <p:nvSpPr>
          <p:cNvPr id="8" name="矩形 7"/>
          <p:cNvSpPr/>
          <p:nvPr/>
        </p:nvSpPr>
        <p:spPr>
          <a:xfrm>
            <a:off x="515905" y="2585344"/>
            <a:ext cx="7793765" cy="923330"/>
          </a:xfrm>
          <a:prstGeom prst="rect">
            <a:avLst/>
          </a:prstGeom>
        </p:spPr>
        <p:txBody>
          <a:bodyPr wrap="square">
            <a:spAutoFit/>
          </a:bodyPr>
          <a:lstStyle/>
          <a:p>
            <a:pPr algn="l"/>
            <a:r>
              <a:rPr lang="zh-CN" altLang="en-US" sz="1800" b="1" dirty="0" smtClean="0"/>
              <a:t>         位置误差</a:t>
            </a:r>
            <a:r>
              <a:rPr lang="zh-CN" altLang="en-US" sz="1800" b="1" dirty="0"/>
              <a:t>值用定位最小包容区域</a:t>
            </a:r>
            <a:r>
              <a:rPr lang="en-US" altLang="zh-CN" sz="1800" b="1" dirty="0"/>
              <a:t>(</a:t>
            </a:r>
            <a:r>
              <a:rPr lang="zh-CN" altLang="en-US" sz="1800" b="1" dirty="0"/>
              <a:t>简称定位最小区域</a:t>
            </a:r>
            <a:r>
              <a:rPr lang="en-US" altLang="zh-CN" sz="1800" b="1" dirty="0"/>
              <a:t>) </a:t>
            </a:r>
            <a:r>
              <a:rPr lang="zh-CN" altLang="en-US" sz="1800" b="1" dirty="0"/>
              <a:t>的宽度</a:t>
            </a:r>
            <a:r>
              <a:rPr lang="en-US" altLang="zh-CN" sz="1800" b="1" i="1" dirty="0"/>
              <a:t>f </a:t>
            </a:r>
            <a:r>
              <a:rPr lang="zh-CN" altLang="en-US" sz="1800" b="1" dirty="0"/>
              <a:t>或直径</a:t>
            </a:r>
            <a:r>
              <a:rPr lang="en-US" altLang="zh-CN" sz="1800" b="1" i="1" dirty="0"/>
              <a:t>d</a:t>
            </a:r>
            <a:r>
              <a:rPr lang="en-US" altLang="zh-CN" sz="1800" b="1" dirty="0"/>
              <a:t> </a:t>
            </a:r>
            <a:r>
              <a:rPr lang="zh-CN" altLang="en-US" sz="1800" b="1" dirty="0"/>
              <a:t>表示。定位最小区域是指用由基准和理论正确尺寸确定位置的理想要素包容被测要素的提取要素时</a:t>
            </a:r>
            <a:r>
              <a:rPr lang="en-US" altLang="zh-CN" sz="1800" b="1" dirty="0"/>
              <a:t>,</a:t>
            </a:r>
            <a:r>
              <a:rPr lang="zh-CN" altLang="en-US" sz="1800" b="1" dirty="0"/>
              <a:t>具有最小宽度</a:t>
            </a:r>
            <a:r>
              <a:rPr lang="en-US" altLang="zh-CN" sz="1800" b="1" i="1" dirty="0"/>
              <a:t>f</a:t>
            </a:r>
            <a:r>
              <a:rPr lang="en-US" altLang="zh-CN" sz="1800" b="1" dirty="0"/>
              <a:t> </a:t>
            </a:r>
            <a:r>
              <a:rPr lang="zh-CN" altLang="en-US" sz="1800" b="1" dirty="0"/>
              <a:t>或直径</a:t>
            </a:r>
            <a:r>
              <a:rPr lang="en-US" altLang="zh-CN" sz="1800" b="1" i="1" dirty="0"/>
              <a:t>d</a:t>
            </a:r>
            <a:r>
              <a:rPr lang="en-US" altLang="zh-CN" sz="1800" b="1" dirty="0"/>
              <a:t> </a:t>
            </a:r>
            <a:r>
              <a:rPr lang="zh-CN" altLang="en-US" sz="1800" b="1" dirty="0"/>
              <a:t>的包容区域</a:t>
            </a:r>
            <a:r>
              <a:rPr lang="en-US" altLang="zh-CN" sz="1800" b="1" dirty="0"/>
              <a:t>,</a:t>
            </a:r>
            <a:r>
              <a:rPr lang="zh-CN" altLang="en-US" sz="1800" b="1" dirty="0"/>
              <a:t>如图</a:t>
            </a:r>
            <a:r>
              <a:rPr lang="en-US" altLang="zh-CN" sz="1800" b="1" dirty="0" smtClean="0"/>
              <a:t>4.60 </a:t>
            </a:r>
            <a:r>
              <a:rPr lang="zh-CN" altLang="en-US" sz="1800" b="1" dirty="0"/>
              <a:t>所示。</a:t>
            </a:r>
            <a:endParaRPr lang="en-US" altLang="zh-CN" sz="1800" b="1" dirty="0"/>
          </a:p>
        </p:txBody>
      </p:sp>
      <p:pic>
        <p:nvPicPr>
          <p:cNvPr id="8192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5201" y="1329012"/>
            <a:ext cx="7962900"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1033147" y="2247160"/>
            <a:ext cx="4320167" cy="369332"/>
          </a:xfrm>
          <a:prstGeom prst="rect">
            <a:avLst/>
          </a:prstGeom>
        </p:spPr>
        <p:txBody>
          <a:bodyPr wrap="square">
            <a:spAutoFit/>
          </a:bodyPr>
          <a:lstStyle/>
          <a:p>
            <a:pPr algn="l"/>
            <a:r>
              <a:rPr lang="en-US" altLang="zh-CN" sz="1800" b="1" dirty="0"/>
              <a:t>2. </a:t>
            </a:r>
            <a:r>
              <a:rPr lang="zh-CN" altLang="en-US" sz="1800" b="1" dirty="0"/>
              <a:t>位置误差评定的最小区域法</a:t>
            </a:r>
            <a:endParaRPr lang="zh-CN" altLang="en-US" sz="1800" b="1" dirty="0"/>
          </a:p>
        </p:txBody>
      </p:sp>
      <p:pic>
        <p:nvPicPr>
          <p:cNvPr id="819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947" y="3527254"/>
            <a:ext cx="7903221" cy="2948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bwMode="auto">
          <a:xfrm>
            <a:off x="2873603" y="4108568"/>
            <a:ext cx="923732" cy="325459"/>
          </a:xfrm>
          <a:prstGeom prst="rect">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5" name="矩形 14"/>
          <p:cNvSpPr/>
          <p:nvPr/>
        </p:nvSpPr>
        <p:spPr bwMode="auto">
          <a:xfrm>
            <a:off x="676016" y="4002325"/>
            <a:ext cx="910186" cy="325459"/>
          </a:xfrm>
          <a:prstGeom prst="rect">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6" name="矩形 15"/>
          <p:cNvSpPr/>
          <p:nvPr/>
        </p:nvSpPr>
        <p:spPr bwMode="auto">
          <a:xfrm>
            <a:off x="7343190" y="5094006"/>
            <a:ext cx="919825" cy="325459"/>
          </a:xfrm>
          <a:prstGeom prst="rect">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76">
                                            <p:txEl>
                                              <p:pRg st="0" end="0"/>
                                            </p:txEl>
                                          </p:spTgt>
                                        </p:tgtEl>
                                        <p:attrNameLst>
                                          <p:attrName>style.visibility</p:attrName>
                                        </p:attrNameLst>
                                      </p:cBhvr>
                                      <p:to>
                                        <p:strVal val="visible"/>
                                      </p:to>
                                    </p:set>
                                    <p:animEffect transition="in" filter="wipe(left)">
                                      <p:cBhvr>
                                        <p:cTn id="7" dur="300"/>
                                        <p:tgtEl>
                                          <p:spTgt spid="1177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1923"/>
                                        </p:tgtEl>
                                        <p:attrNameLst>
                                          <p:attrName>style.visibility</p:attrName>
                                        </p:attrNameLst>
                                      </p:cBhvr>
                                      <p:to>
                                        <p:strVal val="visible"/>
                                      </p:to>
                                    </p:set>
                                    <p:animEffect transition="in" filter="wipe(left)">
                                      <p:cBhvr>
                                        <p:cTn id="22" dur="500"/>
                                        <p:tgtEl>
                                          <p:spTgt spid="819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1924"/>
                                        </p:tgtEl>
                                        <p:attrNameLst>
                                          <p:attrName>style.visibility</p:attrName>
                                        </p:attrNameLst>
                                      </p:cBhvr>
                                      <p:to>
                                        <p:strVal val="visible"/>
                                      </p:to>
                                    </p:set>
                                    <p:anim calcmode="lin" valueType="num">
                                      <p:cBhvr additive="base">
                                        <p:cTn id="37" dur="500" fill="hold"/>
                                        <p:tgtEl>
                                          <p:spTgt spid="81924"/>
                                        </p:tgtEl>
                                        <p:attrNameLst>
                                          <p:attrName>ppt_x</p:attrName>
                                        </p:attrNameLst>
                                      </p:cBhvr>
                                      <p:tavLst>
                                        <p:tav tm="0">
                                          <p:val>
                                            <p:strVal val="#ppt_x"/>
                                          </p:val>
                                        </p:tav>
                                        <p:tav tm="100000">
                                          <p:val>
                                            <p:strVal val="#ppt_x"/>
                                          </p:val>
                                        </p:tav>
                                      </p:tavLst>
                                    </p:anim>
                                    <p:anim calcmode="lin" valueType="num">
                                      <p:cBhvr additive="base">
                                        <p:cTn id="38" dur="500" fill="hold"/>
                                        <p:tgtEl>
                                          <p:spTgt spid="8192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heel(1)">
                                      <p:cBhvr>
                                        <p:cTn id="43" dur="2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heel(4)">
                                      <p:cBhvr>
                                        <p:cTn id="48" dur="2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8"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heel(8)">
                                      <p:cBhvr>
                                        <p:cTn id="5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6" grpId="0" autoUpdateAnimBg="0" build="p"/>
      <p:bldP spid="2" grpId="0"/>
      <p:bldP spid="3" grpId="0"/>
      <p:bldP spid="8" grpId="0"/>
      <p:bldP spid="10" grpId="0"/>
      <p:bldP spid="5"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DA4DAEE-4619-4D7C-ACCC-E1BEFD5C9A0B}" type="slidenum">
              <a:rPr kumimoji="0" lang="zh-CN" altLang="en-US" sz="2000" smtClean="0">
                <a:solidFill>
                  <a:srgbClr val="0000FF"/>
                </a:solidFill>
              </a:rPr>
            </a:fld>
            <a:endParaRPr kumimoji="0" lang="en-US" altLang="zh-CN" sz="2000" smtClean="0">
              <a:solidFill>
                <a:srgbClr val="0000FF"/>
              </a:solidFill>
            </a:endParaRPr>
          </a:p>
        </p:txBody>
      </p:sp>
      <p:sp>
        <p:nvSpPr>
          <p:cNvPr id="123908" name="Text Box 4"/>
          <p:cNvSpPr txBox="1">
            <a:spLocks noChangeArrowheads="1"/>
          </p:cNvSpPr>
          <p:nvPr/>
        </p:nvSpPr>
        <p:spPr bwMode="auto">
          <a:xfrm>
            <a:off x="1421333" y="306201"/>
            <a:ext cx="46155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4.4.4 几何公差值的选用</a:t>
            </a:r>
            <a:r>
              <a:rPr lang="zh-CN" altLang="en-US" sz="2000" dirty="0"/>
              <a:t> </a:t>
            </a:r>
            <a:endParaRPr lang="zh-CN" altLang="en-US" sz="2000" dirty="0"/>
          </a:p>
        </p:txBody>
      </p:sp>
      <p:sp>
        <p:nvSpPr>
          <p:cNvPr id="123909" name="Text Box 5"/>
          <p:cNvSpPr txBox="1">
            <a:spLocks noChangeArrowheads="1"/>
          </p:cNvSpPr>
          <p:nvPr/>
        </p:nvSpPr>
        <p:spPr bwMode="auto">
          <a:xfrm>
            <a:off x="1193460" y="2020887"/>
            <a:ext cx="44515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1.   </a:t>
            </a:r>
            <a:r>
              <a:rPr lang="zh-CN" altLang="en-US" sz="2000" b="1" dirty="0">
                <a:solidFill>
                  <a:srgbClr val="FF3300"/>
                </a:solidFill>
                <a:latin typeface="宋体" panose="02010600030101010101" pitchFamily="2" charset="-122"/>
              </a:rPr>
              <a:t>未注</a:t>
            </a:r>
            <a:r>
              <a:rPr lang="zh-CN" altLang="en-US" sz="2000" b="1" dirty="0">
                <a:latin typeface="宋体" panose="02010600030101010101" pitchFamily="2" charset="-122"/>
              </a:rPr>
              <a:t>几何公差值的规定 </a:t>
            </a:r>
            <a:endParaRPr lang="zh-CN" altLang="en-US" sz="2000" b="1" dirty="0">
              <a:latin typeface="宋体" panose="02010600030101010101" pitchFamily="2" charset="-122"/>
            </a:endParaRPr>
          </a:p>
        </p:txBody>
      </p:sp>
      <p:grpSp>
        <p:nvGrpSpPr>
          <p:cNvPr id="123920" name="Group 16"/>
          <p:cNvGrpSpPr/>
          <p:nvPr/>
        </p:nvGrpSpPr>
        <p:grpSpPr bwMode="auto">
          <a:xfrm>
            <a:off x="1542052" y="870424"/>
            <a:ext cx="1436687" cy="914400"/>
            <a:chOff x="919" y="512"/>
            <a:chExt cx="905" cy="576"/>
          </a:xfrm>
        </p:grpSpPr>
        <p:sp>
          <p:nvSpPr>
            <p:cNvPr id="7179" name="Text Box 14"/>
            <p:cNvSpPr txBox="1">
              <a:spLocks noChangeArrowheads="1"/>
            </p:cNvSpPr>
            <p:nvPr/>
          </p:nvSpPr>
          <p:spPr bwMode="auto">
            <a:xfrm>
              <a:off x="919" y="524"/>
              <a:ext cx="785" cy="44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000" b="1" dirty="0"/>
                <a:t>几何</a:t>
              </a:r>
              <a:endParaRPr lang="zh-CN" altLang="en-US" sz="2000" b="1" dirty="0"/>
            </a:p>
            <a:p>
              <a:pPr eaLnBrk="1" hangingPunct="1"/>
              <a:r>
                <a:rPr lang="zh-CN" altLang="en-US" sz="2000" b="1" dirty="0"/>
                <a:t>公差值</a:t>
              </a:r>
              <a:endParaRPr lang="zh-CN" altLang="en-US" sz="2000" b="1" dirty="0"/>
            </a:p>
          </p:txBody>
        </p:sp>
        <p:sp>
          <p:nvSpPr>
            <p:cNvPr id="7180" name="AutoShape 15"/>
            <p:cNvSpPr/>
            <p:nvPr/>
          </p:nvSpPr>
          <p:spPr bwMode="auto">
            <a:xfrm>
              <a:off x="1666" y="512"/>
              <a:ext cx="158" cy="576"/>
            </a:xfrm>
            <a:prstGeom prst="leftBrace">
              <a:avLst>
                <a:gd name="adj1" fmla="val 30380"/>
                <a:gd name="adj2" fmla="val 50000"/>
              </a:avLst>
            </a:prstGeom>
            <a:noFill/>
            <a:ln w="28575">
              <a:solidFill>
                <a:schemeClr val="tx1"/>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grpSp>
      <p:sp>
        <p:nvSpPr>
          <p:cNvPr id="123921" name="Text Box 17"/>
          <p:cNvSpPr txBox="1">
            <a:spLocks noChangeArrowheads="1"/>
          </p:cNvSpPr>
          <p:nvPr/>
        </p:nvSpPr>
        <p:spPr bwMode="auto">
          <a:xfrm>
            <a:off x="3075347" y="773587"/>
            <a:ext cx="4706384"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latin typeface="宋体" panose="02010600030101010101" pitchFamily="2" charset="-122"/>
              </a:rPr>
              <a:t>① </a:t>
            </a:r>
            <a:r>
              <a:rPr lang="zh-CN" altLang="en-US" sz="2000" b="1" dirty="0"/>
              <a:t>注出</a:t>
            </a:r>
            <a:r>
              <a:rPr lang="zh-CN" altLang="en-US" sz="2000" b="1" dirty="0" smtClean="0"/>
              <a:t>公差</a:t>
            </a:r>
            <a:r>
              <a:rPr lang="en-US" altLang="zh-CN" sz="2000" b="1" dirty="0" smtClean="0"/>
              <a:t>:</a:t>
            </a:r>
            <a:r>
              <a:rPr lang="zh-CN" altLang="en-US" sz="2000" b="1" dirty="0" smtClean="0"/>
              <a:t>公差框格形式注出</a:t>
            </a:r>
            <a:endParaRPr lang="zh-CN" altLang="en-US" sz="2000" b="1" dirty="0"/>
          </a:p>
        </p:txBody>
      </p:sp>
      <p:sp>
        <p:nvSpPr>
          <p:cNvPr id="123922" name="Text Box 18"/>
          <p:cNvSpPr txBox="1">
            <a:spLocks noChangeArrowheads="1"/>
          </p:cNvSpPr>
          <p:nvPr/>
        </p:nvSpPr>
        <p:spPr bwMode="auto">
          <a:xfrm>
            <a:off x="3073760" y="1517190"/>
            <a:ext cx="4194788"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latin typeface="宋体" panose="02010600030101010101" pitchFamily="2" charset="-122"/>
              </a:rPr>
              <a:t>② 未</a:t>
            </a:r>
            <a:r>
              <a:rPr lang="zh-CN" altLang="en-US" sz="2000" b="1" dirty="0"/>
              <a:t>注出</a:t>
            </a:r>
            <a:r>
              <a:rPr lang="zh-CN" altLang="en-US" sz="2000" b="1" dirty="0" smtClean="0"/>
              <a:t>公差</a:t>
            </a:r>
            <a:r>
              <a:rPr lang="en-US" altLang="zh-CN" sz="2000" b="1" dirty="0" smtClean="0"/>
              <a:t>:</a:t>
            </a:r>
            <a:r>
              <a:rPr lang="zh-CN" altLang="en-US" sz="2000" b="1" dirty="0" smtClean="0"/>
              <a:t>统一给出</a:t>
            </a:r>
            <a:endParaRPr lang="zh-CN" altLang="en-US" sz="2000" b="1" dirty="0"/>
          </a:p>
        </p:txBody>
      </p:sp>
      <p:sp>
        <p:nvSpPr>
          <p:cNvPr id="123923" name="Text Box 19"/>
          <p:cNvSpPr txBox="1">
            <a:spLocks noChangeArrowheads="1"/>
          </p:cNvSpPr>
          <p:nvPr/>
        </p:nvSpPr>
        <p:spPr bwMode="auto">
          <a:xfrm>
            <a:off x="604667" y="2475938"/>
            <a:ext cx="745699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a:t>
            </a:r>
            <a:r>
              <a:rPr lang="zh-CN" altLang="en-US" sz="2000" b="1" dirty="0">
                <a:solidFill>
                  <a:srgbClr val="FF3300"/>
                </a:solidFill>
                <a:latin typeface="宋体" panose="02010600030101010101" pitchFamily="2" charset="-122"/>
              </a:rPr>
              <a:t>未注</a:t>
            </a:r>
            <a:r>
              <a:rPr lang="zh-CN" altLang="en-US" sz="2000" b="1" dirty="0">
                <a:latin typeface="宋体" panose="02010600030101010101" pitchFamily="2" charset="-122"/>
              </a:rPr>
              <a:t>几何公差应用于几何精度要求不高，用</a:t>
            </a:r>
            <a:r>
              <a:rPr lang="en-US" altLang="zh-CN" sz="2000" b="1" dirty="0">
                <a:latin typeface="宋体" panose="02010600030101010101" pitchFamily="2" charset="-122"/>
              </a:rPr>
              <a:t> </a:t>
            </a:r>
            <a:r>
              <a:rPr lang="zh-CN" altLang="en-US" sz="2000" b="1" dirty="0">
                <a:latin typeface="宋体" panose="02010600030101010101" pitchFamily="2" charset="-122"/>
              </a:rPr>
              <a:t>一般的加工方法和加工设备都能保证零件的几何精度要求，图样上不不必注出。这样可以简化制图，又突出注出公差的要求。</a:t>
            </a:r>
            <a:endParaRPr lang="zh-CN" altLang="en-US" sz="2000" b="1" dirty="0">
              <a:latin typeface="宋体" panose="02010600030101010101" pitchFamily="2" charset="-122"/>
            </a:endParaRPr>
          </a:p>
        </p:txBody>
      </p:sp>
      <p:sp>
        <p:nvSpPr>
          <p:cNvPr id="123924" name="Text Box 20"/>
          <p:cNvSpPr txBox="1">
            <a:spLocks noChangeArrowheads="1"/>
          </p:cNvSpPr>
          <p:nvPr/>
        </p:nvSpPr>
        <p:spPr bwMode="auto">
          <a:xfrm>
            <a:off x="612471" y="3645252"/>
            <a:ext cx="739321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a:t>
            </a:r>
            <a:r>
              <a:rPr lang="zh-CN" altLang="en-US" sz="2000" b="1" dirty="0" smtClean="0"/>
              <a:t>   （</a:t>
            </a:r>
            <a:r>
              <a:rPr lang="zh-CN" altLang="en-US" sz="2000" b="1" dirty="0"/>
              <a:t>1）</a:t>
            </a:r>
            <a:r>
              <a:rPr lang="zh-CN" altLang="en-US" sz="2000" b="1" dirty="0">
                <a:solidFill>
                  <a:srgbClr val="FF0000"/>
                </a:solidFill>
              </a:rPr>
              <a:t>线轮廓度、面轮廓度、倾斜度、位置度和全跳动</a:t>
            </a:r>
            <a:r>
              <a:rPr lang="zh-CN" altLang="en-US" sz="2000" b="1" dirty="0"/>
              <a:t>的未注几何公差均由各要素注出或未注线性尺寸公差或角度公差控制。对</a:t>
            </a:r>
            <a:r>
              <a:rPr lang="zh-CN" altLang="en-US" sz="2000" b="1" dirty="0" smtClean="0"/>
              <a:t>这些</a:t>
            </a:r>
            <a:r>
              <a:rPr lang="zh-CN" altLang="en-US" sz="2000" b="1" dirty="0"/>
              <a:t>特征</a:t>
            </a:r>
            <a:r>
              <a:rPr lang="zh-CN" altLang="en-US" sz="2000" b="1" dirty="0" smtClean="0"/>
              <a:t>项目</a:t>
            </a:r>
            <a:r>
              <a:rPr lang="zh-CN" altLang="en-US" sz="2000" b="1" dirty="0"/>
              <a:t>的未注公差</a:t>
            </a:r>
            <a:r>
              <a:rPr lang="zh-CN" altLang="en-US" sz="2000" b="1" dirty="0">
                <a:solidFill>
                  <a:srgbClr val="FF0000"/>
                </a:solidFill>
              </a:rPr>
              <a:t>不作特殊标注</a:t>
            </a:r>
            <a:r>
              <a:rPr lang="zh-CN" altLang="en-US" sz="2000" b="1" dirty="0"/>
              <a:t>。</a:t>
            </a:r>
            <a:endParaRPr lang="en-US" altLang="zh-CN" sz="2000" b="1" dirty="0">
              <a:latin typeface="宋体" panose="02010600030101010101" pitchFamily="2" charset="-122"/>
            </a:endParaRPr>
          </a:p>
        </p:txBody>
      </p:sp>
      <p:sp>
        <p:nvSpPr>
          <p:cNvPr id="123925" name="Text Box 21"/>
          <p:cNvSpPr txBox="1">
            <a:spLocks noChangeArrowheads="1"/>
          </p:cNvSpPr>
          <p:nvPr/>
        </p:nvSpPr>
        <p:spPr bwMode="auto">
          <a:xfrm>
            <a:off x="584469" y="4819594"/>
            <a:ext cx="7327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a:t>
            </a:r>
            <a:r>
              <a:rPr lang="zh-CN" altLang="en-US" sz="2000" b="1" dirty="0" smtClean="0"/>
              <a:t>   （</a:t>
            </a:r>
            <a:r>
              <a:rPr lang="en-US" altLang="zh-CN" sz="2000" b="1" dirty="0"/>
              <a:t>2</a:t>
            </a:r>
            <a:r>
              <a:rPr lang="zh-CN" altLang="en-US" sz="2000" b="1" dirty="0"/>
              <a:t>）</a:t>
            </a:r>
            <a:r>
              <a:rPr lang="zh-CN" altLang="en-US" sz="2000" b="1" dirty="0">
                <a:solidFill>
                  <a:srgbClr val="FF0000"/>
                </a:solidFill>
              </a:rPr>
              <a:t>圆度</a:t>
            </a:r>
            <a:r>
              <a:rPr lang="zh-CN" altLang="en-US" sz="2000" b="1" dirty="0"/>
              <a:t>的未注几何公差值等于给出的直径尺寸公差值，但不能大于表</a:t>
            </a:r>
            <a:r>
              <a:rPr lang="en-US" altLang="zh-CN" sz="2000" b="1" dirty="0" smtClean="0"/>
              <a:t>4.17</a:t>
            </a:r>
            <a:r>
              <a:rPr lang="zh-CN" altLang="en-US" sz="2000" b="1" dirty="0" smtClean="0"/>
              <a:t>中 </a:t>
            </a:r>
            <a:r>
              <a:rPr lang="zh-CN" altLang="en-US" sz="2000" b="1" dirty="0"/>
              <a:t>圆跳动公差值。</a:t>
            </a:r>
            <a:endParaRPr lang="zh-CN" altLang="en-US" sz="2000" b="1" dirty="0">
              <a:latin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908">
                                            <p:txEl>
                                              <p:pRg st="0" end="0"/>
                                            </p:txEl>
                                          </p:spTgt>
                                        </p:tgtEl>
                                        <p:attrNameLst>
                                          <p:attrName>style.visibility</p:attrName>
                                        </p:attrNameLst>
                                      </p:cBhvr>
                                      <p:to>
                                        <p:strVal val="visible"/>
                                      </p:to>
                                    </p:set>
                                    <p:animEffect transition="in" filter="wipe(left)">
                                      <p:cBhvr>
                                        <p:cTn id="7" dur="300"/>
                                        <p:tgtEl>
                                          <p:spTgt spid="1239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3920"/>
                                        </p:tgtEl>
                                        <p:attrNameLst>
                                          <p:attrName>style.visibility</p:attrName>
                                        </p:attrNameLst>
                                      </p:cBhvr>
                                      <p:to>
                                        <p:strVal val="visible"/>
                                      </p:to>
                                    </p:set>
                                    <p:animEffect transition="in" filter="wipe(left)">
                                      <p:cBhvr>
                                        <p:cTn id="12" dur="2000"/>
                                        <p:tgtEl>
                                          <p:spTgt spid="1239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3921"/>
                                        </p:tgtEl>
                                        <p:attrNameLst>
                                          <p:attrName>style.visibility</p:attrName>
                                        </p:attrNameLst>
                                      </p:cBhvr>
                                      <p:to>
                                        <p:strVal val="visible"/>
                                      </p:to>
                                    </p:set>
                                    <p:animEffect transition="in" filter="wipe(left)">
                                      <p:cBhvr>
                                        <p:cTn id="17" dur="3000"/>
                                        <p:tgtEl>
                                          <p:spTgt spid="1239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3922"/>
                                        </p:tgtEl>
                                        <p:attrNameLst>
                                          <p:attrName>style.visibility</p:attrName>
                                        </p:attrNameLst>
                                      </p:cBhvr>
                                      <p:to>
                                        <p:strVal val="visible"/>
                                      </p:to>
                                    </p:set>
                                    <p:animEffect transition="in" filter="wipe(left)">
                                      <p:cBhvr>
                                        <p:cTn id="22" dur="2000"/>
                                        <p:tgtEl>
                                          <p:spTgt spid="1239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3909">
                                            <p:txEl>
                                              <p:pRg st="0" end="0"/>
                                            </p:txEl>
                                          </p:spTgt>
                                        </p:tgtEl>
                                        <p:attrNameLst>
                                          <p:attrName>style.visibility</p:attrName>
                                        </p:attrNameLst>
                                      </p:cBhvr>
                                      <p:to>
                                        <p:strVal val="visible"/>
                                      </p:to>
                                    </p:set>
                                    <p:animEffect transition="in" filter="wipe(left)">
                                      <p:cBhvr>
                                        <p:cTn id="27" dur="300"/>
                                        <p:tgtEl>
                                          <p:spTgt spid="12390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3923">
                                            <p:txEl>
                                              <p:pRg st="0" end="0"/>
                                            </p:txEl>
                                          </p:spTgt>
                                        </p:tgtEl>
                                        <p:attrNameLst>
                                          <p:attrName>style.visibility</p:attrName>
                                        </p:attrNameLst>
                                      </p:cBhvr>
                                      <p:to>
                                        <p:strVal val="visible"/>
                                      </p:to>
                                    </p:set>
                                    <p:animEffect transition="in" filter="wipe(left)">
                                      <p:cBhvr>
                                        <p:cTn id="32" dur="300"/>
                                        <p:tgtEl>
                                          <p:spTgt spid="12392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23924">
                                            <p:txEl>
                                              <p:pRg st="0" end="0"/>
                                            </p:txEl>
                                          </p:spTgt>
                                        </p:tgtEl>
                                        <p:attrNameLst>
                                          <p:attrName>style.visibility</p:attrName>
                                        </p:attrNameLst>
                                      </p:cBhvr>
                                      <p:to>
                                        <p:strVal val="visible"/>
                                      </p:to>
                                    </p:set>
                                    <p:animEffect transition="in" filter="wipe(left)">
                                      <p:cBhvr>
                                        <p:cTn id="37" dur="300"/>
                                        <p:tgtEl>
                                          <p:spTgt spid="12392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23925">
                                            <p:txEl>
                                              <p:pRg st="0" end="0"/>
                                            </p:txEl>
                                          </p:spTgt>
                                        </p:tgtEl>
                                        <p:attrNameLst>
                                          <p:attrName>style.visibility</p:attrName>
                                        </p:attrNameLst>
                                      </p:cBhvr>
                                      <p:to>
                                        <p:strVal val="visible"/>
                                      </p:to>
                                    </p:set>
                                    <p:animEffect transition="in" filter="wipe(left)">
                                      <p:cBhvr>
                                        <p:cTn id="42" dur="300"/>
                                        <p:tgtEl>
                                          <p:spTgt spid="1239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autoUpdateAnimBg="0" build="p"/>
      <p:bldP spid="123909" grpId="0" autoUpdateAnimBg="0" build="p"/>
      <p:bldP spid="123921" grpId="0"/>
      <p:bldP spid="123922" grpId="0"/>
      <p:bldP spid="123923" grpId="0" autoUpdateAnimBg="0" build="p"/>
      <p:bldP spid="123924" grpId="0" autoUpdateAnimBg="0" build="p"/>
      <p:bldP spid="123925" grpId="0" autoUpdateAnimBg="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475273" y="1924634"/>
            <a:ext cx="7605042" cy="1938992"/>
          </a:xfrm>
          <a:prstGeom prst="rect">
            <a:avLst/>
          </a:prstGeom>
        </p:spPr>
        <p:txBody>
          <a:bodyPr wrap="square">
            <a:spAutoFit/>
          </a:bodyPr>
          <a:lstStyle/>
          <a:p>
            <a:pPr algn="l">
              <a:lnSpc>
                <a:spcPct val="150000"/>
              </a:lnSpc>
            </a:pPr>
            <a:r>
              <a:rPr lang="zh-CN" altLang="en-US" sz="2000" b="1" dirty="0" smtClean="0"/>
              <a:t>         同轴</a:t>
            </a:r>
            <a:r>
              <a:rPr lang="zh-CN" altLang="en-US" sz="2000" b="1" dirty="0"/>
              <a:t>度的最小区域判别法用以基准轴线为轴线的圆柱面包容提取中心线</a:t>
            </a:r>
            <a:r>
              <a:rPr lang="en-US" altLang="zh-CN" sz="2000" b="1" dirty="0"/>
              <a:t>,</a:t>
            </a:r>
            <a:r>
              <a:rPr lang="zh-CN" altLang="en-US" sz="2000" b="1" dirty="0"/>
              <a:t>提取</a:t>
            </a:r>
            <a:r>
              <a:rPr lang="zh-CN" altLang="en-US" sz="2000" b="1" dirty="0" smtClean="0"/>
              <a:t>中心线与</a:t>
            </a:r>
            <a:r>
              <a:rPr lang="zh-CN" altLang="en-US" sz="2000" b="1" dirty="0"/>
              <a:t>该圆柱面至少有</a:t>
            </a:r>
            <a:r>
              <a:rPr lang="zh-CN" altLang="en-US" sz="2000" b="1" dirty="0">
                <a:solidFill>
                  <a:srgbClr val="FF0000"/>
                </a:solidFill>
              </a:rPr>
              <a:t>一点接触</a:t>
            </a:r>
            <a:r>
              <a:rPr lang="en-US" altLang="zh-CN" sz="2000" b="1" dirty="0"/>
              <a:t>,</a:t>
            </a:r>
            <a:r>
              <a:rPr lang="zh-CN" altLang="en-US" sz="2000" b="1" dirty="0"/>
              <a:t>则该圆柱面内的</a:t>
            </a:r>
            <a:r>
              <a:rPr lang="zh-CN" altLang="en-US" sz="2000" b="1" dirty="0" smtClean="0"/>
              <a:t>区即</a:t>
            </a:r>
            <a:r>
              <a:rPr lang="zh-CN" altLang="en-US" sz="2000" b="1" dirty="0"/>
              <a:t>为同轴度误差的最小包容区域。则</a:t>
            </a:r>
            <a:r>
              <a:rPr lang="zh-CN" altLang="en-US" sz="2000" b="1" dirty="0" smtClean="0"/>
              <a:t>这圆柱</a:t>
            </a:r>
            <a:r>
              <a:rPr lang="zh-CN" altLang="en-US" sz="2000" b="1" dirty="0"/>
              <a:t>的直径</a:t>
            </a:r>
            <a:r>
              <a:rPr lang="en-US" altLang="zh-CN" sz="2000" b="1" i="1" dirty="0"/>
              <a:t>d</a:t>
            </a:r>
            <a:r>
              <a:rPr lang="en-US" altLang="zh-CN" sz="2000" b="1" dirty="0"/>
              <a:t> </a:t>
            </a:r>
            <a:r>
              <a:rPr lang="zh-CN" altLang="en-US" sz="2000" b="1" dirty="0"/>
              <a:t>为同轴度的误差值</a:t>
            </a:r>
            <a:r>
              <a:rPr lang="en-US" altLang="zh-CN" sz="2000" b="1" dirty="0"/>
              <a:t>,</a:t>
            </a:r>
            <a:r>
              <a:rPr lang="zh-CN" altLang="en-US" sz="2000" b="1" dirty="0"/>
              <a:t>如图</a:t>
            </a:r>
            <a:r>
              <a:rPr lang="en-US" altLang="zh-CN" sz="2000" b="1" dirty="0" smtClean="0"/>
              <a:t>4.61 </a:t>
            </a:r>
            <a:r>
              <a:rPr lang="zh-CN" altLang="en-US" sz="2000" b="1" dirty="0"/>
              <a:t>所示。</a:t>
            </a:r>
            <a:endParaRPr lang="zh-CN" altLang="en-US" sz="2000" b="1" dirty="0"/>
          </a:p>
        </p:txBody>
      </p:sp>
      <p:sp>
        <p:nvSpPr>
          <p:cNvPr id="4" name="矩形 3"/>
          <p:cNvSpPr/>
          <p:nvPr/>
        </p:nvSpPr>
        <p:spPr>
          <a:xfrm>
            <a:off x="1061877" y="1147872"/>
            <a:ext cx="5189634" cy="400110"/>
          </a:xfrm>
          <a:prstGeom prst="rect">
            <a:avLst/>
          </a:prstGeom>
        </p:spPr>
        <p:txBody>
          <a:bodyPr wrap="square">
            <a:spAutoFit/>
          </a:bodyPr>
          <a:lstStyle/>
          <a:p>
            <a:pPr algn="l"/>
            <a:r>
              <a:rPr lang="en-US" altLang="zh-CN" sz="2000" b="1" dirty="0"/>
              <a:t>3. </a:t>
            </a:r>
            <a:r>
              <a:rPr lang="zh-CN" altLang="en-US" sz="2000" b="1" dirty="0"/>
              <a:t>位置误差的最小区域判别法</a:t>
            </a:r>
            <a:endParaRPr lang="zh-CN" altLang="en-US" sz="2000" b="1" dirty="0"/>
          </a:p>
        </p:txBody>
      </p:sp>
      <p:sp>
        <p:nvSpPr>
          <p:cNvPr id="5" name="矩形 4"/>
          <p:cNvSpPr/>
          <p:nvPr/>
        </p:nvSpPr>
        <p:spPr>
          <a:xfrm>
            <a:off x="1025175" y="1594789"/>
            <a:ext cx="6616610" cy="400110"/>
          </a:xfrm>
          <a:prstGeom prst="rect">
            <a:avLst/>
          </a:prstGeom>
        </p:spPr>
        <p:txBody>
          <a:bodyPr wrap="square">
            <a:spAutoFit/>
          </a:bodyPr>
          <a:lstStyle/>
          <a:p>
            <a:pPr algn="l"/>
            <a:r>
              <a:rPr lang="zh-CN" altLang="en-US" sz="2000" b="1" dirty="0"/>
              <a:t>以同轴度为例说明位置误差的最小区域判别的方法。 </a:t>
            </a:r>
            <a:endParaRPr lang="zh-CN" altLang="en-US" sz="2000" dirty="0"/>
          </a:p>
        </p:txBody>
      </p:sp>
      <p:sp>
        <p:nvSpPr>
          <p:cNvPr id="7" name="矩形 6"/>
          <p:cNvSpPr/>
          <p:nvPr/>
        </p:nvSpPr>
        <p:spPr>
          <a:xfrm>
            <a:off x="649765" y="294452"/>
            <a:ext cx="7446278" cy="769441"/>
          </a:xfrm>
          <a:prstGeom prst="rect">
            <a:avLst/>
          </a:prstGeom>
        </p:spPr>
        <p:txBody>
          <a:bodyPr wrap="square">
            <a:spAutoFit/>
          </a:bodyPr>
          <a:lstStyle/>
          <a:p>
            <a:pPr algn="l"/>
            <a:r>
              <a:rPr lang="zh-CN" altLang="en-US" b="1" dirty="0" smtClean="0"/>
              <a:t>        </a:t>
            </a:r>
            <a:r>
              <a:rPr lang="zh-CN" altLang="en-US" sz="2000" b="1" dirty="0" smtClean="0"/>
              <a:t>各个</a:t>
            </a:r>
            <a:r>
              <a:rPr lang="zh-CN" altLang="en-US" sz="2000" b="1" dirty="0"/>
              <a:t>位置误差项目的定位最小区域形状分别与各自的公差带形状一致</a:t>
            </a:r>
            <a:r>
              <a:rPr lang="en-US" altLang="zh-CN" sz="2000" b="1" dirty="0"/>
              <a:t>,</a:t>
            </a:r>
            <a:r>
              <a:rPr lang="zh-CN" altLang="en-US" sz="2000" b="1" dirty="0"/>
              <a:t>但宽度</a:t>
            </a:r>
            <a:r>
              <a:rPr lang="en-US" altLang="zh-CN" sz="2000" b="1" dirty="0"/>
              <a:t>(</a:t>
            </a:r>
            <a:r>
              <a:rPr lang="zh-CN" altLang="en-US" sz="2000" b="1" dirty="0"/>
              <a:t>或</a:t>
            </a:r>
            <a:r>
              <a:rPr lang="zh-CN" altLang="en-US" sz="2000" b="1" dirty="0" smtClean="0"/>
              <a:t>直径</a:t>
            </a:r>
            <a:r>
              <a:rPr lang="en-US" altLang="zh-CN" sz="2000" b="1" dirty="0"/>
              <a:t>) </a:t>
            </a:r>
            <a:r>
              <a:rPr lang="zh-CN" altLang="en-US" sz="2000" b="1" dirty="0"/>
              <a:t>由被测提取要素本身决定</a:t>
            </a:r>
            <a:r>
              <a:rPr lang="zh-CN" altLang="en-US" sz="2000" b="1" dirty="0" smtClean="0"/>
              <a:t>。</a:t>
            </a:r>
            <a:endParaRPr lang="zh-CN" altLang="en-US" sz="2000" b="1" dirty="0"/>
          </a:p>
        </p:txBody>
      </p:sp>
      <p:sp>
        <p:nvSpPr>
          <p:cNvPr id="8" name="TextBox 7"/>
          <p:cNvSpPr txBox="1"/>
          <p:nvPr/>
        </p:nvSpPr>
        <p:spPr>
          <a:xfrm>
            <a:off x="7405578" y="6331666"/>
            <a:ext cx="1380930" cy="338554"/>
          </a:xfrm>
          <a:prstGeom prst="rect">
            <a:avLst/>
          </a:prstGeom>
          <a:noFill/>
        </p:spPr>
        <p:txBody>
          <a:bodyPr wrap="square" rtlCol="0">
            <a:spAutoFit/>
          </a:bodyPr>
          <a:lstStyle/>
          <a:p>
            <a:r>
              <a:rPr lang="zh-CN" altLang="en-US" sz="1600" b="1" dirty="0" smtClean="0"/>
              <a:t>图  </a:t>
            </a:r>
            <a:r>
              <a:rPr lang="en-US" altLang="zh-CN" sz="1600" b="1" dirty="0" smtClean="0"/>
              <a:t>4.61</a:t>
            </a:r>
            <a:endParaRPr lang="zh-CN" altLang="en-US" sz="1600"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15404" y="3920993"/>
            <a:ext cx="57150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椭圆 8"/>
          <p:cNvSpPr/>
          <p:nvPr/>
        </p:nvSpPr>
        <p:spPr bwMode="auto">
          <a:xfrm>
            <a:off x="3181735" y="5215814"/>
            <a:ext cx="923731" cy="419877"/>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2946"/>
                                        </p:tgtEl>
                                        <p:attrNameLst>
                                          <p:attrName>style.visibility</p:attrName>
                                        </p:attrNameLst>
                                      </p:cBhvr>
                                      <p:to>
                                        <p:strVal val="visible"/>
                                      </p:to>
                                    </p:set>
                                    <p:anim calcmode="lin" valueType="num">
                                      <p:cBhvr additive="base">
                                        <p:cTn id="27" dur="500" fill="hold"/>
                                        <p:tgtEl>
                                          <p:spTgt spid="82946"/>
                                        </p:tgtEl>
                                        <p:attrNameLst>
                                          <p:attrName>ppt_x</p:attrName>
                                        </p:attrNameLst>
                                      </p:cBhvr>
                                      <p:tavLst>
                                        <p:tav tm="0">
                                          <p:val>
                                            <p:strVal val="#ppt_x"/>
                                          </p:val>
                                        </p:tav>
                                        <p:tav tm="100000">
                                          <p:val>
                                            <p:strVal val="#ppt_x"/>
                                          </p:val>
                                        </p:tav>
                                      </p:tavLst>
                                    </p:anim>
                                    <p:anim calcmode="lin" valueType="num">
                                      <p:cBhvr additive="base">
                                        <p:cTn id="28"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horizont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F9843A5-7ACD-4877-9469-482CF9131401}" type="slidenum">
              <a:rPr kumimoji="0" lang="zh-CN" altLang="en-US" sz="2000" smtClean="0">
                <a:solidFill>
                  <a:srgbClr val="0000FF"/>
                </a:solidFill>
              </a:rPr>
            </a:fld>
            <a:endParaRPr kumimoji="0" lang="en-US" altLang="zh-CN" sz="2000" smtClean="0">
              <a:solidFill>
                <a:srgbClr val="0000FF"/>
              </a:solidFill>
            </a:endParaRPr>
          </a:p>
        </p:txBody>
      </p:sp>
      <p:grpSp>
        <p:nvGrpSpPr>
          <p:cNvPr id="2" name="组合 1"/>
          <p:cNvGrpSpPr/>
          <p:nvPr/>
        </p:nvGrpSpPr>
        <p:grpSpPr>
          <a:xfrm>
            <a:off x="872600" y="210934"/>
            <a:ext cx="6872018" cy="1200329"/>
            <a:chOff x="872600" y="210934"/>
            <a:chExt cx="6872018" cy="1200329"/>
          </a:xfrm>
        </p:grpSpPr>
        <p:sp>
          <p:nvSpPr>
            <p:cNvPr id="41992" name="Text Box 7"/>
            <p:cNvSpPr txBox="1">
              <a:spLocks noChangeArrowheads="1"/>
            </p:cNvSpPr>
            <p:nvPr/>
          </p:nvSpPr>
          <p:spPr bwMode="auto">
            <a:xfrm>
              <a:off x="872600" y="210934"/>
              <a:ext cx="6872018"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dirty="0"/>
                <a:t>         </a:t>
              </a:r>
              <a:r>
                <a:rPr lang="zh-CN" altLang="en-US" sz="2000" b="1" dirty="0" smtClean="0"/>
                <a:t>评定下图</a:t>
              </a:r>
              <a:r>
                <a:rPr lang="en-US" altLang="zh-CN" sz="2000" b="1" dirty="0" smtClean="0"/>
                <a:t>1</a:t>
              </a:r>
              <a:r>
                <a:rPr lang="zh-CN" altLang="en-US" sz="2000" b="1" dirty="0" smtClean="0"/>
                <a:t>所</a:t>
              </a:r>
              <a:r>
                <a:rPr lang="zh-CN" altLang="en-US" sz="2000" b="1" dirty="0"/>
                <a:t>示零件位置误差时，理想</a:t>
              </a:r>
              <a:r>
                <a:rPr lang="zh-CN" altLang="en-US" sz="2000" b="1" dirty="0" smtClean="0"/>
                <a:t>平面</a:t>
              </a:r>
              <a:r>
                <a:rPr lang="en-US" altLang="zh-CN" sz="2000" b="1" dirty="0" smtClean="0"/>
                <a:t>(</a:t>
              </a:r>
              <a:r>
                <a:rPr lang="zh-CN" altLang="en-US" sz="2000" b="1" dirty="0" smtClean="0"/>
                <a:t>参考平面</a:t>
              </a:r>
              <a:r>
                <a:rPr lang="en-US" altLang="zh-CN" sz="2000" b="1" dirty="0" smtClean="0"/>
                <a:t>)</a:t>
              </a:r>
              <a:r>
                <a:rPr lang="zh-CN" altLang="en-US" sz="2000" b="1" dirty="0" smtClean="0"/>
                <a:t>所在</a:t>
              </a:r>
              <a:r>
                <a:rPr lang="zh-CN" altLang="en-US" sz="2000" b="1" dirty="0"/>
                <a:t>位置</a:t>
              </a:r>
              <a:r>
                <a:rPr lang="en-US" altLang="zh-CN" sz="2000" b="1" i="1" dirty="0"/>
                <a:t>P</a:t>
              </a:r>
              <a:r>
                <a:rPr lang="en-US" altLang="zh-CN" sz="2000" b="1" dirty="0"/>
                <a:t>(</a:t>
              </a:r>
              <a:r>
                <a:rPr lang="zh-CN" altLang="en-US" sz="2000" b="1" dirty="0"/>
                <a:t>评定基准</a:t>
              </a:r>
              <a:r>
                <a:rPr lang="en-US" altLang="zh-CN" sz="2000" b="1" dirty="0"/>
                <a:t>)</a:t>
              </a:r>
              <a:r>
                <a:rPr lang="zh-CN" altLang="en-US" sz="2000" b="1" dirty="0"/>
                <a:t>由基准</a:t>
              </a:r>
              <a:r>
                <a:rPr lang="en-US" altLang="zh-CN" sz="2000" b="1" i="1" dirty="0"/>
                <a:t>A</a:t>
              </a:r>
              <a:r>
                <a:rPr lang="zh-CN" altLang="en-US" sz="2000" b="1" dirty="0"/>
                <a:t>和理论正确尺寸 </a:t>
              </a:r>
              <a:r>
                <a:rPr lang="zh-CN" altLang="en-US" sz="2000" b="1" dirty="0" smtClean="0"/>
                <a:t>      确定</a:t>
              </a:r>
              <a:r>
                <a:rPr lang="zh-CN" altLang="en-US" sz="2000" b="1" dirty="0"/>
                <a:t>（</a:t>
              </a:r>
              <a:r>
                <a:rPr lang="en-US" altLang="zh-CN" sz="2000" b="1" i="1" dirty="0">
                  <a:solidFill>
                    <a:srgbClr val="CC3300"/>
                  </a:solidFill>
                </a:rPr>
                <a:t>P</a:t>
              </a:r>
              <a:r>
                <a:rPr lang="zh-CN" altLang="en-US" sz="2000" b="1" dirty="0">
                  <a:solidFill>
                    <a:srgbClr val="CC3300"/>
                  </a:solidFill>
                </a:rPr>
                <a:t>平行</a:t>
              </a:r>
              <a:r>
                <a:rPr lang="en-US" altLang="zh-CN" sz="2000" b="1" i="1" dirty="0">
                  <a:solidFill>
                    <a:srgbClr val="CC3300"/>
                  </a:solidFill>
                </a:rPr>
                <a:t>A</a:t>
              </a:r>
              <a:r>
                <a:rPr lang="zh-CN" altLang="en-US" sz="2000" b="1" dirty="0">
                  <a:solidFill>
                    <a:srgbClr val="CC3300"/>
                  </a:solidFill>
                </a:rPr>
                <a:t>且至</a:t>
              </a:r>
              <a:r>
                <a:rPr lang="en-US" altLang="zh-CN" sz="2000" b="1" i="1" dirty="0">
                  <a:solidFill>
                    <a:srgbClr val="CC3300"/>
                  </a:solidFill>
                </a:rPr>
                <a:t>A</a:t>
              </a:r>
              <a:r>
                <a:rPr lang="zh-CN" altLang="en-US" sz="2000" b="1" dirty="0">
                  <a:solidFill>
                    <a:srgbClr val="CC3300"/>
                  </a:solidFill>
                </a:rPr>
                <a:t>的距离</a:t>
              </a:r>
              <a:r>
                <a:rPr lang="zh-CN" altLang="en-US" sz="2000" b="1" dirty="0" smtClean="0">
                  <a:solidFill>
                    <a:srgbClr val="CC3300"/>
                  </a:solidFill>
                </a:rPr>
                <a:t>为 </a:t>
              </a:r>
              <a:r>
                <a:rPr lang="en-US" altLang="zh-CN" sz="2000" b="1" i="1" dirty="0" smtClean="0">
                  <a:solidFill>
                    <a:srgbClr val="CC3300"/>
                  </a:solidFill>
                </a:rPr>
                <a:t>l</a:t>
              </a:r>
              <a:r>
                <a:rPr lang="zh-CN" altLang="en-US" sz="2000" b="1" dirty="0"/>
                <a:t>）</a:t>
              </a:r>
              <a:r>
                <a:rPr lang="en-US" altLang="zh-CN" sz="2000" b="1" dirty="0"/>
                <a:t>,</a:t>
              </a:r>
              <a:r>
                <a:rPr lang="zh-CN" altLang="en-US" sz="2000" b="1" dirty="0"/>
                <a:t>如图（</a:t>
              </a:r>
              <a:r>
                <a:rPr lang="en-US" altLang="zh-CN" sz="2000" b="1" dirty="0"/>
                <a:t>b</a:t>
              </a:r>
              <a:r>
                <a:rPr lang="zh-CN" altLang="en-US" sz="2000" b="1" dirty="0"/>
                <a:t>）所示。</a:t>
              </a:r>
              <a:endParaRPr lang="zh-CN" altLang="en-US" sz="2000" b="1" i="1" dirty="0"/>
            </a:p>
          </p:txBody>
        </p:sp>
        <p:sp>
          <p:nvSpPr>
            <p:cNvPr id="41993" name="Rectangle 8"/>
            <p:cNvSpPr>
              <a:spLocks noChangeArrowheads="1"/>
            </p:cNvSpPr>
            <p:nvPr/>
          </p:nvSpPr>
          <p:spPr bwMode="auto">
            <a:xfrm>
              <a:off x="6123777" y="647585"/>
              <a:ext cx="327025" cy="327025"/>
            </a:xfrm>
            <a:prstGeom prst="rect">
              <a:avLst/>
            </a:prstGeom>
            <a:noFill/>
            <a:ln w="9525">
              <a:solidFill>
                <a:schemeClr val="tx1"/>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2000" i="1" dirty="0"/>
                <a:t>l</a:t>
              </a:r>
              <a:endParaRPr lang="en-US" altLang="zh-CN" sz="2000" i="1" dirty="0"/>
            </a:p>
          </p:txBody>
        </p:sp>
      </p:grpSp>
      <p:sp>
        <p:nvSpPr>
          <p:cNvPr id="157705" name="Text Box 9"/>
          <p:cNvSpPr txBox="1">
            <a:spLocks noChangeArrowheads="1"/>
          </p:cNvSpPr>
          <p:nvPr/>
        </p:nvSpPr>
        <p:spPr bwMode="auto">
          <a:xfrm>
            <a:off x="937661" y="1366733"/>
            <a:ext cx="7123987"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dirty="0"/>
              <a:t>         </a:t>
            </a:r>
            <a:r>
              <a:rPr lang="zh-CN" altLang="en-US" sz="2000" b="1" dirty="0"/>
              <a:t>定位最小包容区域为</a:t>
            </a:r>
            <a:r>
              <a:rPr lang="zh-CN" altLang="en-US" sz="2000" b="1" dirty="0">
                <a:solidFill>
                  <a:srgbClr val="CC3300"/>
                </a:solidFill>
              </a:rPr>
              <a:t>对称于</a:t>
            </a:r>
            <a:r>
              <a:rPr lang="en-US" altLang="zh-CN" sz="2000" b="1" i="1" dirty="0">
                <a:solidFill>
                  <a:srgbClr val="CC3300"/>
                </a:solidFill>
              </a:rPr>
              <a:t>P</a:t>
            </a:r>
            <a:r>
              <a:rPr lang="zh-CN" altLang="en-US" sz="2000" b="1" dirty="0">
                <a:solidFill>
                  <a:srgbClr val="CC3300"/>
                </a:solidFill>
              </a:rPr>
              <a:t>的两平行平面之间的区域</a:t>
            </a:r>
            <a:r>
              <a:rPr lang="zh-CN" altLang="en-US" sz="2000" b="1" dirty="0"/>
              <a:t>，实际被测要素上至少有一点</a:t>
            </a:r>
            <a:r>
              <a:rPr lang="en-US" altLang="zh-CN" sz="2000" b="1" i="1" dirty="0">
                <a:solidFill>
                  <a:srgbClr val="FF0000"/>
                </a:solidFill>
              </a:rPr>
              <a:t>S</a:t>
            </a:r>
            <a:r>
              <a:rPr lang="zh-CN" altLang="en-US" sz="2000" b="1" dirty="0"/>
              <a:t>与两平行平面中之一接触。位置度误差 </a:t>
            </a:r>
            <a:r>
              <a:rPr lang="en-US" altLang="zh-CN" sz="2000" b="1" i="1" dirty="0"/>
              <a:t>f</a:t>
            </a:r>
            <a:r>
              <a:rPr lang="en-US" altLang="zh-CN" sz="2000" b="1" dirty="0"/>
              <a:t> = 2</a:t>
            </a:r>
            <a:r>
              <a:rPr lang="en-US" altLang="zh-CN" sz="2000" b="1" dirty="0">
                <a:cs typeface="Times New Roman" panose="02020603050405020304" pitchFamily="18" charset="0"/>
              </a:rPr>
              <a:t>×</a:t>
            </a:r>
            <a:r>
              <a:rPr lang="en-US" altLang="zh-CN" sz="2000" b="1" i="1" dirty="0">
                <a:cs typeface="Times New Roman" panose="02020603050405020304" pitchFamily="18" charset="0"/>
              </a:rPr>
              <a:t>S</a:t>
            </a:r>
            <a:r>
              <a:rPr lang="zh-CN" altLang="en-US" sz="2000" b="1" dirty="0">
                <a:cs typeface="Times New Roman" panose="02020603050405020304" pitchFamily="18" charset="0"/>
              </a:rPr>
              <a:t>至</a:t>
            </a:r>
            <a:r>
              <a:rPr lang="en-US" altLang="zh-CN" sz="2000" b="1" i="1" dirty="0">
                <a:cs typeface="Times New Roman" panose="02020603050405020304" pitchFamily="18" charset="0"/>
              </a:rPr>
              <a:t>P</a:t>
            </a:r>
            <a:r>
              <a:rPr lang="zh-CN" altLang="en-US" sz="2000" b="1" dirty="0">
                <a:cs typeface="Times New Roman" panose="02020603050405020304" pitchFamily="18" charset="0"/>
              </a:rPr>
              <a:t>的距离。</a:t>
            </a:r>
            <a:endParaRPr lang="zh-CN" altLang="en-US" sz="2000" b="1" dirty="0">
              <a:cs typeface="Times New Roman" panose="02020603050405020304" pitchFamily="18" charset="0"/>
            </a:endParaRPr>
          </a:p>
        </p:txBody>
      </p:sp>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3079" y="2570575"/>
            <a:ext cx="615315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3970"/>
                                        </p:tgtEl>
                                        <p:attrNameLst>
                                          <p:attrName>style.visibility</p:attrName>
                                        </p:attrNameLst>
                                      </p:cBhvr>
                                      <p:to>
                                        <p:strVal val="visible"/>
                                      </p:to>
                                    </p:set>
                                    <p:anim calcmode="lin" valueType="num">
                                      <p:cBhvr additive="base">
                                        <p:cTn id="12" dur="500" fill="hold"/>
                                        <p:tgtEl>
                                          <p:spTgt spid="83970"/>
                                        </p:tgtEl>
                                        <p:attrNameLst>
                                          <p:attrName>ppt_x</p:attrName>
                                        </p:attrNameLst>
                                      </p:cBhvr>
                                      <p:tavLst>
                                        <p:tav tm="0">
                                          <p:val>
                                            <p:strVal val="#ppt_x"/>
                                          </p:val>
                                        </p:tav>
                                        <p:tav tm="100000">
                                          <p:val>
                                            <p:strVal val="#ppt_x"/>
                                          </p:val>
                                        </p:tav>
                                      </p:tavLst>
                                    </p:anim>
                                    <p:anim calcmode="lin" valueType="num">
                                      <p:cBhvr additive="base">
                                        <p:cTn id="13"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57705"/>
                                        </p:tgtEl>
                                        <p:attrNameLst>
                                          <p:attrName>style.visibility</p:attrName>
                                        </p:attrNameLst>
                                      </p:cBhvr>
                                      <p:to>
                                        <p:strVal val="visible"/>
                                      </p:to>
                                    </p:set>
                                    <p:animEffect transition="in" filter="wipe(left)">
                                      <p:cBhvr>
                                        <p:cTn id="18" dur="300"/>
                                        <p:tgtEl>
                                          <p:spTgt spid="157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5"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85E9F7F-F100-4799-BFE7-AD1F3A9492BF}" type="slidenum">
              <a:rPr kumimoji="0" lang="zh-CN" altLang="en-US" sz="2000" smtClean="0">
                <a:solidFill>
                  <a:srgbClr val="0000FF"/>
                </a:solidFill>
              </a:rPr>
            </a:fld>
            <a:endParaRPr kumimoji="0" lang="en-US" altLang="zh-CN" sz="2000" smtClean="0">
              <a:solidFill>
                <a:srgbClr val="0000FF"/>
              </a:solidFill>
            </a:endParaRPr>
          </a:p>
        </p:txBody>
      </p:sp>
      <p:graphicFrame>
        <p:nvGraphicFramePr>
          <p:cNvPr id="149521" name="Object 17"/>
          <p:cNvGraphicFramePr>
            <a:graphicFrameLocks noGrp="1" noChangeAspect="1"/>
          </p:cNvGraphicFramePr>
          <p:nvPr>
            <p:ph/>
          </p:nvPr>
        </p:nvGraphicFramePr>
        <p:xfrm>
          <a:off x="805705" y="2426616"/>
          <a:ext cx="2586037" cy="1812925"/>
        </p:xfrm>
        <a:graphic>
          <a:graphicData uri="http://schemas.openxmlformats.org/presentationml/2006/ole">
            <mc:AlternateContent xmlns:mc="http://schemas.openxmlformats.org/markup-compatibility/2006">
              <mc:Choice xmlns:v="urn:schemas-microsoft-com:vml" Requires="v">
                <p:oleObj spid="_x0000_s43123" name="公式" r:id="rId1" imgW="977900" imgH="685800" progId="Equation.3">
                  <p:embed/>
                </p:oleObj>
              </mc:Choice>
              <mc:Fallback>
                <p:oleObj name="公式" r:id="rId1" imgW="977900" imgH="685800" progId="Equation.3">
                  <p:embed/>
                  <p:pic>
                    <p:nvPicPr>
                      <p:cNvPr id="0" name="Object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705" y="2426616"/>
                        <a:ext cx="2586037" cy="18129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3079"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637" y="366713"/>
            <a:ext cx="736282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108" name="Picture 1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4588" y="1893040"/>
            <a:ext cx="4610100" cy="376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圆角矩形 7">
            <a:hlinkClick r:id="rId5"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3079"/>
                                        </p:tgtEl>
                                        <p:attrNameLst>
                                          <p:attrName>style.visibility</p:attrName>
                                        </p:attrNameLst>
                                      </p:cBhvr>
                                      <p:to>
                                        <p:strVal val="visible"/>
                                      </p:to>
                                    </p:set>
                                    <p:animEffect transition="in" filter="wipe(up)">
                                      <p:cBhvr>
                                        <p:cTn id="7" dur="500"/>
                                        <p:tgtEl>
                                          <p:spTgt spid="4307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3108"/>
                                        </p:tgtEl>
                                        <p:attrNameLst>
                                          <p:attrName>style.visibility</p:attrName>
                                        </p:attrNameLst>
                                      </p:cBhvr>
                                      <p:to>
                                        <p:strVal val="visible"/>
                                      </p:to>
                                    </p:set>
                                    <p:anim calcmode="lin" valueType="num">
                                      <p:cBhvr additive="base">
                                        <p:cTn id="12" dur="500" fill="hold"/>
                                        <p:tgtEl>
                                          <p:spTgt spid="43108"/>
                                        </p:tgtEl>
                                        <p:attrNameLst>
                                          <p:attrName>ppt_x</p:attrName>
                                        </p:attrNameLst>
                                      </p:cBhvr>
                                      <p:tavLst>
                                        <p:tav tm="0">
                                          <p:val>
                                            <p:strVal val="#ppt_x"/>
                                          </p:val>
                                        </p:tav>
                                        <p:tav tm="100000">
                                          <p:val>
                                            <p:strVal val="#ppt_x"/>
                                          </p:val>
                                        </p:tav>
                                      </p:tavLst>
                                    </p:anim>
                                    <p:anim calcmode="lin" valueType="num">
                                      <p:cBhvr additive="base">
                                        <p:cTn id="13" dur="500" fill="hold"/>
                                        <p:tgtEl>
                                          <p:spTgt spid="4310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9521"/>
                                        </p:tgtEl>
                                        <p:attrNameLst>
                                          <p:attrName>style.visibility</p:attrName>
                                        </p:attrNameLst>
                                      </p:cBhvr>
                                      <p:to>
                                        <p:strVal val="visible"/>
                                      </p:to>
                                    </p:set>
                                    <p:animEffect transition="in" filter="wipe(left)">
                                      <p:cBhvr>
                                        <p:cTn id="18" dur="2000"/>
                                        <p:tgtEl>
                                          <p:spTgt spid="149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9FDD3B16-196C-4156-B7B0-1EA7C0E06B9B}" type="slidenum">
              <a:rPr kumimoji="0" lang="zh-CN" altLang="en-US" sz="2000" smtClean="0">
                <a:solidFill>
                  <a:srgbClr val="0000FF"/>
                </a:solidFill>
              </a:rPr>
            </a:fld>
            <a:endParaRPr kumimoji="0" lang="en-US" altLang="zh-CN" sz="2000" smtClean="0">
              <a:solidFill>
                <a:srgbClr val="0000FF"/>
              </a:solidFill>
            </a:endParaRPr>
          </a:p>
        </p:txBody>
      </p:sp>
      <p:sp>
        <p:nvSpPr>
          <p:cNvPr id="159748" name="Text Box 4"/>
          <p:cNvSpPr txBox="1">
            <a:spLocks noChangeArrowheads="1"/>
          </p:cNvSpPr>
          <p:nvPr/>
        </p:nvSpPr>
        <p:spPr bwMode="auto">
          <a:xfrm>
            <a:off x="1094316" y="590262"/>
            <a:ext cx="56229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4.5.4 </a:t>
            </a:r>
            <a:r>
              <a:rPr lang="zh-CN" altLang="en-US" b="1" dirty="0"/>
              <a:t>几何误差的检测原则</a:t>
            </a:r>
            <a:endParaRPr lang="zh-CN" altLang="en-US" b="1" dirty="0"/>
          </a:p>
        </p:txBody>
      </p:sp>
      <p:sp>
        <p:nvSpPr>
          <p:cNvPr id="159749" name="Text Box 5"/>
          <p:cNvSpPr txBox="1">
            <a:spLocks noChangeArrowheads="1"/>
          </p:cNvSpPr>
          <p:nvPr/>
        </p:nvSpPr>
        <p:spPr bwMode="auto">
          <a:xfrm>
            <a:off x="925179" y="1042583"/>
            <a:ext cx="8172450"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smtClean="0"/>
              <a:t>从</a:t>
            </a:r>
            <a:r>
              <a:rPr lang="zh-CN" altLang="en-US" sz="2000" b="1" dirty="0"/>
              <a:t>检测原理上将常用的几何误差检测方法归纳为下列</a:t>
            </a:r>
            <a:r>
              <a:rPr lang="zh-CN" altLang="en-US" sz="2000" b="1" dirty="0">
                <a:solidFill>
                  <a:srgbClr val="CC00CC"/>
                </a:solidFill>
              </a:rPr>
              <a:t>五种检测原则</a:t>
            </a:r>
            <a:r>
              <a:rPr lang="zh-CN" altLang="en-US" sz="2000" b="1" dirty="0"/>
              <a:t>。</a:t>
            </a:r>
            <a:endParaRPr lang="zh-CN" altLang="en-US" sz="2000" b="1" dirty="0"/>
          </a:p>
        </p:txBody>
      </p:sp>
      <p:sp>
        <p:nvSpPr>
          <p:cNvPr id="159750" name="Text Box 6"/>
          <p:cNvSpPr txBox="1">
            <a:spLocks noChangeArrowheads="1"/>
          </p:cNvSpPr>
          <p:nvPr/>
        </p:nvSpPr>
        <p:spPr bwMode="auto">
          <a:xfrm>
            <a:off x="983450" y="1522814"/>
            <a:ext cx="6294437"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1. </a:t>
            </a:r>
            <a:r>
              <a:rPr lang="zh-CN" altLang="en-US" sz="2000" b="1" dirty="0"/>
              <a:t>与理想要素比较原则</a:t>
            </a:r>
            <a:r>
              <a:rPr lang="en-US" altLang="zh-CN" sz="2000" b="1" dirty="0"/>
              <a:t>—</a:t>
            </a:r>
            <a:r>
              <a:rPr lang="zh-CN" altLang="en-US" sz="2000" b="1" dirty="0"/>
              <a:t>基本检测原则</a:t>
            </a:r>
            <a:endParaRPr lang="zh-CN" altLang="en-US" sz="2000" b="1" dirty="0"/>
          </a:p>
        </p:txBody>
      </p:sp>
      <p:sp>
        <p:nvSpPr>
          <p:cNvPr id="159751" name="Text Box 7"/>
          <p:cNvSpPr txBox="1">
            <a:spLocks noChangeArrowheads="1"/>
          </p:cNvSpPr>
          <p:nvPr/>
        </p:nvSpPr>
        <p:spPr bwMode="auto">
          <a:xfrm>
            <a:off x="471888" y="1984479"/>
            <a:ext cx="7754030"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        </a:t>
            </a:r>
            <a:r>
              <a:rPr lang="zh-CN" altLang="en-US" sz="2000" b="1" dirty="0"/>
              <a:t>与理想要素比较原则是指</a:t>
            </a:r>
            <a:r>
              <a:rPr lang="zh-CN" altLang="en-US" sz="2000" b="1" dirty="0">
                <a:solidFill>
                  <a:srgbClr val="CC00CC"/>
                </a:solidFill>
              </a:rPr>
              <a:t>实际被测要素与其理想要素进行比较</a:t>
            </a:r>
            <a:r>
              <a:rPr lang="zh-CN" altLang="en-US" sz="2000" b="1" dirty="0"/>
              <a:t>，从而获得几何误差值。</a:t>
            </a:r>
            <a:endParaRPr lang="zh-CN" altLang="en-US" sz="2000" b="1" dirty="0"/>
          </a:p>
        </p:txBody>
      </p:sp>
      <p:sp>
        <p:nvSpPr>
          <p:cNvPr id="159752" name="Text Box 8"/>
          <p:cNvSpPr txBox="1">
            <a:spLocks noChangeArrowheads="1"/>
          </p:cNvSpPr>
          <p:nvPr/>
        </p:nvSpPr>
        <p:spPr bwMode="auto">
          <a:xfrm>
            <a:off x="449140" y="2768577"/>
            <a:ext cx="8011606" cy="156966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在测量中，理想要素用模拟的方法来体现。如</a:t>
            </a:r>
            <a:r>
              <a:rPr lang="zh-CN" altLang="en-US" sz="2000" b="1" dirty="0">
                <a:solidFill>
                  <a:srgbClr val="CC00CC"/>
                </a:solidFill>
              </a:rPr>
              <a:t>理想平面</a:t>
            </a:r>
            <a:r>
              <a:rPr lang="zh-CN" altLang="en-US" sz="2000" b="1" dirty="0"/>
              <a:t>：平板工作面、水平液面、光束扫描平面等。</a:t>
            </a:r>
            <a:r>
              <a:rPr lang="zh-CN" altLang="en-US" sz="2000" b="1" dirty="0">
                <a:solidFill>
                  <a:srgbClr val="CC00CC"/>
                </a:solidFill>
              </a:rPr>
              <a:t>理想直线：</a:t>
            </a:r>
            <a:r>
              <a:rPr lang="zh-CN" altLang="en-US" sz="2000" b="1" dirty="0"/>
              <a:t>一束光线、拉紧的细钢丝、刀口尺的工作面等。线、面轮廓度测量中的</a:t>
            </a:r>
            <a:r>
              <a:rPr lang="zh-CN" altLang="en-US" sz="2000" b="1" dirty="0">
                <a:solidFill>
                  <a:srgbClr val="CC00CC"/>
                </a:solidFill>
              </a:rPr>
              <a:t>样板</a:t>
            </a:r>
            <a:r>
              <a:rPr lang="zh-CN" altLang="en-US" sz="2000" b="1" dirty="0"/>
              <a:t>也是理想的线、面轮廓的体现。</a:t>
            </a:r>
            <a:endParaRPr lang="zh-CN" altLang="en-US" sz="2000" b="1" dirty="0"/>
          </a:p>
        </p:txBody>
      </p:sp>
      <p:sp>
        <p:nvSpPr>
          <p:cNvPr id="159755" name="Text Box 11"/>
          <p:cNvSpPr txBox="1">
            <a:spLocks noChangeArrowheads="1"/>
          </p:cNvSpPr>
          <p:nvPr/>
        </p:nvSpPr>
        <p:spPr bwMode="auto">
          <a:xfrm>
            <a:off x="402485" y="4343223"/>
            <a:ext cx="7612516"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smtClean="0"/>
              <a:t> 根据</a:t>
            </a:r>
            <a:r>
              <a:rPr lang="zh-CN" altLang="en-US" sz="2000" b="1" dirty="0"/>
              <a:t>与理想要素比较原则进行检测，可以得到与定义概念一致的误差值，所以该原则是</a:t>
            </a:r>
            <a:r>
              <a:rPr lang="en-US" altLang="zh-CN" sz="2000" b="1" dirty="0"/>
              <a:t>—</a:t>
            </a:r>
            <a:r>
              <a:rPr lang="zh-CN" altLang="en-US" sz="2000" b="1" dirty="0"/>
              <a:t>基本检测原则。</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59748"/>
                                        </p:tgtEl>
                                        <p:attrNameLst>
                                          <p:attrName>style.visibility</p:attrName>
                                        </p:attrNameLst>
                                      </p:cBhvr>
                                      <p:to>
                                        <p:strVal val="visible"/>
                                      </p:to>
                                    </p:set>
                                    <p:animEffect transition="in" filter="wipe(left)">
                                      <p:cBhvr>
                                        <p:cTn id="7" dur="500"/>
                                        <p:tgtEl>
                                          <p:spTgt spid="1597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9749"/>
                                        </p:tgtEl>
                                        <p:attrNameLst>
                                          <p:attrName>style.visibility</p:attrName>
                                        </p:attrNameLst>
                                      </p:cBhvr>
                                      <p:to>
                                        <p:strVal val="visible"/>
                                      </p:to>
                                    </p:set>
                                    <p:animEffect transition="in" filter="wipe(left)">
                                      <p:cBhvr>
                                        <p:cTn id="12" dur="2000"/>
                                        <p:tgtEl>
                                          <p:spTgt spid="1597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159750"/>
                                        </p:tgtEl>
                                        <p:attrNameLst>
                                          <p:attrName>style.visibility</p:attrName>
                                        </p:attrNameLst>
                                      </p:cBhvr>
                                      <p:to>
                                        <p:strVal val="visible"/>
                                      </p:to>
                                    </p:set>
                                    <p:animEffect transition="in" filter="wipe(left)">
                                      <p:cBhvr>
                                        <p:cTn id="17" dur="500"/>
                                        <p:tgtEl>
                                          <p:spTgt spid="1597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9751"/>
                                        </p:tgtEl>
                                        <p:attrNameLst>
                                          <p:attrName>style.visibility</p:attrName>
                                        </p:attrNameLst>
                                      </p:cBhvr>
                                      <p:to>
                                        <p:strVal val="visible"/>
                                      </p:to>
                                    </p:set>
                                    <p:animEffect transition="in" filter="wipe(left)">
                                      <p:cBhvr>
                                        <p:cTn id="22" dur="2000"/>
                                        <p:tgtEl>
                                          <p:spTgt spid="1597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9752"/>
                                        </p:tgtEl>
                                        <p:attrNameLst>
                                          <p:attrName>style.visibility</p:attrName>
                                        </p:attrNameLst>
                                      </p:cBhvr>
                                      <p:to>
                                        <p:strVal val="visible"/>
                                      </p:to>
                                    </p:set>
                                    <p:animEffect transition="in" filter="wipe(left)">
                                      <p:cBhvr>
                                        <p:cTn id="27" dur="2000"/>
                                        <p:tgtEl>
                                          <p:spTgt spid="1597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1" nodeType="clickEffect">
                                  <p:stCondLst>
                                    <p:cond delay="0"/>
                                  </p:stCondLst>
                                  <p:childTnLst>
                                    <p:set>
                                      <p:cBhvr>
                                        <p:cTn id="31" dur="1" fill="hold">
                                          <p:stCondLst>
                                            <p:cond delay="0"/>
                                          </p:stCondLst>
                                        </p:cTn>
                                        <p:tgtEl>
                                          <p:spTgt spid="159755"/>
                                        </p:tgtEl>
                                        <p:attrNameLst>
                                          <p:attrName>style.visibility</p:attrName>
                                        </p:attrNameLst>
                                      </p:cBhvr>
                                      <p:to>
                                        <p:strVal val="visible"/>
                                      </p:to>
                                    </p:set>
                                    <p:animEffect transition="in" filter="wipe(left)">
                                      <p:cBhvr>
                                        <p:cTn id="32" dur="500"/>
                                        <p:tgtEl>
                                          <p:spTgt spid="15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1"/>
      <p:bldP spid="159749" grpId="0"/>
      <p:bldP spid="159750" grpId="1"/>
      <p:bldP spid="159751" grpId="0"/>
      <p:bldP spid="159752" grpId="0"/>
      <p:bldP spid="15975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B2FF1835-DCF6-427A-A2A8-279A1CF0ACF1}" type="slidenum">
              <a:rPr kumimoji="0" lang="zh-CN" altLang="en-US" sz="2000" smtClean="0">
                <a:solidFill>
                  <a:srgbClr val="0000FF"/>
                </a:solidFill>
              </a:rPr>
            </a:fld>
            <a:endParaRPr kumimoji="0" lang="en-US" altLang="zh-CN" sz="2000" smtClean="0">
              <a:solidFill>
                <a:srgbClr val="0000FF"/>
              </a:solidFill>
            </a:endParaRPr>
          </a:p>
        </p:txBody>
      </p:sp>
      <p:sp>
        <p:nvSpPr>
          <p:cNvPr id="160779" name="Text Box 11"/>
          <p:cNvSpPr txBox="1">
            <a:spLocks noChangeArrowheads="1"/>
          </p:cNvSpPr>
          <p:nvPr/>
        </p:nvSpPr>
        <p:spPr bwMode="auto">
          <a:xfrm>
            <a:off x="1100157" y="177800"/>
            <a:ext cx="4376931"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2. </a:t>
            </a:r>
            <a:r>
              <a:rPr lang="zh-CN" altLang="en-US" sz="2000" b="1" dirty="0"/>
              <a:t>测量坐标值原则</a:t>
            </a:r>
            <a:endParaRPr lang="zh-CN" altLang="en-US" sz="2000" b="1" dirty="0"/>
          </a:p>
        </p:txBody>
      </p:sp>
      <p:sp>
        <p:nvSpPr>
          <p:cNvPr id="160780" name="Text Box 12"/>
          <p:cNvSpPr txBox="1">
            <a:spLocks noChangeArrowheads="1"/>
          </p:cNvSpPr>
          <p:nvPr/>
        </p:nvSpPr>
        <p:spPr bwMode="auto">
          <a:xfrm>
            <a:off x="619426" y="627063"/>
            <a:ext cx="7796795"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       </a:t>
            </a:r>
            <a:r>
              <a:rPr lang="zh-CN" altLang="en-US" sz="2000" b="1" dirty="0"/>
              <a:t>测量坐标值原则是指</a:t>
            </a:r>
            <a:r>
              <a:rPr lang="zh-CN" altLang="en-US" sz="2000" b="1" dirty="0">
                <a:solidFill>
                  <a:srgbClr val="CC00CC"/>
                </a:solidFill>
              </a:rPr>
              <a:t>利用计量器具的坐标系，测出实际被测要素上各测点对该坐标系的坐标值</a:t>
            </a:r>
            <a:r>
              <a:rPr lang="zh-CN" altLang="en-US" sz="2000" b="1" dirty="0"/>
              <a:t>，经过数据处理可以获得几何误差值。该原则可以测量除跳动外的各项几何误差。</a:t>
            </a:r>
            <a:endParaRPr lang="en-US" altLang="zh-CN" sz="2000" b="1" dirty="0"/>
          </a:p>
        </p:txBody>
      </p:sp>
      <p:sp>
        <p:nvSpPr>
          <p:cNvPr id="160781" name="Text Box 13"/>
          <p:cNvSpPr txBox="1">
            <a:spLocks noChangeArrowheads="1"/>
          </p:cNvSpPr>
          <p:nvPr/>
        </p:nvSpPr>
        <p:spPr bwMode="auto">
          <a:xfrm>
            <a:off x="710301" y="1781104"/>
            <a:ext cx="7370017"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smtClean="0"/>
              <a:t> 根据</a:t>
            </a:r>
            <a:r>
              <a:rPr lang="zh-CN" altLang="en-US" sz="2000" b="1" dirty="0"/>
              <a:t>被测要素的几何特征，可以选用直角坐标系、极坐标系和圆柱坐标系等进行测量。此原则数据处理比较繁琐，但随着计算机技术的发展，该原则亦得到广泛地应用。</a:t>
            </a:r>
            <a:endParaRPr lang="zh-CN" altLang="en-US" sz="2000" b="1" dirty="0"/>
          </a:p>
        </p:txBody>
      </p:sp>
      <p:sp>
        <p:nvSpPr>
          <p:cNvPr id="160782" name="Text Box 14"/>
          <p:cNvSpPr txBox="1">
            <a:spLocks noChangeArrowheads="1"/>
          </p:cNvSpPr>
          <p:nvPr/>
        </p:nvSpPr>
        <p:spPr bwMode="auto">
          <a:xfrm>
            <a:off x="1193467" y="2965119"/>
            <a:ext cx="4436634"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3. </a:t>
            </a:r>
            <a:r>
              <a:rPr lang="zh-CN" altLang="en-US" sz="2000" b="1" dirty="0"/>
              <a:t>测量特征参数原则</a:t>
            </a:r>
            <a:endParaRPr lang="zh-CN" altLang="en-US" sz="2000" b="1" dirty="0"/>
          </a:p>
        </p:txBody>
      </p:sp>
      <p:sp>
        <p:nvSpPr>
          <p:cNvPr id="160783" name="Text Box 15"/>
          <p:cNvSpPr txBox="1">
            <a:spLocks noChangeArrowheads="1"/>
          </p:cNvSpPr>
          <p:nvPr/>
        </p:nvSpPr>
        <p:spPr bwMode="auto">
          <a:xfrm>
            <a:off x="652252" y="3437607"/>
            <a:ext cx="7344099"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      </a:t>
            </a:r>
            <a:r>
              <a:rPr lang="en-US" altLang="zh-CN" sz="2000" b="1" dirty="0" smtClean="0"/>
              <a:t>   </a:t>
            </a:r>
            <a:r>
              <a:rPr lang="zh-CN" altLang="en-US" sz="2000" b="1" dirty="0"/>
              <a:t>测量特征参数原则是指</a:t>
            </a:r>
            <a:r>
              <a:rPr lang="zh-CN" altLang="en-US" sz="2000" b="1" dirty="0">
                <a:solidFill>
                  <a:srgbClr val="CC00CC"/>
                </a:solidFill>
              </a:rPr>
              <a:t>测量实际被测要素上具有代表性的参数，用它表示几何误差值</a:t>
            </a:r>
            <a:r>
              <a:rPr lang="zh-CN" altLang="en-US" sz="2000" b="1" dirty="0"/>
              <a:t>。按这些参数代表的几何误差值通常与定义不符合，而是近似值。</a:t>
            </a:r>
            <a:endParaRPr lang="zh-CN" altLang="en-US" sz="2000" b="1" dirty="0"/>
          </a:p>
        </p:txBody>
      </p:sp>
      <p:sp>
        <p:nvSpPr>
          <p:cNvPr id="160784" name="Text Box 16"/>
          <p:cNvSpPr txBox="1">
            <a:spLocks noChangeArrowheads="1"/>
          </p:cNvSpPr>
          <p:nvPr/>
        </p:nvSpPr>
        <p:spPr bwMode="auto">
          <a:xfrm>
            <a:off x="698904" y="4573396"/>
            <a:ext cx="7568034"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      </a:t>
            </a:r>
            <a:r>
              <a:rPr lang="en-US" altLang="zh-CN" sz="2000" b="1" dirty="0" smtClean="0"/>
              <a:t>  </a:t>
            </a:r>
            <a:r>
              <a:rPr lang="zh-CN" altLang="en-US" sz="2000" b="1" dirty="0"/>
              <a:t>例如用两点法测量圆柱面的圆度误差，在一个横截面内的几个方向上测量直径，取相互垂直的两直径差最大值之半作为该横截面内的圆度误差值。</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60779"/>
                                        </p:tgtEl>
                                        <p:attrNameLst>
                                          <p:attrName>style.visibility</p:attrName>
                                        </p:attrNameLst>
                                      </p:cBhvr>
                                      <p:to>
                                        <p:strVal val="visible"/>
                                      </p:to>
                                    </p:set>
                                    <p:animEffect transition="in" filter="wipe(left)">
                                      <p:cBhvr>
                                        <p:cTn id="7" dur="500"/>
                                        <p:tgtEl>
                                          <p:spTgt spid="1607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0780"/>
                                        </p:tgtEl>
                                        <p:attrNameLst>
                                          <p:attrName>style.visibility</p:attrName>
                                        </p:attrNameLst>
                                      </p:cBhvr>
                                      <p:to>
                                        <p:strVal val="visible"/>
                                      </p:to>
                                    </p:set>
                                    <p:animEffect transition="in" filter="wipe(left)">
                                      <p:cBhvr>
                                        <p:cTn id="12" dur="2000"/>
                                        <p:tgtEl>
                                          <p:spTgt spid="1607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160781"/>
                                        </p:tgtEl>
                                        <p:attrNameLst>
                                          <p:attrName>style.visibility</p:attrName>
                                        </p:attrNameLst>
                                      </p:cBhvr>
                                      <p:to>
                                        <p:strVal val="visible"/>
                                      </p:to>
                                    </p:set>
                                    <p:animEffect transition="in" filter="wipe(left)">
                                      <p:cBhvr>
                                        <p:cTn id="17" dur="500"/>
                                        <p:tgtEl>
                                          <p:spTgt spid="1607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160782"/>
                                        </p:tgtEl>
                                        <p:attrNameLst>
                                          <p:attrName>style.visibility</p:attrName>
                                        </p:attrNameLst>
                                      </p:cBhvr>
                                      <p:to>
                                        <p:strVal val="visible"/>
                                      </p:to>
                                    </p:set>
                                    <p:animEffect transition="in" filter="wipe(left)">
                                      <p:cBhvr>
                                        <p:cTn id="22" dur="500"/>
                                        <p:tgtEl>
                                          <p:spTgt spid="1607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0783"/>
                                        </p:tgtEl>
                                        <p:attrNameLst>
                                          <p:attrName>style.visibility</p:attrName>
                                        </p:attrNameLst>
                                      </p:cBhvr>
                                      <p:to>
                                        <p:strVal val="visible"/>
                                      </p:to>
                                    </p:set>
                                    <p:animEffect transition="in" filter="wipe(left)">
                                      <p:cBhvr>
                                        <p:cTn id="27" dur="2000"/>
                                        <p:tgtEl>
                                          <p:spTgt spid="16078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0784"/>
                                        </p:tgtEl>
                                        <p:attrNameLst>
                                          <p:attrName>style.visibility</p:attrName>
                                        </p:attrNameLst>
                                      </p:cBhvr>
                                      <p:to>
                                        <p:strVal val="visible"/>
                                      </p:to>
                                    </p:set>
                                    <p:animEffect transition="in" filter="wipe(left)">
                                      <p:cBhvr>
                                        <p:cTn id="32" dur="2000"/>
                                        <p:tgtEl>
                                          <p:spTgt spid="160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9" grpId="1"/>
      <p:bldP spid="160780" grpId="0"/>
      <p:bldP spid="160781" grpId="1"/>
      <p:bldP spid="160782" grpId="1"/>
      <p:bldP spid="160783" grpId="0"/>
      <p:bldP spid="16078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1EC0BB5B-969B-4CD0-9EB0-AF3A902FB428}" type="slidenum">
              <a:rPr kumimoji="0" lang="zh-CN" altLang="en-US" sz="2000" smtClean="0">
                <a:solidFill>
                  <a:srgbClr val="0000FF"/>
                </a:solidFill>
              </a:rPr>
            </a:fld>
            <a:endParaRPr kumimoji="0" lang="en-US" altLang="zh-CN" sz="2000" smtClean="0">
              <a:solidFill>
                <a:srgbClr val="0000FF"/>
              </a:solidFill>
            </a:endParaRPr>
          </a:p>
        </p:txBody>
      </p:sp>
      <p:sp>
        <p:nvSpPr>
          <p:cNvPr id="161798" name="Text Box 6"/>
          <p:cNvSpPr txBox="1">
            <a:spLocks noChangeArrowheads="1"/>
          </p:cNvSpPr>
          <p:nvPr/>
        </p:nvSpPr>
        <p:spPr bwMode="auto">
          <a:xfrm>
            <a:off x="1208459" y="1690749"/>
            <a:ext cx="4584699"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   4. </a:t>
            </a:r>
            <a:r>
              <a:rPr lang="zh-CN" altLang="en-US" sz="2000" b="1" dirty="0"/>
              <a:t>测量跳动原则</a:t>
            </a:r>
            <a:endParaRPr lang="zh-CN" altLang="en-US" sz="2000" b="1" dirty="0"/>
          </a:p>
        </p:txBody>
      </p:sp>
      <p:sp>
        <p:nvSpPr>
          <p:cNvPr id="161799" name="Text Box 7"/>
          <p:cNvSpPr txBox="1">
            <a:spLocks noChangeArrowheads="1"/>
          </p:cNvSpPr>
          <p:nvPr/>
        </p:nvSpPr>
        <p:spPr bwMode="auto">
          <a:xfrm>
            <a:off x="892918" y="2087634"/>
            <a:ext cx="7205663" cy="156966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测量跳动原则是指</a:t>
            </a:r>
            <a:r>
              <a:rPr lang="zh-CN" altLang="en-US" sz="2000" b="1" dirty="0">
                <a:solidFill>
                  <a:srgbClr val="CC00CC"/>
                </a:solidFill>
              </a:rPr>
              <a:t>实际被测要素绕基准轴线回转过程中，沿给定方向测其对某些点或线的变动量</a:t>
            </a:r>
            <a:r>
              <a:rPr lang="zh-CN" altLang="en-US" sz="2000" b="1" dirty="0"/>
              <a:t>。变动量是指指示器最大与最小读数之差。此原则仅用于跳动误差测量，由于测量方法简单，故在生产车间里常被采用。</a:t>
            </a:r>
            <a:endParaRPr lang="zh-CN" altLang="en-US" sz="2000" b="1" dirty="0"/>
          </a:p>
        </p:txBody>
      </p:sp>
      <p:sp>
        <p:nvSpPr>
          <p:cNvPr id="161800" name="Text Box 8"/>
          <p:cNvSpPr txBox="1">
            <a:spLocks noChangeArrowheads="1"/>
          </p:cNvSpPr>
          <p:nvPr/>
        </p:nvSpPr>
        <p:spPr bwMode="auto">
          <a:xfrm>
            <a:off x="1454936" y="3636159"/>
            <a:ext cx="3813439"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sz="2000" b="1" dirty="0"/>
              <a:t>5. </a:t>
            </a:r>
            <a:r>
              <a:rPr lang="zh-CN" altLang="en-US" sz="2000" b="1" dirty="0"/>
              <a:t>边界控制原则</a:t>
            </a:r>
            <a:endParaRPr lang="zh-CN" altLang="en-US" sz="2000" b="1" dirty="0"/>
          </a:p>
        </p:txBody>
      </p:sp>
      <p:sp>
        <p:nvSpPr>
          <p:cNvPr id="161801" name="Text Box 9"/>
          <p:cNvSpPr txBox="1">
            <a:spLocks noChangeArrowheads="1"/>
          </p:cNvSpPr>
          <p:nvPr/>
        </p:nvSpPr>
        <p:spPr bwMode="auto">
          <a:xfrm>
            <a:off x="1454560" y="4093553"/>
            <a:ext cx="6694585"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边界控制原则</a:t>
            </a:r>
            <a:r>
              <a:rPr lang="zh-CN" altLang="en-US" sz="2000" b="1" dirty="0">
                <a:solidFill>
                  <a:srgbClr val="CC00CC"/>
                </a:solidFill>
              </a:rPr>
              <a:t>适用于最大实体要求和包容要求的场合</a:t>
            </a:r>
            <a:r>
              <a:rPr lang="zh-CN" altLang="en-US" sz="2000" b="1" dirty="0"/>
              <a:t>。</a:t>
            </a:r>
            <a:endParaRPr lang="zh-CN" altLang="en-US" sz="2000" b="1" dirty="0"/>
          </a:p>
        </p:txBody>
      </p:sp>
      <p:sp>
        <p:nvSpPr>
          <p:cNvPr id="161802" name="Text Box 10"/>
          <p:cNvSpPr txBox="1">
            <a:spLocks noChangeArrowheads="1"/>
          </p:cNvSpPr>
          <p:nvPr/>
        </p:nvSpPr>
        <p:spPr bwMode="auto">
          <a:xfrm>
            <a:off x="944760" y="4571541"/>
            <a:ext cx="7424838"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smtClean="0"/>
              <a:t> 按</a:t>
            </a:r>
            <a:r>
              <a:rPr lang="zh-CN" altLang="en-US" sz="2000" b="1" dirty="0"/>
              <a:t>最大实体要求或包容要求给出几何公差时，就给定了最大实体实效边界（</a:t>
            </a:r>
            <a:r>
              <a:rPr lang="en-US" altLang="zh-CN" sz="2000" b="1" dirty="0"/>
              <a:t>MMVB</a:t>
            </a:r>
            <a:r>
              <a:rPr lang="zh-CN" altLang="en-US" sz="2000" b="1" dirty="0"/>
              <a:t>）或最大实体边界</a:t>
            </a:r>
            <a:r>
              <a:rPr lang="en-US" altLang="zh-CN" sz="2000" b="1" dirty="0"/>
              <a:t>(MMB)</a:t>
            </a:r>
            <a:r>
              <a:rPr lang="zh-CN" altLang="en-US" sz="2000" b="1" dirty="0"/>
              <a:t>，要求被测要素的实际轮廓不得超出该边界。</a:t>
            </a:r>
            <a:endParaRPr lang="zh-CN" altLang="en-US" sz="2000" b="1" dirty="0"/>
          </a:p>
        </p:txBody>
      </p:sp>
      <p:sp>
        <p:nvSpPr>
          <p:cNvPr id="161803" name="Text Box 11"/>
          <p:cNvSpPr txBox="1">
            <a:spLocks noChangeArrowheads="1"/>
          </p:cNvSpPr>
          <p:nvPr/>
        </p:nvSpPr>
        <p:spPr bwMode="auto">
          <a:xfrm>
            <a:off x="879530" y="520454"/>
            <a:ext cx="7098166" cy="12003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由于用测量特征参数来表示几何误差值比较容易实现，并不需要繁琐的数据处理，故测量特征参数原则在生产车间里常被采用。</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61803"/>
                                        </p:tgtEl>
                                        <p:attrNameLst>
                                          <p:attrName>style.visibility</p:attrName>
                                        </p:attrNameLst>
                                      </p:cBhvr>
                                      <p:to>
                                        <p:strVal val="visible"/>
                                      </p:to>
                                    </p:set>
                                    <p:animEffect transition="in" filter="wipe(left)">
                                      <p:cBhvr>
                                        <p:cTn id="7" dur="500"/>
                                        <p:tgtEl>
                                          <p:spTgt spid="1618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stCondLst>
                                    <p:cond delay="0"/>
                                  </p:stCondLst>
                                  <p:childTnLst>
                                    <p:set>
                                      <p:cBhvr>
                                        <p:cTn id="11" dur="1" fill="hold">
                                          <p:stCondLst>
                                            <p:cond delay="0"/>
                                          </p:stCondLst>
                                        </p:cTn>
                                        <p:tgtEl>
                                          <p:spTgt spid="161798"/>
                                        </p:tgtEl>
                                        <p:attrNameLst>
                                          <p:attrName>style.visibility</p:attrName>
                                        </p:attrNameLst>
                                      </p:cBhvr>
                                      <p:to>
                                        <p:strVal val="visible"/>
                                      </p:to>
                                    </p:set>
                                    <p:animEffect transition="in" filter="wipe(left)">
                                      <p:cBhvr>
                                        <p:cTn id="12" dur="500"/>
                                        <p:tgtEl>
                                          <p:spTgt spid="1617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1799"/>
                                        </p:tgtEl>
                                        <p:attrNameLst>
                                          <p:attrName>style.visibility</p:attrName>
                                        </p:attrNameLst>
                                      </p:cBhvr>
                                      <p:to>
                                        <p:strVal val="visible"/>
                                      </p:to>
                                    </p:set>
                                    <p:animEffect transition="in" filter="wipe(left)">
                                      <p:cBhvr>
                                        <p:cTn id="17" dur="2000"/>
                                        <p:tgtEl>
                                          <p:spTgt spid="1617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161800"/>
                                        </p:tgtEl>
                                        <p:attrNameLst>
                                          <p:attrName>style.visibility</p:attrName>
                                        </p:attrNameLst>
                                      </p:cBhvr>
                                      <p:to>
                                        <p:strVal val="visible"/>
                                      </p:to>
                                    </p:set>
                                    <p:animEffect transition="in" filter="wipe(left)">
                                      <p:cBhvr>
                                        <p:cTn id="22" dur="500"/>
                                        <p:tgtEl>
                                          <p:spTgt spid="1618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1801"/>
                                        </p:tgtEl>
                                        <p:attrNameLst>
                                          <p:attrName>style.visibility</p:attrName>
                                        </p:attrNameLst>
                                      </p:cBhvr>
                                      <p:to>
                                        <p:strVal val="visible"/>
                                      </p:to>
                                    </p:set>
                                    <p:animEffect transition="in" filter="wipe(left)">
                                      <p:cBhvr>
                                        <p:cTn id="27" dur="2000"/>
                                        <p:tgtEl>
                                          <p:spTgt spid="16180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1802"/>
                                        </p:tgtEl>
                                        <p:attrNameLst>
                                          <p:attrName>style.visibility</p:attrName>
                                        </p:attrNameLst>
                                      </p:cBhvr>
                                      <p:to>
                                        <p:strVal val="visible"/>
                                      </p:to>
                                    </p:set>
                                    <p:animEffect transition="in" filter="wipe(left)">
                                      <p:cBhvr>
                                        <p:cTn id="32" dur="2000"/>
                                        <p:tgtEl>
                                          <p:spTgt spid="161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8" grpId="1"/>
      <p:bldP spid="161799" grpId="0"/>
      <p:bldP spid="161800" grpId="1"/>
      <p:bldP spid="161801" grpId="0"/>
      <p:bldP spid="161802" grpId="0"/>
      <p:bldP spid="16180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CB81020-239F-4F12-A3D3-3CDBE3018F02}" type="slidenum">
              <a:rPr kumimoji="0" lang="zh-CN" altLang="en-US" sz="2000" smtClean="0">
                <a:solidFill>
                  <a:srgbClr val="0000FF"/>
                </a:solidFill>
              </a:rPr>
            </a:fld>
            <a:endParaRPr kumimoji="0" lang="en-US" altLang="zh-CN" sz="2000" smtClean="0">
              <a:solidFill>
                <a:srgbClr val="0000FF"/>
              </a:solidFill>
            </a:endParaRPr>
          </a:p>
        </p:txBody>
      </p:sp>
      <p:sp>
        <p:nvSpPr>
          <p:cNvPr id="162820" name="Text Box 4"/>
          <p:cNvSpPr txBox="1">
            <a:spLocks noChangeArrowheads="1"/>
          </p:cNvSpPr>
          <p:nvPr/>
        </p:nvSpPr>
        <p:spPr bwMode="auto">
          <a:xfrm>
            <a:off x="475316" y="1231780"/>
            <a:ext cx="7101141"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a:t>
            </a:r>
            <a:r>
              <a:rPr lang="zh-CN" altLang="en-US" sz="2000" b="1" dirty="0" smtClean="0"/>
              <a:t> 边界控制</a:t>
            </a:r>
            <a:r>
              <a:rPr lang="zh-CN" altLang="en-US" sz="2000" b="1" dirty="0"/>
              <a:t>原则是用功能量规或光滑极限量规的</a:t>
            </a:r>
            <a:r>
              <a:rPr lang="zh-CN" altLang="en-US" sz="2000" b="1" dirty="0">
                <a:solidFill>
                  <a:srgbClr val="CC3300"/>
                </a:solidFill>
              </a:rPr>
              <a:t>通规工作表面模拟体现图样上给定边界</a:t>
            </a:r>
            <a:r>
              <a:rPr lang="zh-CN" altLang="en-US" sz="2000" b="1" dirty="0"/>
              <a:t>，来检验实际被测要素。</a:t>
            </a:r>
            <a:endParaRPr lang="zh-CN" altLang="en-US" sz="2000" b="1" dirty="0"/>
          </a:p>
        </p:txBody>
      </p:sp>
      <p:sp>
        <p:nvSpPr>
          <p:cNvPr id="162821" name="Text Box 5"/>
          <p:cNvSpPr txBox="1">
            <a:spLocks noChangeArrowheads="1"/>
          </p:cNvSpPr>
          <p:nvPr/>
        </p:nvSpPr>
        <p:spPr bwMode="auto">
          <a:xfrm>
            <a:off x="1006054" y="2092522"/>
            <a:ext cx="8061325"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smtClean="0"/>
              <a:t>若</a:t>
            </a:r>
            <a:r>
              <a:rPr lang="zh-CN" altLang="en-US" sz="2000" b="1" dirty="0"/>
              <a:t>被测要素的实际轮廓能被量规通过，则表示合格，否则不合格</a:t>
            </a:r>
            <a:endParaRPr lang="zh-CN" altLang="en-US" sz="2000" b="1" dirty="0"/>
          </a:p>
        </p:txBody>
      </p:sp>
      <p:sp>
        <p:nvSpPr>
          <p:cNvPr id="162822" name="Text Box 6"/>
          <p:cNvSpPr txBox="1">
            <a:spLocks noChangeArrowheads="1"/>
          </p:cNvSpPr>
          <p:nvPr/>
        </p:nvSpPr>
        <p:spPr bwMode="auto">
          <a:xfrm>
            <a:off x="558166" y="2580277"/>
            <a:ext cx="7708756"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sz="2000" b="1" dirty="0"/>
              <a:t>        例如检验花键的位置度误差，可用花键的功能量规检验。再如检验零件的同轴度误差，可用同轴度量规。</a:t>
            </a:r>
            <a:endParaRPr lang="zh-CN" altLang="en-US" sz="2000" b="1" dirty="0"/>
          </a:p>
        </p:txBody>
      </p:sp>
      <p:sp>
        <p:nvSpPr>
          <p:cNvPr id="7" name="圆角矩形 6">
            <a:hlinkClick r:id="rId1"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wipe(left)">
                                      <p:cBhvr>
                                        <p:cTn id="7" dur="2000"/>
                                        <p:tgtEl>
                                          <p:spTgt spid="1628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2821"/>
                                        </p:tgtEl>
                                        <p:attrNameLst>
                                          <p:attrName>style.visibility</p:attrName>
                                        </p:attrNameLst>
                                      </p:cBhvr>
                                      <p:to>
                                        <p:strVal val="visible"/>
                                      </p:to>
                                    </p:set>
                                    <p:animEffect transition="in" filter="wipe(left)">
                                      <p:cBhvr>
                                        <p:cTn id="12" dur="2000"/>
                                        <p:tgtEl>
                                          <p:spTgt spid="1628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2822"/>
                                        </p:tgtEl>
                                        <p:attrNameLst>
                                          <p:attrName>style.visibility</p:attrName>
                                        </p:attrNameLst>
                                      </p:cBhvr>
                                      <p:to>
                                        <p:strVal val="visible"/>
                                      </p:to>
                                    </p:set>
                                    <p:animEffect transition="in" filter="wipe(left)">
                                      <p:cBhvr>
                                        <p:cTn id="17" dur="2000"/>
                                        <p:tgtEl>
                                          <p:spTgt spid="162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P spid="162821" grpId="0"/>
      <p:bldP spid="1628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6FC94AB-0863-47EF-863B-50AE94485F8F}" type="slidenum">
              <a:rPr kumimoji="0" lang="zh-CN" altLang="en-US" sz="2000" smtClean="0">
                <a:solidFill>
                  <a:srgbClr val="0000FF"/>
                </a:solidFill>
              </a:rPr>
            </a:fld>
            <a:endParaRPr kumimoji="0" lang="en-US" altLang="zh-CN" sz="2000" smtClean="0">
              <a:solidFill>
                <a:srgbClr val="0000FF"/>
              </a:solidFill>
            </a:endParaRPr>
          </a:p>
        </p:txBody>
      </p:sp>
      <p:sp>
        <p:nvSpPr>
          <p:cNvPr id="130052" name="Text Box 4"/>
          <p:cNvSpPr txBox="1">
            <a:spLocks noChangeArrowheads="1"/>
          </p:cNvSpPr>
          <p:nvPr/>
        </p:nvSpPr>
        <p:spPr bwMode="auto">
          <a:xfrm>
            <a:off x="2003425" y="355477"/>
            <a:ext cx="394811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kumimoji="0" lang="zh-CN" altLang="en-US" sz="2800" b="1" dirty="0"/>
              <a:t>课 堂 练 习</a:t>
            </a:r>
            <a:endParaRPr kumimoji="0" lang="zh-CN" altLang="en-US" sz="2800" b="1" dirty="0"/>
          </a:p>
        </p:txBody>
      </p:sp>
      <p:sp>
        <p:nvSpPr>
          <p:cNvPr id="130090" name="Rectangle 42"/>
          <p:cNvSpPr>
            <a:spLocks noChangeArrowheads="1"/>
          </p:cNvSpPr>
          <p:nvPr/>
        </p:nvSpPr>
        <p:spPr bwMode="auto">
          <a:xfrm>
            <a:off x="573813" y="918193"/>
            <a:ext cx="7730444" cy="1495794"/>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tabLst>
                <a:tab pos="266700" algn="l"/>
              </a:tabLst>
            </a:pPr>
            <a:r>
              <a:rPr lang="zh-CN" altLang="en-US" sz="2800" dirty="0">
                <a:ea typeface="楷体_GB2312" pitchFamily="49" charset="-122"/>
              </a:rPr>
              <a:t>         </a:t>
            </a:r>
            <a:r>
              <a:rPr lang="zh-CN" altLang="en-US" b="1" dirty="0">
                <a:ea typeface="楷体_GB2312" pitchFamily="49" charset="-122"/>
              </a:rPr>
              <a:t>图示零件，其</a:t>
            </a:r>
            <a:r>
              <a:rPr lang="en-US" altLang="zh-CN" b="1" i="1" dirty="0">
                <a:ea typeface="楷体_GB2312" pitchFamily="49" charset="-122"/>
              </a:rPr>
              <a:t>d</a:t>
            </a:r>
            <a:r>
              <a:rPr lang="en-US" altLang="zh-CN" b="1" baseline="-25000" dirty="0">
                <a:ea typeface="楷体_GB2312" pitchFamily="49" charset="-122"/>
              </a:rPr>
              <a:t>1</a:t>
            </a:r>
            <a:r>
              <a:rPr lang="zh-CN" altLang="en-US" b="1" dirty="0">
                <a:ea typeface="楷体_GB2312" pitchFamily="49" charset="-122"/>
              </a:rPr>
              <a:t>要求遵守包容原则，但</a:t>
            </a:r>
            <a:r>
              <a:rPr lang="en-US" altLang="zh-CN" b="1" i="1" dirty="0">
                <a:ea typeface="楷体_GB2312" pitchFamily="49" charset="-122"/>
              </a:rPr>
              <a:t>d</a:t>
            </a:r>
            <a:r>
              <a:rPr lang="en-US" altLang="zh-CN" b="1" baseline="-25000" dirty="0">
                <a:ea typeface="楷体_GB2312" pitchFamily="49" charset="-122"/>
              </a:rPr>
              <a:t>1</a:t>
            </a:r>
            <a:r>
              <a:rPr lang="zh-CN" altLang="en-US" b="1" dirty="0">
                <a:ea typeface="楷体_GB2312" pitchFamily="49" charset="-122"/>
              </a:rPr>
              <a:t>的直线度误差不允许超过0.012</a:t>
            </a:r>
            <a:r>
              <a:rPr lang="en-US" altLang="zh-CN" b="1" dirty="0">
                <a:ea typeface="楷体_GB2312" pitchFamily="49" charset="-122"/>
              </a:rPr>
              <a:t>mm </a:t>
            </a:r>
            <a:r>
              <a:rPr lang="zh-CN" altLang="en-US" b="1" dirty="0">
                <a:ea typeface="楷体_GB2312" pitchFamily="49" charset="-122"/>
              </a:rPr>
              <a:t>。</a:t>
            </a:r>
            <a:r>
              <a:rPr lang="en-US" altLang="zh-CN" b="1" i="1" dirty="0" smtClean="0">
                <a:ea typeface="楷体_GB2312" pitchFamily="49" charset="-122"/>
              </a:rPr>
              <a:t>d</a:t>
            </a:r>
            <a:r>
              <a:rPr lang="en-US" altLang="zh-CN" b="1" baseline="-25000" dirty="0" smtClean="0">
                <a:ea typeface="楷体_GB2312" pitchFamily="49" charset="-122"/>
              </a:rPr>
              <a:t>2</a:t>
            </a:r>
            <a:r>
              <a:rPr lang="zh-CN" altLang="en-US" b="1" dirty="0">
                <a:ea typeface="楷体_GB2312" pitchFamily="49" charset="-122"/>
              </a:rPr>
              <a:t>两端面对</a:t>
            </a:r>
            <a:r>
              <a:rPr lang="en-US" altLang="zh-CN" b="1" i="1" dirty="0">
                <a:ea typeface="楷体_GB2312" pitchFamily="49" charset="-122"/>
              </a:rPr>
              <a:t>d</a:t>
            </a:r>
            <a:r>
              <a:rPr lang="en-US" altLang="zh-CN" b="1" baseline="-25000" dirty="0">
                <a:ea typeface="楷体_GB2312" pitchFamily="49" charset="-122"/>
              </a:rPr>
              <a:t>1</a:t>
            </a:r>
            <a:r>
              <a:rPr lang="zh-CN" altLang="en-US" b="1" dirty="0">
                <a:ea typeface="楷体_GB2312" pitchFamily="49" charset="-122"/>
              </a:rPr>
              <a:t>轴线的垂直度误差不允许超过0.1</a:t>
            </a:r>
            <a:r>
              <a:rPr lang="en-US" altLang="zh-CN" b="1" dirty="0">
                <a:ea typeface="楷体_GB2312" pitchFamily="49" charset="-122"/>
              </a:rPr>
              <a:t>mm。</a:t>
            </a:r>
            <a:endParaRPr lang="zh-CN" altLang="en-US" b="1" dirty="0">
              <a:ea typeface="楷体_GB2312" pitchFamily="49" charset="-122"/>
            </a:endParaRPr>
          </a:p>
        </p:txBody>
      </p:sp>
      <p:grpSp>
        <p:nvGrpSpPr>
          <p:cNvPr id="130113" name="Group 65"/>
          <p:cNvGrpSpPr/>
          <p:nvPr/>
        </p:nvGrpSpPr>
        <p:grpSpPr bwMode="auto">
          <a:xfrm>
            <a:off x="1035810" y="2579740"/>
            <a:ext cx="6591300" cy="2527300"/>
            <a:chOff x="435" y="2189"/>
            <a:chExt cx="4152" cy="1592"/>
          </a:xfrm>
        </p:grpSpPr>
        <p:sp>
          <p:nvSpPr>
            <p:cNvPr id="48136" name="Rectangle 49"/>
            <p:cNvSpPr>
              <a:spLocks noChangeArrowheads="1"/>
            </p:cNvSpPr>
            <p:nvPr/>
          </p:nvSpPr>
          <p:spPr bwMode="auto">
            <a:xfrm>
              <a:off x="700" y="2693"/>
              <a:ext cx="1235" cy="1088"/>
            </a:xfrm>
            <a:prstGeom prst="rect">
              <a:avLst/>
            </a:prstGeom>
            <a:solidFill>
              <a:schemeClr val="bg1"/>
            </a:solidFill>
            <a:ln w="762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7" name="Rectangle 50"/>
            <p:cNvSpPr>
              <a:spLocks noChangeArrowheads="1"/>
            </p:cNvSpPr>
            <p:nvPr/>
          </p:nvSpPr>
          <p:spPr bwMode="auto">
            <a:xfrm>
              <a:off x="1934" y="2803"/>
              <a:ext cx="1235" cy="859"/>
            </a:xfrm>
            <a:prstGeom prst="rect">
              <a:avLst/>
            </a:prstGeom>
            <a:solidFill>
              <a:schemeClr val="bg1"/>
            </a:solidFill>
            <a:ln w="762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8" name="Line 51"/>
            <p:cNvSpPr>
              <a:spLocks noChangeShapeType="1"/>
            </p:cNvSpPr>
            <p:nvPr/>
          </p:nvSpPr>
          <p:spPr bwMode="auto">
            <a:xfrm flipH="1">
              <a:off x="581" y="2684"/>
              <a:ext cx="119" cy="82"/>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9" name="Line 52"/>
            <p:cNvSpPr>
              <a:spLocks noChangeShapeType="1"/>
            </p:cNvSpPr>
            <p:nvPr/>
          </p:nvSpPr>
          <p:spPr bwMode="auto">
            <a:xfrm flipH="1" flipV="1">
              <a:off x="618" y="3698"/>
              <a:ext cx="64" cy="83"/>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0" name="Line 53"/>
            <p:cNvSpPr>
              <a:spLocks noChangeShapeType="1"/>
            </p:cNvSpPr>
            <p:nvPr/>
          </p:nvSpPr>
          <p:spPr bwMode="auto">
            <a:xfrm>
              <a:off x="608" y="2739"/>
              <a:ext cx="0" cy="978"/>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1" name="Line 54"/>
            <p:cNvSpPr>
              <a:spLocks noChangeShapeType="1"/>
            </p:cNvSpPr>
            <p:nvPr/>
          </p:nvSpPr>
          <p:spPr bwMode="auto">
            <a:xfrm>
              <a:off x="435" y="3205"/>
              <a:ext cx="3026" cy="0"/>
            </a:xfrm>
            <a:prstGeom prst="line">
              <a:avLst/>
            </a:prstGeom>
            <a:noFill/>
            <a:ln w="28575">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2" name="Line 55"/>
            <p:cNvSpPr>
              <a:spLocks noChangeShapeType="1"/>
            </p:cNvSpPr>
            <p:nvPr/>
          </p:nvSpPr>
          <p:spPr bwMode="auto">
            <a:xfrm>
              <a:off x="3142" y="2812"/>
              <a:ext cx="45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3" name="Line 56"/>
            <p:cNvSpPr>
              <a:spLocks noChangeShapeType="1"/>
            </p:cNvSpPr>
            <p:nvPr/>
          </p:nvSpPr>
          <p:spPr bwMode="auto">
            <a:xfrm>
              <a:off x="3142" y="3663"/>
              <a:ext cx="45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4" name="Line 57"/>
            <p:cNvSpPr>
              <a:spLocks noChangeShapeType="1"/>
            </p:cNvSpPr>
            <p:nvPr/>
          </p:nvSpPr>
          <p:spPr bwMode="auto">
            <a:xfrm>
              <a:off x="1331" y="2711"/>
              <a:ext cx="0" cy="1061"/>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5" name="Line 58"/>
            <p:cNvSpPr>
              <a:spLocks noChangeShapeType="1"/>
            </p:cNvSpPr>
            <p:nvPr/>
          </p:nvSpPr>
          <p:spPr bwMode="auto">
            <a:xfrm>
              <a:off x="3415" y="2821"/>
              <a:ext cx="0" cy="832"/>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8146" name="Object 59"/>
            <p:cNvGraphicFramePr>
              <a:graphicFrameLocks noChangeAspect="1"/>
            </p:cNvGraphicFramePr>
            <p:nvPr/>
          </p:nvGraphicFramePr>
          <p:xfrm>
            <a:off x="3215" y="2189"/>
            <a:ext cx="1372" cy="407"/>
          </p:xfrm>
          <a:graphic>
            <a:graphicData uri="http://schemas.openxmlformats.org/presentationml/2006/ole">
              <mc:AlternateContent xmlns:mc="http://schemas.openxmlformats.org/markup-compatibility/2006">
                <mc:Choice xmlns:v="urn:schemas-microsoft-com:vml" Requires="v">
                  <p:oleObj spid="_x0000_s48346" name="Equation" r:id="rId1" imgW="812165" imgH="241300" progId="Equation.3">
                    <p:embed/>
                  </p:oleObj>
                </mc:Choice>
                <mc:Fallback>
                  <p:oleObj name="Equation" r:id="rId1" imgW="812165" imgH="241300" progId="Equation.3">
                    <p:embed/>
                    <p:pic>
                      <p:nvPicPr>
                        <p:cNvPr id="0" name="Object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5" y="2189"/>
                          <a:ext cx="1372" cy="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147" name="Object 60"/>
            <p:cNvGraphicFramePr>
              <a:graphicFrameLocks noChangeAspect="1"/>
            </p:cNvGraphicFramePr>
            <p:nvPr/>
          </p:nvGraphicFramePr>
          <p:xfrm>
            <a:off x="846" y="2915"/>
            <a:ext cx="491" cy="596"/>
          </p:xfrm>
          <a:graphic>
            <a:graphicData uri="http://schemas.openxmlformats.org/presentationml/2006/ole">
              <mc:AlternateContent xmlns:mc="http://schemas.openxmlformats.org/markup-compatibility/2006">
                <mc:Choice xmlns:v="urn:schemas-microsoft-com:vml" Requires="v">
                  <p:oleObj spid="_x0000_s48347" name="Equation" r:id="rId3" imgW="177800" imgH="215900" progId="Equation.3">
                    <p:embed/>
                  </p:oleObj>
                </mc:Choice>
                <mc:Fallback>
                  <p:oleObj name="Equation" r:id="rId3" imgW="177800" imgH="215900" progId="Equation.3">
                    <p:embed/>
                    <p:pic>
                      <p:nvPicPr>
                        <p:cNvPr id="0" name="Object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 y="2915"/>
                          <a:ext cx="491" cy="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48" name="Line 61"/>
            <p:cNvSpPr>
              <a:spLocks noChangeShapeType="1"/>
            </p:cNvSpPr>
            <p:nvPr/>
          </p:nvSpPr>
          <p:spPr bwMode="auto">
            <a:xfrm>
              <a:off x="3425" y="2629"/>
              <a:ext cx="0" cy="17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9" name="Line 62"/>
            <p:cNvSpPr>
              <a:spLocks noChangeShapeType="1"/>
            </p:cNvSpPr>
            <p:nvPr/>
          </p:nvSpPr>
          <p:spPr bwMode="auto">
            <a:xfrm flipV="1">
              <a:off x="3425" y="2609"/>
              <a:ext cx="1060" cy="1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0112" name="Rectangle 64"/>
          <p:cNvSpPr>
            <a:spLocks noChangeArrowheads="1"/>
          </p:cNvSpPr>
          <p:nvPr/>
        </p:nvSpPr>
        <p:spPr bwMode="auto">
          <a:xfrm>
            <a:off x="1305184" y="2387103"/>
            <a:ext cx="4256088"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b="1" dirty="0">
                <a:ea typeface="楷体_GB2312" pitchFamily="49" charset="-122"/>
              </a:rPr>
              <a:t>将其要求标在图上。</a:t>
            </a:r>
            <a:endParaRPr lang="zh-CN" altLang="en-US" b="1" dirty="0">
              <a:ea typeface="楷体_GB2312" pitchFamily="49" charset="-122"/>
            </a:endParaRPr>
          </a:p>
        </p:txBody>
      </p:sp>
      <p:sp>
        <p:nvSpPr>
          <p:cNvPr id="23" name="圆角矩形 22">
            <a:hlinkClick r:id="rId5"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0052"/>
                                        </p:tgtEl>
                                        <p:attrNameLst>
                                          <p:attrName>style.visibility</p:attrName>
                                        </p:attrNameLst>
                                      </p:cBhvr>
                                      <p:to>
                                        <p:strVal val="visible"/>
                                      </p:to>
                                    </p:set>
                                    <p:animEffect transition="in" filter="wipe(left)">
                                      <p:cBhvr>
                                        <p:cTn id="7" dur="300"/>
                                        <p:tgtEl>
                                          <p:spTgt spid="13005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0113"/>
                                        </p:tgtEl>
                                        <p:attrNameLst>
                                          <p:attrName>style.visibility</p:attrName>
                                        </p:attrNameLst>
                                      </p:cBhvr>
                                      <p:to>
                                        <p:strVal val="visible"/>
                                      </p:to>
                                    </p:set>
                                    <p:anim calcmode="lin" valueType="num">
                                      <p:cBhvr additive="base">
                                        <p:cTn id="12" dur="500" fill="hold"/>
                                        <p:tgtEl>
                                          <p:spTgt spid="130113"/>
                                        </p:tgtEl>
                                        <p:attrNameLst>
                                          <p:attrName>ppt_x</p:attrName>
                                        </p:attrNameLst>
                                      </p:cBhvr>
                                      <p:tavLst>
                                        <p:tav tm="0">
                                          <p:val>
                                            <p:strVal val="0-#ppt_w/2"/>
                                          </p:val>
                                        </p:tav>
                                        <p:tav tm="100000">
                                          <p:val>
                                            <p:strVal val="#ppt_x"/>
                                          </p:val>
                                        </p:tav>
                                      </p:tavLst>
                                    </p:anim>
                                    <p:anim calcmode="lin" valueType="num">
                                      <p:cBhvr additive="base">
                                        <p:cTn id="13" dur="500" fill="hold"/>
                                        <p:tgtEl>
                                          <p:spTgt spid="13011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0090"/>
                                        </p:tgtEl>
                                        <p:attrNameLst>
                                          <p:attrName>style.visibility</p:attrName>
                                        </p:attrNameLst>
                                      </p:cBhvr>
                                      <p:to>
                                        <p:strVal val="visible"/>
                                      </p:to>
                                    </p:set>
                                    <p:animEffect transition="in" filter="wipe(left)">
                                      <p:cBhvr>
                                        <p:cTn id="18" dur="300"/>
                                        <p:tgtEl>
                                          <p:spTgt spid="13009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0112"/>
                                        </p:tgtEl>
                                        <p:attrNameLst>
                                          <p:attrName>style.visibility</p:attrName>
                                        </p:attrNameLst>
                                      </p:cBhvr>
                                      <p:to>
                                        <p:strVal val="visible"/>
                                      </p:to>
                                    </p:set>
                                    <p:animEffect transition="in" filter="wipe(left)">
                                      <p:cBhvr>
                                        <p:cTn id="23" dur="300"/>
                                        <p:tgtEl>
                                          <p:spTgt spid="130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autoUpdateAnimBg="0"/>
      <p:bldP spid="130090" grpId="0" autoUpdateAnimBg="0"/>
      <p:bldP spid="130112"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0B247D0E-7FA9-45D0-9C86-E9E6AAA22F80}" type="slidenum">
              <a:rPr kumimoji="0" lang="zh-CN" altLang="en-US" sz="2000" smtClean="0">
                <a:solidFill>
                  <a:srgbClr val="0000FF"/>
                </a:solidFill>
              </a:rPr>
            </a:fld>
            <a:endParaRPr kumimoji="0" lang="en-US" altLang="zh-CN" sz="2000" smtClean="0">
              <a:solidFill>
                <a:srgbClr val="0000FF"/>
              </a:solidFill>
            </a:endParaRPr>
          </a:p>
        </p:txBody>
      </p:sp>
      <p:sp>
        <p:nvSpPr>
          <p:cNvPr id="48135" name="Text Box 7"/>
          <p:cNvSpPr txBox="1">
            <a:spLocks noChangeArrowheads="1"/>
          </p:cNvSpPr>
          <p:nvPr/>
        </p:nvSpPr>
        <p:spPr bwMode="auto">
          <a:xfrm>
            <a:off x="2574925" y="377825"/>
            <a:ext cx="46402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800" b="1" dirty="0">
                <a:solidFill>
                  <a:srgbClr val="FF3300"/>
                </a:solidFill>
              </a:rPr>
              <a:t>本 章  重  点:</a:t>
            </a:r>
            <a:endParaRPr lang="zh-CN" altLang="en-US" sz="2800" b="1" dirty="0">
              <a:solidFill>
                <a:srgbClr val="FF3300"/>
              </a:solidFill>
            </a:endParaRPr>
          </a:p>
        </p:txBody>
      </p:sp>
      <p:sp>
        <p:nvSpPr>
          <p:cNvPr id="48136" name="Text Box 8"/>
          <p:cNvSpPr txBox="1">
            <a:spLocks noChangeArrowheads="1"/>
          </p:cNvSpPr>
          <p:nvPr/>
        </p:nvSpPr>
        <p:spPr bwMode="auto">
          <a:xfrm>
            <a:off x="526416" y="1070399"/>
            <a:ext cx="8309688"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b="1" dirty="0">
                <a:solidFill>
                  <a:srgbClr val="FF3300"/>
                </a:solidFill>
              </a:rPr>
              <a:t>1. </a:t>
            </a:r>
            <a:r>
              <a:rPr lang="zh-CN" altLang="en-US" b="1" dirty="0"/>
              <a:t>几何公差的19个几何特征项目的名称及其代号；</a:t>
            </a:r>
            <a:endParaRPr lang="zh-CN" altLang="en-US" b="1" dirty="0"/>
          </a:p>
          <a:p>
            <a:pPr algn="l" eaLnBrk="1" hangingPunct="1">
              <a:spcBef>
                <a:spcPct val="50000"/>
              </a:spcBef>
            </a:pPr>
            <a:r>
              <a:rPr lang="zh-CN" altLang="en-US" b="1" dirty="0" smtClean="0">
                <a:solidFill>
                  <a:srgbClr val="FF3300"/>
                </a:solidFill>
              </a:rPr>
              <a:t>2. </a:t>
            </a:r>
            <a:r>
              <a:rPr lang="zh-CN" altLang="en-US" b="1" dirty="0"/>
              <a:t>几何公差在图样上（被测要素和基准要素）的标注方法；</a:t>
            </a:r>
            <a:endParaRPr lang="zh-CN" altLang="en-US" b="1" dirty="0"/>
          </a:p>
          <a:p>
            <a:pPr algn="l" eaLnBrk="1" hangingPunct="1">
              <a:spcBef>
                <a:spcPct val="50000"/>
              </a:spcBef>
            </a:pPr>
            <a:r>
              <a:rPr lang="zh-CN" altLang="en-US" b="1" dirty="0">
                <a:solidFill>
                  <a:srgbClr val="FF3300"/>
                </a:solidFill>
              </a:rPr>
              <a:t>3. </a:t>
            </a:r>
            <a:r>
              <a:rPr lang="zh-CN" altLang="en-US" b="1" dirty="0"/>
              <a:t>几何公差（注出公差和未注公差）等级及其公差值</a:t>
            </a:r>
            <a:r>
              <a:rPr lang="zh-CN" altLang="en-US" b="1" dirty="0" smtClean="0"/>
              <a:t>；</a:t>
            </a:r>
            <a:endParaRPr lang="zh-CN" altLang="en-US" b="1" dirty="0"/>
          </a:p>
          <a:p>
            <a:pPr algn="l" eaLnBrk="1" hangingPunct="1">
              <a:lnSpc>
                <a:spcPct val="120000"/>
              </a:lnSpc>
            </a:pPr>
            <a:r>
              <a:rPr lang="zh-CN" altLang="en-US" b="1" dirty="0">
                <a:solidFill>
                  <a:srgbClr val="FF3300"/>
                </a:solidFill>
              </a:rPr>
              <a:t>4. </a:t>
            </a:r>
            <a:r>
              <a:rPr lang="zh-CN" altLang="en-US" b="1" dirty="0"/>
              <a:t>公差</a:t>
            </a:r>
            <a:r>
              <a:rPr lang="zh-CN" altLang="en-US" b="1" dirty="0" smtClean="0"/>
              <a:t>原则、规则和相关公差</a:t>
            </a:r>
            <a:r>
              <a:rPr lang="zh-CN" altLang="en-US" b="1" dirty="0"/>
              <a:t>要求的含义，独立原则</a:t>
            </a:r>
            <a:r>
              <a:rPr lang="zh-CN" altLang="en-US" b="1" dirty="0" smtClean="0"/>
              <a:t>、</a:t>
            </a:r>
            <a:endParaRPr lang="en-US" altLang="zh-CN" b="1" dirty="0" smtClean="0"/>
          </a:p>
          <a:p>
            <a:pPr algn="l" eaLnBrk="1" hangingPunct="1">
              <a:lnSpc>
                <a:spcPct val="120000"/>
              </a:lnSpc>
            </a:pPr>
            <a:r>
              <a:rPr lang="en-US" altLang="zh-CN" b="1" dirty="0"/>
              <a:t> </a:t>
            </a:r>
            <a:r>
              <a:rPr lang="en-US" altLang="zh-CN" b="1" dirty="0" smtClean="0"/>
              <a:t>   </a:t>
            </a:r>
            <a:r>
              <a:rPr lang="zh-CN" altLang="en-US" b="1" dirty="0" smtClean="0"/>
              <a:t>包容要求、最大</a:t>
            </a:r>
            <a:r>
              <a:rPr lang="zh-CN" altLang="en-US" b="1" dirty="0"/>
              <a:t>实体</a:t>
            </a:r>
            <a:r>
              <a:rPr lang="zh-CN" altLang="en-US" b="1" dirty="0" smtClean="0"/>
              <a:t>要求和最小实体要求的</a:t>
            </a:r>
            <a:r>
              <a:rPr lang="zh-CN" altLang="en-US" b="1" dirty="0"/>
              <a:t>图样</a:t>
            </a:r>
            <a:r>
              <a:rPr lang="zh-CN" altLang="en-US" b="1" dirty="0" smtClean="0"/>
              <a:t>标注</a:t>
            </a:r>
            <a:endParaRPr lang="en-US" altLang="zh-CN" b="1" dirty="0" smtClean="0"/>
          </a:p>
          <a:p>
            <a:pPr algn="l" eaLnBrk="1" hangingPunct="1">
              <a:lnSpc>
                <a:spcPct val="120000"/>
              </a:lnSpc>
            </a:pPr>
            <a:r>
              <a:rPr lang="en-US" altLang="zh-CN" b="1" dirty="0"/>
              <a:t> </a:t>
            </a:r>
            <a:r>
              <a:rPr lang="en-US" altLang="zh-CN" b="1" dirty="0" smtClean="0"/>
              <a:t>   </a:t>
            </a:r>
            <a:r>
              <a:rPr lang="zh-CN" altLang="en-US" b="1" dirty="0" smtClean="0"/>
              <a:t>和</a:t>
            </a:r>
            <a:r>
              <a:rPr lang="zh-CN" altLang="en-US" b="1" dirty="0"/>
              <a:t>应用范围;</a:t>
            </a:r>
            <a:endParaRPr lang="zh-CN" altLang="en-US" b="1" dirty="0"/>
          </a:p>
          <a:p>
            <a:pPr algn="l" eaLnBrk="1" hangingPunct="1">
              <a:lnSpc>
                <a:spcPct val="120000"/>
              </a:lnSpc>
            </a:pPr>
            <a:r>
              <a:rPr lang="zh-CN" altLang="en-US" b="1" dirty="0">
                <a:solidFill>
                  <a:srgbClr val="FF3300"/>
                </a:solidFill>
              </a:rPr>
              <a:t>5. </a:t>
            </a:r>
            <a:r>
              <a:rPr lang="zh-CN" altLang="en-US" b="1" dirty="0"/>
              <a:t>评定形状误差时的</a:t>
            </a:r>
            <a:r>
              <a:rPr lang="zh-CN" altLang="en-US" b="1" dirty="0" smtClean="0"/>
              <a:t>“最小区域”</a:t>
            </a:r>
            <a:r>
              <a:rPr lang="zh-CN" altLang="en-US" b="1" dirty="0"/>
              <a:t>的概念，评定直线度和</a:t>
            </a:r>
            <a:endParaRPr lang="en-US" altLang="zh-CN" b="1" dirty="0"/>
          </a:p>
          <a:p>
            <a:pPr algn="l" eaLnBrk="1" hangingPunct="1">
              <a:lnSpc>
                <a:spcPct val="120000"/>
              </a:lnSpc>
            </a:pPr>
            <a:r>
              <a:rPr lang="en-US" altLang="zh-CN" b="1" dirty="0"/>
              <a:t>     </a:t>
            </a:r>
            <a:r>
              <a:rPr lang="zh-CN" altLang="en-US" b="1" dirty="0"/>
              <a:t>平面度误差的判断准则；</a:t>
            </a:r>
            <a:endParaRPr lang="zh-CN" altLang="en-US" b="1" dirty="0"/>
          </a:p>
          <a:p>
            <a:pPr algn="l" eaLnBrk="1" hangingPunct="1">
              <a:spcBef>
                <a:spcPct val="50000"/>
              </a:spcBef>
            </a:pPr>
            <a:r>
              <a:rPr lang="zh-CN" altLang="en-US" b="1" dirty="0">
                <a:solidFill>
                  <a:srgbClr val="FF3300"/>
                </a:solidFill>
              </a:rPr>
              <a:t>6. </a:t>
            </a:r>
            <a:r>
              <a:rPr lang="zh-CN" altLang="en-US" b="1" dirty="0"/>
              <a:t>评定位置误差时的基准和理论正确尺寸（角度）的概念。</a:t>
            </a:r>
            <a:endParaRPr lang="zh-CN" altLang="en-US" b="1" dirty="0"/>
          </a:p>
        </p:txBody>
      </p:sp>
      <p:sp>
        <p:nvSpPr>
          <p:cNvPr id="6" name="圆角矩形 5">
            <a:hlinkClick r:id="rId1"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48135">
                                            <p:txEl>
                                              <p:pRg st="0" end="0"/>
                                            </p:txEl>
                                          </p:spTgt>
                                        </p:tgtEl>
                                        <p:attrNameLst>
                                          <p:attrName>style.visibility</p:attrName>
                                        </p:attrNameLst>
                                      </p:cBhvr>
                                      <p:to>
                                        <p:strVal val="visible"/>
                                      </p:to>
                                    </p:set>
                                    <p:animEffect transition="in" filter="wipe(left)">
                                      <p:cBhvr>
                                        <p:cTn id="7" dur="500"/>
                                        <p:tgtEl>
                                          <p:spTgt spid="481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6">
                                            <p:txEl>
                                              <p:pRg st="0" end="0"/>
                                            </p:txEl>
                                          </p:spTgt>
                                        </p:tgtEl>
                                        <p:attrNameLst>
                                          <p:attrName>style.visibility</p:attrName>
                                        </p:attrNameLst>
                                      </p:cBhvr>
                                      <p:to>
                                        <p:strVal val="visible"/>
                                      </p:to>
                                    </p:set>
                                    <p:animEffect transition="in" filter="wipe(left)">
                                      <p:cBhvr>
                                        <p:cTn id="12" dur="500"/>
                                        <p:tgtEl>
                                          <p:spTgt spid="481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136">
                                            <p:txEl>
                                              <p:pRg st="1" end="1"/>
                                            </p:txEl>
                                          </p:spTgt>
                                        </p:tgtEl>
                                        <p:attrNameLst>
                                          <p:attrName>style.visibility</p:attrName>
                                        </p:attrNameLst>
                                      </p:cBhvr>
                                      <p:to>
                                        <p:strVal val="visible"/>
                                      </p:to>
                                    </p:set>
                                    <p:animEffect transition="in" filter="wipe(left)">
                                      <p:cBhvr>
                                        <p:cTn id="17" dur="500"/>
                                        <p:tgtEl>
                                          <p:spTgt spid="4813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136">
                                            <p:txEl>
                                              <p:pRg st="2" end="2"/>
                                            </p:txEl>
                                          </p:spTgt>
                                        </p:tgtEl>
                                        <p:attrNameLst>
                                          <p:attrName>style.visibility</p:attrName>
                                        </p:attrNameLst>
                                      </p:cBhvr>
                                      <p:to>
                                        <p:strVal val="visible"/>
                                      </p:to>
                                    </p:set>
                                    <p:animEffect transition="in" filter="wipe(left)">
                                      <p:cBhvr>
                                        <p:cTn id="22" dur="500"/>
                                        <p:tgtEl>
                                          <p:spTgt spid="4813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136">
                                            <p:txEl>
                                              <p:pRg st="3" end="3"/>
                                            </p:txEl>
                                          </p:spTgt>
                                        </p:tgtEl>
                                        <p:attrNameLst>
                                          <p:attrName>style.visibility</p:attrName>
                                        </p:attrNameLst>
                                      </p:cBhvr>
                                      <p:to>
                                        <p:strVal val="visible"/>
                                      </p:to>
                                    </p:set>
                                    <p:animEffect transition="in" filter="wipe(left)">
                                      <p:cBhvr>
                                        <p:cTn id="27" dur="500"/>
                                        <p:tgtEl>
                                          <p:spTgt spid="4813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136">
                                            <p:txEl>
                                              <p:pRg st="4" end="4"/>
                                            </p:txEl>
                                          </p:spTgt>
                                        </p:tgtEl>
                                        <p:attrNameLst>
                                          <p:attrName>style.visibility</p:attrName>
                                        </p:attrNameLst>
                                      </p:cBhvr>
                                      <p:to>
                                        <p:strVal val="visible"/>
                                      </p:to>
                                    </p:set>
                                    <p:animEffect transition="in" filter="wipe(left)">
                                      <p:cBhvr>
                                        <p:cTn id="32" dur="500"/>
                                        <p:tgtEl>
                                          <p:spTgt spid="4813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8136">
                                            <p:txEl>
                                              <p:pRg st="5" end="5"/>
                                            </p:txEl>
                                          </p:spTgt>
                                        </p:tgtEl>
                                        <p:attrNameLst>
                                          <p:attrName>style.visibility</p:attrName>
                                        </p:attrNameLst>
                                      </p:cBhvr>
                                      <p:to>
                                        <p:strVal val="visible"/>
                                      </p:to>
                                    </p:set>
                                    <p:animEffect transition="in" filter="wipe(left)">
                                      <p:cBhvr>
                                        <p:cTn id="37" dur="500"/>
                                        <p:tgtEl>
                                          <p:spTgt spid="4813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8136">
                                            <p:txEl>
                                              <p:pRg st="6" end="6"/>
                                            </p:txEl>
                                          </p:spTgt>
                                        </p:tgtEl>
                                        <p:attrNameLst>
                                          <p:attrName>style.visibility</p:attrName>
                                        </p:attrNameLst>
                                      </p:cBhvr>
                                      <p:to>
                                        <p:strVal val="visible"/>
                                      </p:to>
                                    </p:set>
                                    <p:animEffect transition="in" filter="wipe(left)">
                                      <p:cBhvr>
                                        <p:cTn id="42" dur="500"/>
                                        <p:tgtEl>
                                          <p:spTgt spid="4813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8136">
                                            <p:txEl>
                                              <p:pRg st="7" end="7"/>
                                            </p:txEl>
                                          </p:spTgt>
                                        </p:tgtEl>
                                        <p:attrNameLst>
                                          <p:attrName>style.visibility</p:attrName>
                                        </p:attrNameLst>
                                      </p:cBhvr>
                                      <p:to>
                                        <p:strVal val="visible"/>
                                      </p:to>
                                    </p:set>
                                    <p:animEffect transition="in" filter="wipe(left)">
                                      <p:cBhvr>
                                        <p:cTn id="47" dur="500"/>
                                        <p:tgtEl>
                                          <p:spTgt spid="48136">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8136">
                                            <p:txEl>
                                              <p:pRg st="8" end="8"/>
                                            </p:txEl>
                                          </p:spTgt>
                                        </p:tgtEl>
                                        <p:attrNameLst>
                                          <p:attrName>style.visibility</p:attrName>
                                        </p:attrNameLst>
                                      </p:cBhvr>
                                      <p:to>
                                        <p:strVal val="visible"/>
                                      </p:to>
                                    </p:set>
                                    <p:animEffect transition="in" filter="wipe(left)">
                                      <p:cBhvr>
                                        <p:cTn id="52" dur="500"/>
                                        <p:tgtEl>
                                          <p:spTgt spid="481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5" grpId="0" advAuto="1000" autoUpdateAnimBg="0" build="p"/>
      <p:bldP spid="48136" grpId="0" autoUpdateAnimBg="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D521005-06C0-4AE5-B81A-8350565BA728}" type="slidenum">
              <a:rPr kumimoji="0" lang="zh-CN" altLang="en-US" sz="2000" smtClean="0">
                <a:solidFill>
                  <a:srgbClr val="0000FF"/>
                </a:solidFill>
              </a:rPr>
            </a:fld>
            <a:endParaRPr kumimoji="0" lang="en-US" altLang="zh-CN" sz="2000" smtClean="0">
              <a:solidFill>
                <a:srgbClr val="0000FF"/>
              </a:solidFill>
            </a:endParaRPr>
          </a:p>
        </p:txBody>
      </p:sp>
      <p:sp>
        <p:nvSpPr>
          <p:cNvPr id="68632" name="Text Box 24"/>
          <p:cNvSpPr txBox="1">
            <a:spLocks noChangeArrowheads="1"/>
          </p:cNvSpPr>
          <p:nvPr/>
        </p:nvSpPr>
        <p:spPr bwMode="auto">
          <a:xfrm>
            <a:off x="2001502" y="532766"/>
            <a:ext cx="38893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作 业 题 解 释</a:t>
            </a:r>
            <a:endParaRPr lang="zh-CN" altLang="en-US" b="1" dirty="0"/>
          </a:p>
        </p:txBody>
      </p:sp>
      <p:sp>
        <p:nvSpPr>
          <p:cNvPr id="68661" name="Text Box 53"/>
          <p:cNvSpPr txBox="1">
            <a:spLocks noChangeArrowheads="1"/>
          </p:cNvSpPr>
          <p:nvPr/>
        </p:nvSpPr>
        <p:spPr bwMode="auto">
          <a:xfrm>
            <a:off x="595313" y="759126"/>
            <a:ext cx="7639050"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955"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defTabSz="1544955"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defTabSz="1544955"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defTabSz="1544955"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4100" dirty="0"/>
              <a:t> </a:t>
            </a:r>
            <a:r>
              <a:rPr lang="en-US" altLang="zh-CN" b="1" dirty="0"/>
              <a:t>1.</a:t>
            </a:r>
            <a:r>
              <a:rPr lang="zh-CN" altLang="en-US" b="1" dirty="0"/>
              <a:t>说明图中</a:t>
            </a:r>
            <a:r>
              <a:rPr lang="en-US" altLang="zh-CN" b="1" i="1" dirty="0">
                <a:solidFill>
                  <a:srgbClr val="FF3399"/>
                </a:solidFill>
              </a:rPr>
              <a:t>a</a:t>
            </a:r>
            <a:r>
              <a:rPr lang="zh-CN" altLang="en-US" b="1" dirty="0">
                <a:solidFill>
                  <a:srgbClr val="FF3399"/>
                </a:solidFill>
              </a:rPr>
              <a:t>、</a:t>
            </a:r>
            <a:r>
              <a:rPr lang="en-US" altLang="zh-CN" b="1" i="1" dirty="0">
                <a:solidFill>
                  <a:srgbClr val="FF3399"/>
                </a:solidFill>
              </a:rPr>
              <a:t>b</a:t>
            </a:r>
            <a:r>
              <a:rPr lang="zh-CN" altLang="en-US" b="1" dirty="0">
                <a:solidFill>
                  <a:srgbClr val="FF3399"/>
                </a:solidFill>
              </a:rPr>
              <a:t>、</a:t>
            </a:r>
            <a:r>
              <a:rPr lang="en-US" altLang="zh-CN" b="1" i="1" dirty="0">
                <a:solidFill>
                  <a:srgbClr val="FF3399"/>
                </a:solidFill>
              </a:rPr>
              <a:t>c</a:t>
            </a:r>
            <a:r>
              <a:rPr lang="zh-CN" altLang="en-US" b="1" dirty="0">
                <a:solidFill>
                  <a:srgbClr val="FF3399"/>
                </a:solidFill>
              </a:rPr>
              <a:t>、</a:t>
            </a:r>
            <a:r>
              <a:rPr lang="en-US" altLang="zh-CN" b="1" i="1" dirty="0">
                <a:solidFill>
                  <a:srgbClr val="FF3399"/>
                </a:solidFill>
              </a:rPr>
              <a:t>d</a:t>
            </a:r>
            <a:r>
              <a:rPr lang="zh-CN" altLang="en-US" b="1" dirty="0"/>
              <a:t>分别是什么要素（被测要素</a:t>
            </a:r>
            <a:r>
              <a:rPr lang="en-US" altLang="zh-CN" b="1" dirty="0"/>
              <a:t>,</a:t>
            </a:r>
            <a:r>
              <a:rPr lang="zh-CN" altLang="en-US" b="1" dirty="0"/>
              <a:t>单一 要素</a:t>
            </a:r>
            <a:r>
              <a:rPr lang="en-US" altLang="zh-CN" b="1" dirty="0"/>
              <a:t>,</a:t>
            </a:r>
            <a:r>
              <a:rPr lang="zh-CN" altLang="en-US" b="1" dirty="0"/>
              <a:t>关联要素</a:t>
            </a:r>
            <a:r>
              <a:rPr lang="en-US" altLang="zh-CN" b="1" dirty="0"/>
              <a:t>,</a:t>
            </a:r>
            <a:r>
              <a:rPr lang="zh-CN" altLang="en-US" b="1" dirty="0"/>
              <a:t>基准要素</a:t>
            </a:r>
            <a:r>
              <a:rPr lang="en-US" altLang="zh-CN" b="1" dirty="0"/>
              <a:t>,</a:t>
            </a:r>
            <a:r>
              <a:rPr lang="zh-CN" altLang="en-US" b="1" dirty="0"/>
              <a:t>组合要素</a:t>
            </a:r>
            <a:r>
              <a:rPr lang="en-US" altLang="zh-CN" b="1" dirty="0"/>
              <a:t>,</a:t>
            </a:r>
            <a:r>
              <a:rPr lang="zh-CN" altLang="en-US" b="1" dirty="0"/>
              <a:t>导出要素） ？</a:t>
            </a:r>
            <a:endParaRPr lang="zh-CN" altLang="en-US" b="1" dirty="0"/>
          </a:p>
        </p:txBody>
      </p:sp>
      <p:pic>
        <p:nvPicPr>
          <p:cNvPr id="58376"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04913" y="1912585"/>
            <a:ext cx="5981700" cy="4502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32"/>
                                        </p:tgtEl>
                                        <p:attrNameLst>
                                          <p:attrName>style.visibility</p:attrName>
                                        </p:attrNameLst>
                                      </p:cBhvr>
                                      <p:to>
                                        <p:strVal val="visible"/>
                                      </p:to>
                                    </p:set>
                                    <p:animEffect transition="in" filter="wipe(left)">
                                      <p:cBhvr>
                                        <p:cTn id="7" dur="750"/>
                                        <p:tgtEl>
                                          <p:spTgt spid="686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8661"/>
                                        </p:tgtEl>
                                        <p:attrNameLst>
                                          <p:attrName>style.visibility</p:attrName>
                                        </p:attrNameLst>
                                      </p:cBhvr>
                                      <p:to>
                                        <p:strVal val="visible"/>
                                      </p:to>
                                    </p:set>
                                    <p:animEffect transition="in" filter="wipe(left)">
                                      <p:cBhvr>
                                        <p:cTn id="12" dur="300"/>
                                        <p:tgtEl>
                                          <p:spTgt spid="68661"/>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8376"/>
                                        </p:tgtEl>
                                        <p:attrNameLst>
                                          <p:attrName>style.visibility</p:attrName>
                                        </p:attrNameLst>
                                      </p:cBhvr>
                                      <p:to>
                                        <p:strVal val="visible"/>
                                      </p:to>
                                    </p:set>
                                    <p:animEffect transition="in" filter="wheel(1)">
                                      <p:cBhvr>
                                        <p:cTn id="17" dur="20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2" grpId="0" autoUpdateAnimBg="0"/>
      <p:bldP spid="6866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D2C72A4-8E5E-4D9F-9FA4-96F7E280CCA6}" type="slidenum">
              <a:rPr kumimoji="0" lang="zh-CN" altLang="en-US" sz="2000" smtClean="0">
                <a:solidFill>
                  <a:srgbClr val="0000FF"/>
                </a:solidFill>
              </a:rPr>
            </a:fld>
            <a:endParaRPr kumimoji="0" lang="en-US" altLang="zh-CN" sz="2000" smtClean="0">
              <a:solidFill>
                <a:srgbClr val="0000FF"/>
              </a:solidFill>
            </a:endParaRPr>
          </a:p>
        </p:txBody>
      </p:sp>
      <p:sp>
        <p:nvSpPr>
          <p:cNvPr id="153604" name="Text Box 4"/>
          <p:cNvSpPr txBox="1">
            <a:spLocks noChangeArrowheads="1"/>
          </p:cNvSpPr>
          <p:nvPr/>
        </p:nvSpPr>
        <p:spPr bwMode="auto">
          <a:xfrm>
            <a:off x="551372" y="1683001"/>
            <a:ext cx="767824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a:t>
            </a:r>
            <a:r>
              <a:rPr lang="zh-CN" altLang="en-US" sz="2000" b="1" dirty="0" smtClean="0"/>
              <a:t>   （</a:t>
            </a:r>
            <a:r>
              <a:rPr lang="en-US" altLang="zh-CN" sz="2000" b="1" dirty="0"/>
              <a:t>4</a:t>
            </a:r>
            <a:r>
              <a:rPr lang="zh-CN" altLang="en-US" sz="2000" b="1" dirty="0"/>
              <a:t>）</a:t>
            </a:r>
            <a:r>
              <a:rPr lang="zh-CN" altLang="en-US" sz="2000" b="1" dirty="0">
                <a:solidFill>
                  <a:srgbClr val="FF3300"/>
                </a:solidFill>
                <a:latin typeface="宋体" panose="02010600030101010101" pitchFamily="2" charset="-122"/>
              </a:rPr>
              <a:t>直线度、平面度、垂直度、对称度和圆跳动</a:t>
            </a:r>
            <a:r>
              <a:rPr lang="zh-CN" altLang="en-US" sz="2000" b="1" dirty="0">
                <a:latin typeface="宋体" panose="02010600030101010101" pitchFamily="2" charset="-122"/>
              </a:rPr>
              <a:t>的未注公差，标准规定：① </a:t>
            </a:r>
            <a:r>
              <a:rPr lang="en-US" altLang="zh-CN" sz="2000" b="1" dirty="0">
                <a:solidFill>
                  <a:srgbClr val="FF3300"/>
                </a:solidFill>
              </a:rPr>
              <a:t>H、K、L</a:t>
            </a:r>
            <a:r>
              <a:rPr lang="en-US" altLang="zh-CN" sz="2000" b="1" dirty="0"/>
              <a:t> </a:t>
            </a:r>
            <a:r>
              <a:rPr lang="zh-CN" altLang="en-US" sz="2000" b="1" dirty="0"/>
              <a:t>三级，其中</a:t>
            </a:r>
            <a:r>
              <a:rPr lang="en-US" altLang="zh-CN" sz="2000" b="1" dirty="0"/>
              <a:t>H</a:t>
            </a:r>
            <a:r>
              <a:rPr lang="zh-CN" altLang="en-US" sz="2000" b="1" dirty="0"/>
              <a:t>级最高，</a:t>
            </a:r>
            <a:r>
              <a:rPr lang="en-US" altLang="zh-CN" sz="2000" b="1" dirty="0"/>
              <a:t>L</a:t>
            </a:r>
            <a:r>
              <a:rPr lang="zh-CN" altLang="en-US" sz="2000" b="1" dirty="0"/>
              <a:t>级最低。② </a:t>
            </a:r>
            <a:r>
              <a:rPr lang="zh-CN" altLang="en-US" sz="2000" b="1" dirty="0">
                <a:solidFill>
                  <a:srgbClr val="FF3300"/>
                </a:solidFill>
              </a:rPr>
              <a:t>未注</a:t>
            </a:r>
            <a:r>
              <a:rPr lang="zh-CN" altLang="en-US" sz="2000" b="1" dirty="0"/>
              <a:t>几何公差的公差数值（表4</a:t>
            </a:r>
            <a:r>
              <a:rPr lang="zh-CN" altLang="en-US" sz="2000" b="1" dirty="0" smtClean="0"/>
              <a:t>.</a:t>
            </a:r>
            <a:r>
              <a:rPr lang="en-US" altLang="zh-CN" sz="2000" b="1" dirty="0" smtClean="0"/>
              <a:t>10</a:t>
            </a:r>
            <a:r>
              <a:rPr lang="zh-CN" altLang="en-US" sz="2000" b="1" dirty="0" smtClean="0"/>
              <a:t>～4</a:t>
            </a:r>
            <a:r>
              <a:rPr lang="zh-CN" altLang="en-US" sz="2000" b="1" dirty="0"/>
              <a:t>.</a:t>
            </a:r>
            <a:r>
              <a:rPr lang="zh-CN" altLang="en-US" sz="2000" b="1" dirty="0" smtClean="0"/>
              <a:t>1</a:t>
            </a:r>
            <a:r>
              <a:rPr lang="en-US" altLang="zh-CN" sz="2000" b="1" dirty="0" smtClean="0"/>
              <a:t>3</a:t>
            </a:r>
            <a:r>
              <a:rPr lang="zh-CN" altLang="en-US" sz="2000" b="1" dirty="0" smtClean="0"/>
              <a:t>）</a:t>
            </a:r>
            <a:endParaRPr lang="zh-CN" altLang="en-US" sz="2000" b="1" dirty="0"/>
          </a:p>
        </p:txBody>
      </p:sp>
      <p:sp>
        <p:nvSpPr>
          <p:cNvPr id="153607" name="Text Box 7"/>
          <p:cNvSpPr txBox="1">
            <a:spLocks noChangeArrowheads="1"/>
          </p:cNvSpPr>
          <p:nvPr/>
        </p:nvSpPr>
        <p:spPr bwMode="auto">
          <a:xfrm>
            <a:off x="1035839" y="2810213"/>
            <a:ext cx="6727825" cy="4001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000" b="1" dirty="0"/>
              <a:t>例如直线度、平面度的未注公差值见表4</a:t>
            </a:r>
            <a:r>
              <a:rPr lang="zh-CN" altLang="en-US" sz="2000" b="1" dirty="0" smtClean="0"/>
              <a:t>.</a:t>
            </a:r>
            <a:r>
              <a:rPr lang="en-US" altLang="zh-CN" sz="2000" b="1" dirty="0" smtClean="0"/>
              <a:t>10</a:t>
            </a:r>
            <a:r>
              <a:rPr lang="zh-CN" altLang="en-US" sz="2000" b="1" dirty="0" smtClean="0"/>
              <a:t>所</a:t>
            </a:r>
            <a:r>
              <a:rPr lang="zh-CN" altLang="en-US" sz="2000" b="1" dirty="0"/>
              <a:t>示。</a:t>
            </a:r>
            <a:endParaRPr lang="zh-CN" altLang="en-US" sz="2000" b="1" dirty="0"/>
          </a:p>
        </p:txBody>
      </p:sp>
      <p:sp>
        <p:nvSpPr>
          <p:cNvPr id="153611" name="Text Box 11"/>
          <p:cNvSpPr txBox="1">
            <a:spLocks noChangeArrowheads="1"/>
          </p:cNvSpPr>
          <p:nvPr/>
        </p:nvSpPr>
        <p:spPr bwMode="auto">
          <a:xfrm>
            <a:off x="663430" y="550796"/>
            <a:ext cx="756618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sz="2000" b="1" dirty="0"/>
              <a:t> </a:t>
            </a:r>
            <a:r>
              <a:rPr lang="zh-CN" altLang="en-US" sz="2000" b="1" dirty="0" smtClean="0"/>
              <a:t>     </a:t>
            </a:r>
            <a:r>
              <a:rPr lang="zh-CN" altLang="en-US" sz="2000" b="1" dirty="0"/>
              <a:t>（</a:t>
            </a:r>
            <a:r>
              <a:rPr lang="en-US" altLang="zh-CN" sz="2000" b="1" dirty="0"/>
              <a:t>3</a:t>
            </a:r>
            <a:r>
              <a:rPr lang="zh-CN" altLang="en-US" sz="2000" b="1" dirty="0"/>
              <a:t>）</a:t>
            </a:r>
            <a:r>
              <a:rPr lang="zh-CN" altLang="en-US" sz="2000" b="1" dirty="0">
                <a:solidFill>
                  <a:srgbClr val="FF0000"/>
                </a:solidFill>
              </a:rPr>
              <a:t>圆柱度</a:t>
            </a:r>
            <a:r>
              <a:rPr lang="zh-CN" altLang="en-US" sz="2000" b="1" dirty="0"/>
              <a:t>的未注几何公差值不作规定。圆柱度误差由圆度、直线度和相应线的平行度误差组成，而其中每一项均由它们的注出或未注公差控制。</a:t>
            </a:r>
            <a:endParaRPr lang="zh-CN" altLang="en-US" sz="2000" b="1" dirty="0">
              <a:latin typeface="宋体" panose="02010600030101010101" pitchFamily="2" charset="-122"/>
            </a:endParaRPr>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0754" y="3434152"/>
            <a:ext cx="7386445" cy="237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11">
                                            <p:txEl>
                                              <p:pRg st="0" end="0"/>
                                            </p:txEl>
                                          </p:spTgt>
                                        </p:tgtEl>
                                        <p:attrNameLst>
                                          <p:attrName>style.visibility</p:attrName>
                                        </p:attrNameLst>
                                      </p:cBhvr>
                                      <p:to>
                                        <p:strVal val="visible"/>
                                      </p:to>
                                    </p:set>
                                    <p:animEffect transition="in" filter="wipe(left)">
                                      <p:cBhvr>
                                        <p:cTn id="7" dur="300"/>
                                        <p:tgtEl>
                                          <p:spTgt spid="1536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53604">
                                            <p:txEl>
                                              <p:pRg st="0" end="0"/>
                                            </p:txEl>
                                          </p:spTgt>
                                        </p:tgtEl>
                                        <p:attrNameLst>
                                          <p:attrName>style.visibility</p:attrName>
                                        </p:attrNameLst>
                                      </p:cBhvr>
                                      <p:to>
                                        <p:strVal val="visible"/>
                                      </p:to>
                                    </p:set>
                                    <p:animEffect transition="in" filter="wipe(left)">
                                      <p:cBhvr>
                                        <p:cTn id="12" dur="300"/>
                                        <p:tgtEl>
                                          <p:spTgt spid="15360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3607"/>
                                        </p:tgtEl>
                                        <p:attrNameLst>
                                          <p:attrName>style.visibility</p:attrName>
                                        </p:attrNameLst>
                                      </p:cBhvr>
                                      <p:to>
                                        <p:strVal val="visible"/>
                                      </p:to>
                                    </p:set>
                                    <p:animEffect transition="in" filter="wipe(left)">
                                      <p:cBhvr>
                                        <p:cTn id="17" dur="300"/>
                                        <p:tgtEl>
                                          <p:spTgt spid="15360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autoUpdateAnimBg="0" build="p"/>
      <p:bldP spid="153607" grpId="0" autoUpdateAnimBg="0"/>
      <p:bldP spid="153611" grpId="0" autoUpdateAnimBg="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496B9FF-70F9-4FE7-8E03-0A9E0D3D0A0E}" type="slidenum">
              <a:rPr kumimoji="0" lang="zh-CN" altLang="en-US" sz="2000" smtClean="0">
                <a:solidFill>
                  <a:srgbClr val="0000FF"/>
                </a:solidFill>
              </a:rPr>
            </a:fld>
            <a:endParaRPr kumimoji="0" lang="en-US" altLang="zh-CN" sz="2000" smtClean="0">
              <a:solidFill>
                <a:srgbClr val="0000FF"/>
              </a:solidFill>
            </a:endParaRPr>
          </a:p>
        </p:txBody>
      </p:sp>
      <p:sp>
        <p:nvSpPr>
          <p:cNvPr id="80905" name="Text Box 9"/>
          <p:cNvSpPr txBox="1">
            <a:spLocks noChangeArrowheads="1"/>
          </p:cNvSpPr>
          <p:nvPr/>
        </p:nvSpPr>
        <p:spPr bwMode="auto">
          <a:xfrm>
            <a:off x="152400" y="5097463"/>
            <a:ext cx="866933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lnSpc>
                <a:spcPct val="120000"/>
              </a:lnSpc>
            </a:pPr>
            <a:r>
              <a:rPr kumimoji="0" lang="zh-CN" altLang="en-US" b="1"/>
              <a:t>例1：键槽中心平面对其圆锥轴线</a:t>
            </a:r>
            <a:r>
              <a:rPr kumimoji="0" lang="en-US" altLang="zh-CN" b="1" i="1"/>
              <a:t>G</a:t>
            </a:r>
            <a:r>
              <a:rPr kumimoji="0" lang="zh-CN" altLang="en-US" b="1"/>
              <a:t>的对称度的公差</a:t>
            </a:r>
            <a:endParaRPr kumimoji="0" lang="zh-CN" altLang="en-US" b="1"/>
          </a:p>
          <a:p>
            <a:pPr algn="l">
              <a:lnSpc>
                <a:spcPct val="120000"/>
              </a:lnSpc>
            </a:pPr>
            <a:r>
              <a:rPr kumimoji="0" lang="zh-CN" altLang="en-US" b="1"/>
              <a:t>          值为0.025。</a:t>
            </a:r>
            <a:endParaRPr kumimoji="0" lang="zh-CN" altLang="en-US" b="1"/>
          </a:p>
        </p:txBody>
      </p:sp>
      <p:sp>
        <p:nvSpPr>
          <p:cNvPr id="80906" name="Text Box 10"/>
          <p:cNvSpPr txBox="1">
            <a:spLocks noChangeArrowheads="1"/>
          </p:cNvSpPr>
          <p:nvPr/>
        </p:nvSpPr>
        <p:spPr bwMode="auto">
          <a:xfrm>
            <a:off x="190500" y="6067425"/>
            <a:ext cx="81359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a:t>例2：圆柱</a:t>
            </a:r>
            <a:r>
              <a:rPr kumimoji="0" lang="en-US" altLang="zh-CN" b="1" i="1"/>
              <a:t>Φ</a:t>
            </a:r>
            <a:r>
              <a:rPr kumimoji="0" lang="en-US" altLang="zh-CN" sz="2800" b="1" i="1"/>
              <a:t>d</a:t>
            </a:r>
            <a:r>
              <a:rPr kumimoji="0" lang="en-US" altLang="zh-CN" sz="2800" b="1" baseline="-25000"/>
              <a:t>3</a:t>
            </a:r>
            <a:r>
              <a:rPr kumimoji="0" lang="zh-CN" altLang="en-US" sz="2800" b="1"/>
              <a:t>的圆柱度公差值为0.01。</a:t>
            </a:r>
            <a:endParaRPr kumimoji="0" lang="zh-CN" altLang="en-US" sz="2800" b="1"/>
          </a:p>
        </p:txBody>
      </p:sp>
      <p:sp>
        <p:nvSpPr>
          <p:cNvPr id="80907" name="Text Box 11"/>
          <p:cNvSpPr txBox="1">
            <a:spLocks noChangeArrowheads="1"/>
          </p:cNvSpPr>
          <p:nvPr/>
        </p:nvSpPr>
        <p:spPr bwMode="auto">
          <a:xfrm>
            <a:off x="336550" y="180975"/>
            <a:ext cx="78279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2</a:t>
            </a:r>
            <a:r>
              <a:rPr lang="en-US" altLang="zh-CN" b="1"/>
              <a:t>.</a:t>
            </a:r>
            <a:r>
              <a:rPr lang="zh-CN" altLang="en-US" b="1"/>
              <a:t>用文字说明图中标注的各项几何公差的含义。</a:t>
            </a:r>
            <a:endParaRPr lang="zh-CN" altLang="en-US" b="1"/>
          </a:p>
        </p:txBody>
      </p:sp>
      <p:pic>
        <p:nvPicPr>
          <p:cNvPr id="80914" name="Picture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5475" y="679450"/>
            <a:ext cx="7426325" cy="43719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5" name="Rectangle 19"/>
          <p:cNvSpPr>
            <a:spLocks noChangeArrowheads="1"/>
          </p:cNvSpPr>
          <p:nvPr/>
        </p:nvSpPr>
        <p:spPr bwMode="auto">
          <a:xfrm>
            <a:off x="2703513" y="666750"/>
            <a:ext cx="1698625" cy="522288"/>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916" name="Rectangle 20"/>
          <p:cNvSpPr>
            <a:spLocks noChangeArrowheads="1"/>
          </p:cNvSpPr>
          <p:nvPr/>
        </p:nvSpPr>
        <p:spPr bwMode="auto">
          <a:xfrm>
            <a:off x="1552575" y="1919288"/>
            <a:ext cx="1698625" cy="522287"/>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0907"/>
                                        </p:tgtEl>
                                        <p:attrNameLst>
                                          <p:attrName>style.visibility</p:attrName>
                                        </p:attrNameLst>
                                      </p:cBhvr>
                                      <p:to>
                                        <p:strVal val="visible"/>
                                      </p:to>
                                    </p:set>
                                    <p:animEffect transition="in" filter="wipe(left)">
                                      <p:cBhvr>
                                        <p:cTn id="7" dur="300"/>
                                        <p:tgtEl>
                                          <p:spTgt spid="8090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0914"/>
                                        </p:tgtEl>
                                        <p:attrNameLst>
                                          <p:attrName>style.visibility</p:attrName>
                                        </p:attrNameLst>
                                      </p:cBhvr>
                                      <p:to>
                                        <p:strVal val="visible"/>
                                      </p:to>
                                    </p:set>
                                    <p:anim calcmode="lin" valueType="num">
                                      <p:cBhvr additive="base">
                                        <p:cTn id="12" dur="500" fill="hold"/>
                                        <p:tgtEl>
                                          <p:spTgt spid="80914"/>
                                        </p:tgtEl>
                                        <p:attrNameLst>
                                          <p:attrName>ppt_x</p:attrName>
                                        </p:attrNameLst>
                                      </p:cBhvr>
                                      <p:tavLst>
                                        <p:tav tm="0">
                                          <p:val>
                                            <p:strVal val="1+#ppt_w/2"/>
                                          </p:val>
                                        </p:tav>
                                        <p:tav tm="100000">
                                          <p:val>
                                            <p:strVal val="#ppt_x"/>
                                          </p:val>
                                        </p:tav>
                                      </p:tavLst>
                                    </p:anim>
                                    <p:anim calcmode="lin" valueType="num">
                                      <p:cBhvr additive="base">
                                        <p:cTn id="13" dur="500" fill="hold"/>
                                        <p:tgtEl>
                                          <p:spTgt spid="809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0916"/>
                                        </p:tgtEl>
                                        <p:attrNameLst>
                                          <p:attrName>style.visibility</p:attrName>
                                        </p:attrNameLst>
                                      </p:cBhvr>
                                      <p:to>
                                        <p:strVal val="visible"/>
                                      </p:to>
                                    </p:set>
                                    <p:animEffect transition="in" filter="wipe(down)">
                                      <p:cBhvr>
                                        <p:cTn id="18" dur="500"/>
                                        <p:tgtEl>
                                          <p:spTgt spid="809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0905"/>
                                        </p:tgtEl>
                                        <p:attrNameLst>
                                          <p:attrName>style.visibility</p:attrName>
                                        </p:attrNameLst>
                                      </p:cBhvr>
                                      <p:to>
                                        <p:strVal val="visible"/>
                                      </p:to>
                                    </p:set>
                                    <p:animEffect transition="in" filter="wipe(left)">
                                      <p:cBhvr>
                                        <p:cTn id="23" dur="300"/>
                                        <p:tgtEl>
                                          <p:spTgt spid="809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0915"/>
                                        </p:tgtEl>
                                        <p:attrNameLst>
                                          <p:attrName>style.visibility</p:attrName>
                                        </p:attrNameLst>
                                      </p:cBhvr>
                                      <p:to>
                                        <p:strVal val="visible"/>
                                      </p:to>
                                    </p:set>
                                    <p:animEffect transition="in" filter="wipe(down)">
                                      <p:cBhvr>
                                        <p:cTn id="28" dur="500"/>
                                        <p:tgtEl>
                                          <p:spTgt spid="809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0906"/>
                                        </p:tgtEl>
                                        <p:attrNameLst>
                                          <p:attrName>style.visibility</p:attrName>
                                        </p:attrNameLst>
                                      </p:cBhvr>
                                      <p:to>
                                        <p:strVal val="visible"/>
                                      </p:to>
                                    </p:set>
                                    <p:animEffect transition="in" filter="wipe(left)">
                                      <p:cBhvr>
                                        <p:cTn id="33" dur="3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5" grpId="0" autoUpdateAnimBg="0"/>
      <p:bldP spid="80906" grpId="0" autoUpdateAnimBg="0"/>
      <p:bldP spid="80907" grpId="0" autoUpdateAnimBg="0"/>
      <p:bldP spid="80915" grpId="0" animBg="1"/>
      <p:bldP spid="8091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A78205EA-D6EE-46C2-92DF-02F00C72B056}" type="slidenum">
              <a:rPr kumimoji="0" lang="zh-CN" altLang="en-US" sz="2000" smtClean="0">
                <a:solidFill>
                  <a:srgbClr val="0000FF"/>
                </a:solidFill>
              </a:rPr>
            </a:fld>
            <a:endParaRPr kumimoji="0" lang="en-US" altLang="zh-CN" sz="2000" smtClean="0">
              <a:solidFill>
                <a:srgbClr val="0000FF"/>
              </a:solidFill>
            </a:endParaRPr>
          </a:p>
        </p:txBody>
      </p:sp>
      <p:sp>
        <p:nvSpPr>
          <p:cNvPr id="70660" name="Text Box 4"/>
          <p:cNvSpPr txBox="1">
            <a:spLocks noChangeArrowheads="1"/>
          </p:cNvSpPr>
          <p:nvPr/>
        </p:nvSpPr>
        <p:spPr bwMode="auto">
          <a:xfrm>
            <a:off x="333111" y="531990"/>
            <a:ext cx="6851456"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3.将下列及或公差要求标注在零件图4.49上。</a:t>
            </a:r>
            <a:endParaRPr lang="zh-CN" altLang="en-US" b="1" dirty="0"/>
          </a:p>
        </p:txBody>
      </p:sp>
      <p:sp>
        <p:nvSpPr>
          <p:cNvPr id="70661" name="Text Box 5"/>
          <p:cNvSpPr txBox="1">
            <a:spLocks noChangeArrowheads="1"/>
          </p:cNvSpPr>
          <p:nvPr/>
        </p:nvSpPr>
        <p:spPr bwMode="auto">
          <a:xfrm>
            <a:off x="279400" y="1005065"/>
            <a:ext cx="50133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①圆锥截面的圆度公差为6级；</a:t>
            </a:r>
            <a:endParaRPr lang="zh-CN" altLang="en-US" b="1"/>
          </a:p>
        </p:txBody>
      </p:sp>
      <p:sp>
        <p:nvSpPr>
          <p:cNvPr id="70662" name="Text Box 6"/>
          <p:cNvSpPr txBox="1">
            <a:spLocks noChangeArrowheads="1"/>
          </p:cNvSpPr>
          <p:nvPr/>
        </p:nvSpPr>
        <p:spPr bwMode="auto">
          <a:xfrm>
            <a:off x="268288" y="1481315"/>
            <a:ext cx="796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②圆锥素线直线度公差为7级（</a:t>
            </a:r>
            <a:r>
              <a:rPr lang="en-US" altLang="zh-CN" b="1" i="1"/>
              <a:t>L</a:t>
            </a:r>
            <a:r>
              <a:rPr lang="en-US" altLang="zh-CN" b="1"/>
              <a:t>=50mm</a:t>
            </a:r>
            <a:r>
              <a:rPr lang="zh-CN" altLang="en-US" b="1"/>
              <a:t>）；</a:t>
            </a:r>
            <a:endParaRPr lang="zh-CN" altLang="en-US" b="1"/>
          </a:p>
        </p:txBody>
      </p:sp>
      <mc:AlternateContent xmlns:mc="http://schemas.openxmlformats.org/markup-compatibility/2006">
        <mc:Choice xmlns:a14="http://schemas.microsoft.com/office/drawing/2010/main" Requires="a14">
          <p:sp>
            <p:nvSpPr>
              <p:cNvPr id="70663" name="Text Box 7"/>
              <p:cNvSpPr txBox="1">
                <a:spLocks noChangeArrowheads="1"/>
              </p:cNvSpPr>
              <p:nvPr/>
            </p:nvSpPr>
            <p:spPr bwMode="auto">
              <a:xfrm>
                <a:off x="279400" y="2027415"/>
                <a:ext cx="8342313" cy="457200"/>
              </a:xfrm>
              <a:prstGeom prst="rect">
                <a:avLst/>
              </a:prstGeom>
              <a:noFill/>
              <a:ln>
                <a:noFill/>
              </a:ln>
              <a:effectLst/>
              <a:extLst>
                <a:ext uri="{909E8E84-426E-40DD-AFC4-6F175D3DCCD1}">
                  <a14:hiddenFill>
                    <a:solidFill>
                      <a:srgbClr val="FF0066"/>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③圆锥面对</a:t>
                </a:r>
                <a14:m>
                  <m:oMath xmlns:m="http://schemas.openxmlformats.org/officeDocument/2006/math">
                    <m:r>
                      <a:rPr lang="en-US" altLang="zh-CN" b="1" i="1" dirty="0" smtClean="0">
                        <a:latin typeface="Cambria Math"/>
                        <a:ea typeface="Cambria Math"/>
                      </a:rPr>
                      <m:t>∅</m:t>
                    </m:r>
                  </m:oMath>
                </a14:m>
                <a:r>
                  <a:rPr lang="en-US" altLang="zh-CN" b="1" dirty="0"/>
                  <a:t>80H7</a:t>
                </a:r>
                <a:r>
                  <a:rPr lang="zh-CN" altLang="en-US" b="1" dirty="0"/>
                  <a:t>轴线的斜向圆跳动公差为0.02；</a:t>
                </a:r>
              </a:p>
            </p:txBody>
          </p:sp>
        </mc:Choice>
        <mc:Fallback>
          <p:sp>
            <p:nvSpPr>
              <p:cNvPr id="70663" name="Text Box 7"/>
              <p:cNvSpPr txBox="1">
                <a:spLocks noRot="1" noChangeAspect="1" noMove="1" noResize="1" noEditPoints="1" noAdjustHandles="1" noChangeArrowheads="1" noChangeShapeType="1" noTextEdit="1"/>
              </p:cNvSpPr>
              <p:nvPr/>
            </p:nvSpPr>
            <p:spPr bwMode="auto">
              <a:xfrm>
                <a:off x="279400" y="2027415"/>
                <a:ext cx="8342313" cy="457200"/>
              </a:xfrm>
              <a:prstGeom prst="rect">
                <a:avLst/>
              </a:prstGeom>
              <a:blipFill rotWithShape="1">
                <a:blip r:embed="rId1"/>
                <a:stretch>
                  <a:fillRect l="-1170" t="-14667" b="-32000"/>
                </a:stretch>
              </a:blip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0664" name="Text Box 8"/>
          <p:cNvSpPr txBox="1">
            <a:spLocks noChangeArrowheads="1"/>
          </p:cNvSpPr>
          <p:nvPr/>
        </p:nvSpPr>
        <p:spPr bwMode="auto">
          <a:xfrm>
            <a:off x="279400" y="2441753"/>
            <a:ext cx="59991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④ </a:t>
            </a:r>
            <a:r>
              <a:rPr lang="en-US" altLang="zh-CN" b="1" i="1"/>
              <a:t>Φ</a:t>
            </a:r>
            <a:r>
              <a:rPr lang="en-US" altLang="zh-CN" b="1"/>
              <a:t>80H7</a:t>
            </a:r>
            <a:r>
              <a:rPr lang="zh-CN" altLang="en-US" b="1"/>
              <a:t>孔的圆柱度公差为0.005；</a:t>
            </a:r>
            <a:endParaRPr lang="zh-CN" altLang="en-US" b="1"/>
          </a:p>
        </p:txBody>
      </p:sp>
      <p:sp>
        <p:nvSpPr>
          <p:cNvPr id="70665" name="Text Box 9"/>
          <p:cNvSpPr txBox="1">
            <a:spLocks noChangeArrowheads="1"/>
          </p:cNvSpPr>
          <p:nvPr/>
        </p:nvSpPr>
        <p:spPr bwMode="auto">
          <a:xfrm>
            <a:off x="279400" y="2856090"/>
            <a:ext cx="751363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⑤右端面对左端面的平行度公差为0.004；</a:t>
            </a:r>
            <a:endParaRPr lang="zh-CN" altLang="en-US" b="1"/>
          </a:p>
        </p:txBody>
      </p:sp>
      <p:sp>
        <p:nvSpPr>
          <p:cNvPr id="70666" name="Text Box 10"/>
          <p:cNvSpPr txBox="1">
            <a:spLocks noChangeArrowheads="1"/>
          </p:cNvSpPr>
          <p:nvPr/>
        </p:nvSpPr>
        <p:spPr bwMode="auto">
          <a:xfrm>
            <a:off x="315913" y="3364090"/>
            <a:ext cx="36417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⑥ </a:t>
            </a:r>
            <a:r>
              <a:rPr lang="en-US" altLang="zh-CN" b="1" i="1"/>
              <a:t>Φ</a:t>
            </a:r>
            <a:r>
              <a:rPr lang="en-US" altLang="zh-CN" b="1"/>
              <a:t>80H</a:t>
            </a:r>
            <a:r>
              <a:rPr lang="zh-CN" altLang="en-US" b="1"/>
              <a:t>按包容要求；</a:t>
            </a:r>
            <a:endParaRPr lang="zh-CN" altLang="en-US" b="1"/>
          </a:p>
        </p:txBody>
      </p:sp>
      <p:sp>
        <p:nvSpPr>
          <p:cNvPr id="70667" name="Text Box 11"/>
          <p:cNvSpPr txBox="1">
            <a:spLocks noChangeArrowheads="1"/>
          </p:cNvSpPr>
          <p:nvPr/>
        </p:nvSpPr>
        <p:spPr bwMode="auto">
          <a:xfrm>
            <a:off x="315913" y="3819050"/>
            <a:ext cx="43132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⑦未注几何公差为</a:t>
            </a:r>
            <a:r>
              <a:rPr lang="en-US" altLang="zh-CN" b="1" dirty="0"/>
              <a:t>K</a:t>
            </a:r>
            <a:r>
              <a:rPr lang="zh-CN" altLang="en-US" b="1" dirty="0"/>
              <a:t>级。</a:t>
            </a:r>
            <a:endParaRPr lang="zh-CN" altLang="en-US" b="1" dirty="0"/>
          </a:p>
        </p:txBody>
      </p:sp>
      <p:pic>
        <p:nvPicPr>
          <p:cNvPr id="70740" name="Picture 8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3088" y="2982913"/>
            <a:ext cx="3760787" cy="34766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0"/>
                                        </p:tgtEl>
                                        <p:attrNameLst>
                                          <p:attrName>style.visibility</p:attrName>
                                        </p:attrNameLst>
                                      </p:cBhvr>
                                      <p:to>
                                        <p:strVal val="visible"/>
                                      </p:to>
                                    </p:set>
                                    <p:animEffect transition="in" filter="wipe(left)">
                                      <p:cBhvr>
                                        <p:cTn id="7" dur="3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0740"/>
                                        </p:tgtEl>
                                        <p:attrNameLst>
                                          <p:attrName>style.visibility</p:attrName>
                                        </p:attrNameLst>
                                      </p:cBhvr>
                                      <p:to>
                                        <p:strVal val="visible"/>
                                      </p:to>
                                    </p:set>
                                    <p:anim calcmode="lin" valueType="num">
                                      <p:cBhvr additive="base">
                                        <p:cTn id="12" dur="500" fill="hold"/>
                                        <p:tgtEl>
                                          <p:spTgt spid="70740"/>
                                        </p:tgtEl>
                                        <p:attrNameLst>
                                          <p:attrName>ppt_x</p:attrName>
                                        </p:attrNameLst>
                                      </p:cBhvr>
                                      <p:tavLst>
                                        <p:tav tm="0">
                                          <p:val>
                                            <p:strVal val="0-#ppt_w/2"/>
                                          </p:val>
                                        </p:tav>
                                        <p:tav tm="100000">
                                          <p:val>
                                            <p:strVal val="#ppt_x"/>
                                          </p:val>
                                        </p:tav>
                                      </p:tavLst>
                                    </p:anim>
                                    <p:anim calcmode="lin" valueType="num">
                                      <p:cBhvr additive="base">
                                        <p:cTn id="13" dur="500" fill="hold"/>
                                        <p:tgtEl>
                                          <p:spTgt spid="7074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0661"/>
                                        </p:tgtEl>
                                        <p:attrNameLst>
                                          <p:attrName>style.visibility</p:attrName>
                                        </p:attrNameLst>
                                      </p:cBhvr>
                                      <p:to>
                                        <p:strVal val="visible"/>
                                      </p:to>
                                    </p:set>
                                    <p:animEffect transition="in" filter="wipe(left)">
                                      <p:cBhvr>
                                        <p:cTn id="18" dur="300"/>
                                        <p:tgtEl>
                                          <p:spTgt spid="7066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0662"/>
                                        </p:tgtEl>
                                        <p:attrNameLst>
                                          <p:attrName>style.visibility</p:attrName>
                                        </p:attrNameLst>
                                      </p:cBhvr>
                                      <p:to>
                                        <p:strVal val="visible"/>
                                      </p:to>
                                    </p:set>
                                    <p:animEffect transition="in" filter="wipe(left)">
                                      <p:cBhvr>
                                        <p:cTn id="23" dur="300"/>
                                        <p:tgtEl>
                                          <p:spTgt spid="7066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0663"/>
                                        </p:tgtEl>
                                        <p:attrNameLst>
                                          <p:attrName>style.visibility</p:attrName>
                                        </p:attrNameLst>
                                      </p:cBhvr>
                                      <p:to>
                                        <p:strVal val="visible"/>
                                      </p:to>
                                    </p:set>
                                    <p:animEffect transition="in" filter="wipe(left)">
                                      <p:cBhvr>
                                        <p:cTn id="28" dur="300"/>
                                        <p:tgtEl>
                                          <p:spTgt spid="7066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0664"/>
                                        </p:tgtEl>
                                        <p:attrNameLst>
                                          <p:attrName>style.visibility</p:attrName>
                                        </p:attrNameLst>
                                      </p:cBhvr>
                                      <p:to>
                                        <p:strVal val="visible"/>
                                      </p:to>
                                    </p:set>
                                    <p:animEffect transition="in" filter="wipe(left)">
                                      <p:cBhvr>
                                        <p:cTn id="33" dur="300"/>
                                        <p:tgtEl>
                                          <p:spTgt spid="7066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0665"/>
                                        </p:tgtEl>
                                        <p:attrNameLst>
                                          <p:attrName>style.visibility</p:attrName>
                                        </p:attrNameLst>
                                      </p:cBhvr>
                                      <p:to>
                                        <p:strVal val="visible"/>
                                      </p:to>
                                    </p:set>
                                    <p:animEffect transition="in" filter="wipe(left)">
                                      <p:cBhvr>
                                        <p:cTn id="38" dur="300"/>
                                        <p:tgtEl>
                                          <p:spTgt spid="7066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70666"/>
                                        </p:tgtEl>
                                        <p:attrNameLst>
                                          <p:attrName>style.visibility</p:attrName>
                                        </p:attrNameLst>
                                      </p:cBhvr>
                                      <p:to>
                                        <p:strVal val="visible"/>
                                      </p:to>
                                    </p:set>
                                    <p:animEffect transition="in" filter="wipe(left)">
                                      <p:cBhvr>
                                        <p:cTn id="43" dur="300"/>
                                        <p:tgtEl>
                                          <p:spTgt spid="7066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70667"/>
                                        </p:tgtEl>
                                        <p:attrNameLst>
                                          <p:attrName>style.visibility</p:attrName>
                                        </p:attrNameLst>
                                      </p:cBhvr>
                                      <p:to>
                                        <p:strVal val="visible"/>
                                      </p:to>
                                    </p:set>
                                    <p:animEffect transition="in" filter="wipe(left)">
                                      <p:cBhvr>
                                        <p:cTn id="48" dur="300"/>
                                        <p:tgtEl>
                                          <p:spTgt spid="70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1" grpId="0" autoUpdateAnimBg="0"/>
      <p:bldP spid="70662" grpId="0" autoUpdateAnimBg="0"/>
      <p:bldP spid="70663" grpId="0" autoUpdateAnimBg="0"/>
      <p:bldP spid="70664" grpId="0" autoUpdateAnimBg="0"/>
      <p:bldP spid="70665" grpId="0" autoUpdateAnimBg="0"/>
      <p:bldP spid="70666" grpId="0" autoUpdateAnimBg="0"/>
      <p:bldP spid="70667"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ADEFAE6-37BB-417D-9AEF-748E0C744BB0}" type="slidenum">
              <a:rPr kumimoji="0" lang="zh-CN" altLang="en-US" sz="2000" smtClean="0">
                <a:solidFill>
                  <a:srgbClr val="0000FF"/>
                </a:solidFill>
              </a:rPr>
            </a:fld>
            <a:endParaRPr kumimoji="0" lang="en-US" altLang="zh-CN" sz="2000" smtClean="0">
              <a:solidFill>
                <a:srgbClr val="0000FF"/>
              </a:solidFill>
            </a:endParaRPr>
          </a:p>
        </p:txBody>
      </p:sp>
      <p:sp>
        <p:nvSpPr>
          <p:cNvPr id="51214" name="Text Box 14"/>
          <p:cNvSpPr txBox="1">
            <a:spLocks noChangeArrowheads="1"/>
          </p:cNvSpPr>
          <p:nvPr/>
        </p:nvSpPr>
        <p:spPr bwMode="auto">
          <a:xfrm>
            <a:off x="133513" y="483086"/>
            <a:ext cx="8105775"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zh-CN" altLang="en-US" b="1" dirty="0"/>
              <a:t>        </a:t>
            </a:r>
            <a:r>
              <a:rPr lang="en-US" altLang="zh-CN" b="1" dirty="0"/>
              <a:t>4</a:t>
            </a:r>
            <a:r>
              <a:rPr lang="zh-CN" altLang="en-US" b="1" dirty="0"/>
              <a:t>. 在不改变几何公差特征项目的前提下，要求改正图4.5</a:t>
            </a:r>
            <a:r>
              <a:rPr lang="en-US" altLang="zh-CN" b="1" dirty="0"/>
              <a:t>0</a:t>
            </a:r>
            <a:r>
              <a:rPr lang="zh-CN" altLang="en-US" b="1" dirty="0"/>
              <a:t>中的错误（按改正后的答案重新画图，重新标注）。</a:t>
            </a:r>
            <a:endParaRPr lang="zh-CN" altLang="en-US" b="1" dirty="0"/>
          </a:p>
        </p:txBody>
      </p:sp>
      <p:pic>
        <p:nvPicPr>
          <p:cNvPr id="51218" name="Picture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5525" y="1492250"/>
            <a:ext cx="6872288" cy="50752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14"/>
                                        </p:tgtEl>
                                        <p:attrNameLst>
                                          <p:attrName>style.visibility</p:attrName>
                                        </p:attrNameLst>
                                      </p:cBhvr>
                                      <p:to>
                                        <p:strVal val="visible"/>
                                      </p:to>
                                    </p:set>
                                    <p:animEffect transition="in" filter="wipe(left)">
                                      <p:cBhvr>
                                        <p:cTn id="7" dur="300"/>
                                        <p:tgtEl>
                                          <p:spTgt spid="512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18"/>
                                        </p:tgtEl>
                                        <p:attrNameLst>
                                          <p:attrName>style.visibility</p:attrName>
                                        </p:attrNameLst>
                                      </p:cBhvr>
                                      <p:to>
                                        <p:strVal val="visible"/>
                                      </p:to>
                                    </p:set>
                                    <p:anim calcmode="lin" valueType="num">
                                      <p:cBhvr additive="base">
                                        <p:cTn id="12" dur="3000" fill="hold"/>
                                        <p:tgtEl>
                                          <p:spTgt spid="51218"/>
                                        </p:tgtEl>
                                        <p:attrNameLst>
                                          <p:attrName>ppt_x</p:attrName>
                                        </p:attrNameLst>
                                      </p:cBhvr>
                                      <p:tavLst>
                                        <p:tav tm="0">
                                          <p:val>
                                            <p:strVal val="#ppt_x"/>
                                          </p:val>
                                        </p:tav>
                                        <p:tav tm="100000">
                                          <p:val>
                                            <p:strVal val="#ppt_x"/>
                                          </p:val>
                                        </p:tav>
                                      </p:tavLst>
                                    </p:anim>
                                    <p:anim calcmode="lin" valueType="num">
                                      <p:cBhvr additive="base">
                                        <p:cTn id="13" dur="3000" fill="hold"/>
                                        <p:tgtEl>
                                          <p:spTgt spid="51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4"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95F4317-D6C2-4908-8D39-08C1AAD938D1}" type="slidenum">
              <a:rPr kumimoji="0" lang="zh-CN" altLang="en-US" sz="2000" smtClean="0">
                <a:solidFill>
                  <a:srgbClr val="0000FF"/>
                </a:solidFill>
              </a:rPr>
            </a:fld>
            <a:endParaRPr kumimoji="0" lang="en-US" altLang="zh-CN" sz="2000" smtClean="0">
              <a:solidFill>
                <a:srgbClr val="0000FF"/>
              </a:solidFill>
            </a:endParaRPr>
          </a:p>
        </p:txBody>
      </p:sp>
      <p:pic>
        <p:nvPicPr>
          <p:cNvPr id="3" name="Picture 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405188" y="1338263"/>
            <a:ext cx="5359400" cy="506888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9"/>
          <p:cNvGrpSpPr/>
          <p:nvPr/>
        </p:nvGrpSpPr>
        <p:grpSpPr bwMode="auto">
          <a:xfrm>
            <a:off x="207963" y="463550"/>
            <a:ext cx="8537575" cy="3930650"/>
            <a:chOff x="131" y="292"/>
            <a:chExt cx="5378" cy="2476"/>
          </a:xfrm>
        </p:grpSpPr>
        <p:sp>
          <p:nvSpPr>
            <p:cNvPr id="62469" name="Text Box 4"/>
            <p:cNvSpPr txBox="1">
              <a:spLocks noChangeArrowheads="1"/>
            </p:cNvSpPr>
            <p:nvPr/>
          </p:nvSpPr>
          <p:spPr bwMode="auto">
            <a:xfrm>
              <a:off x="131" y="292"/>
              <a:ext cx="537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dirty="0"/>
                <a:t>        </a:t>
              </a:r>
              <a:r>
                <a:rPr lang="en-US" altLang="zh-CN" b="1" dirty="0"/>
                <a:t>5</a:t>
              </a:r>
              <a:r>
                <a:rPr lang="zh-CN" altLang="en-US" b="1" dirty="0"/>
                <a:t>. 图4.5</a:t>
              </a:r>
              <a:r>
                <a:rPr lang="en-US" altLang="zh-CN" b="1" dirty="0"/>
                <a:t>1</a:t>
              </a:r>
              <a:r>
                <a:rPr lang="zh-CN" altLang="en-US" b="1" dirty="0"/>
                <a:t> 中的垂直度公差各遵守什公差原则或公差要求</a:t>
              </a:r>
              <a:r>
                <a:rPr lang="en-US" altLang="zh-CN" b="1" dirty="0"/>
                <a:t>?</a:t>
              </a:r>
              <a:r>
                <a:rPr lang="zh-CN" altLang="en-US" b="1" dirty="0"/>
                <a:t>说明它们的尺寸误差和几何误差的合格条件。</a:t>
              </a:r>
              <a:endParaRPr lang="zh-CN" altLang="en-US" b="1" dirty="0"/>
            </a:p>
          </p:txBody>
        </p:sp>
        <p:sp>
          <p:nvSpPr>
            <p:cNvPr id="62470" name="Text Box 7"/>
            <p:cNvSpPr txBox="1">
              <a:spLocks noChangeArrowheads="1"/>
            </p:cNvSpPr>
            <p:nvPr/>
          </p:nvSpPr>
          <p:spPr bwMode="auto">
            <a:xfrm>
              <a:off x="162" y="878"/>
              <a:ext cx="1926" cy="51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a:t>若图（</a:t>
              </a:r>
              <a:r>
                <a:rPr lang="en-US" altLang="zh-CN" b="1"/>
                <a:t>b</a:t>
              </a:r>
              <a:r>
                <a:rPr lang="zh-CN" altLang="en-US" b="1"/>
                <a:t>）加工后测得零件的实际尺寸为</a:t>
              </a:r>
              <a:endParaRPr lang="en-US" altLang="zh-CN" b="1"/>
            </a:p>
          </p:txBody>
        </p:sp>
        <p:graphicFrame>
          <p:nvGraphicFramePr>
            <p:cNvPr id="62471" name="Object 8"/>
            <p:cNvGraphicFramePr>
              <a:graphicFrameLocks noChangeAspect="1"/>
            </p:cNvGraphicFramePr>
            <p:nvPr/>
          </p:nvGraphicFramePr>
          <p:xfrm>
            <a:off x="195" y="1454"/>
            <a:ext cx="1918" cy="1314"/>
          </p:xfrm>
          <a:graphic>
            <a:graphicData uri="http://schemas.openxmlformats.org/presentationml/2006/ole">
              <mc:AlternateContent xmlns:mc="http://schemas.openxmlformats.org/markup-compatibility/2006">
                <mc:Choice xmlns:v="urn:schemas-microsoft-com:vml" Requires="v">
                  <p:oleObj spid="_x0000_s62569" name="公式" r:id="rId2" imgW="1333500" imgH="914400" progId="Equation.3">
                    <p:embed/>
                  </p:oleObj>
                </mc:Choice>
                <mc:Fallback>
                  <p:oleObj name="公式" r:id="rId2" imgW="1333500" imgH="914400" progId="Equation.3">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 y="1454"/>
                          <a:ext cx="1918" cy="1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F8BACDD-B16D-492B-A427-2DAE73316E63}" type="slidenum">
              <a:rPr kumimoji="0" lang="zh-CN" altLang="en-US" sz="2000" smtClean="0">
                <a:solidFill>
                  <a:srgbClr val="0000FF"/>
                </a:solidFill>
              </a:rPr>
            </a:fld>
            <a:endParaRPr kumimoji="0" lang="en-US" altLang="zh-CN" sz="2000" smtClean="0">
              <a:solidFill>
                <a:srgbClr val="0000FF"/>
              </a:solidFill>
            </a:endParaRPr>
          </a:p>
        </p:txBody>
      </p:sp>
      <p:sp>
        <p:nvSpPr>
          <p:cNvPr id="166916" name="Text Box 4"/>
          <p:cNvSpPr txBox="1">
            <a:spLocks noChangeArrowheads="1"/>
          </p:cNvSpPr>
          <p:nvPr/>
        </p:nvSpPr>
        <p:spPr bwMode="auto">
          <a:xfrm>
            <a:off x="381000" y="487699"/>
            <a:ext cx="8251825" cy="18653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b="1" dirty="0"/>
              <a:t>        6. </a:t>
            </a:r>
            <a:r>
              <a:rPr lang="zh-CN" altLang="en-US" b="1" dirty="0"/>
              <a:t>用水平仪测量某机床导轨的直线度误差，依次测得各点的读数为（</a:t>
            </a:r>
            <a:r>
              <a:rPr lang="en-US" altLang="zh-CN" b="1" dirty="0" err="1"/>
              <a:t>μm</a:t>
            </a:r>
            <a:r>
              <a:rPr lang="zh-CN" altLang="en-US" b="1" dirty="0"/>
              <a:t>）：</a:t>
            </a:r>
            <a:r>
              <a:rPr lang="en-US" altLang="zh-CN" b="1" dirty="0"/>
              <a:t>+6</a:t>
            </a:r>
            <a:r>
              <a:rPr lang="zh-CN" altLang="en-US" b="1" dirty="0"/>
              <a:t>，</a:t>
            </a:r>
            <a:r>
              <a:rPr lang="en-US" altLang="zh-CN" b="1" dirty="0"/>
              <a:t>+6, 0</a:t>
            </a:r>
            <a:r>
              <a:rPr lang="zh-CN" altLang="en-US" b="1" dirty="0"/>
              <a:t>，</a:t>
            </a:r>
            <a:r>
              <a:rPr lang="en-US" altLang="zh-CN" b="1" dirty="0"/>
              <a:t>-1.5</a:t>
            </a:r>
            <a:r>
              <a:rPr lang="zh-CN" altLang="en-US" b="1" dirty="0"/>
              <a:t>，</a:t>
            </a:r>
            <a:r>
              <a:rPr lang="en-US" altLang="zh-CN" b="1" dirty="0"/>
              <a:t>-1.5</a:t>
            </a:r>
            <a:r>
              <a:rPr lang="zh-CN" altLang="en-US" b="1" dirty="0"/>
              <a:t>，</a:t>
            </a:r>
            <a:r>
              <a:rPr lang="en-US" altLang="zh-CN" b="1" dirty="0"/>
              <a:t>+3</a:t>
            </a:r>
            <a:r>
              <a:rPr lang="zh-CN" altLang="en-US" b="1" dirty="0"/>
              <a:t>，</a:t>
            </a:r>
            <a:r>
              <a:rPr lang="en-US" altLang="zh-CN" b="1" dirty="0"/>
              <a:t>+3</a:t>
            </a:r>
            <a:r>
              <a:rPr lang="zh-CN" altLang="en-US" b="1" dirty="0"/>
              <a:t>，</a:t>
            </a:r>
            <a:r>
              <a:rPr lang="en-US" altLang="zh-CN" b="1" dirty="0"/>
              <a:t>+9</a:t>
            </a:r>
            <a:r>
              <a:rPr lang="zh-CN" altLang="en-US" b="1" dirty="0"/>
              <a:t>。试在坐标纸上按最小条件法和两端点连线法分别求出该导轨的直线度误差值。</a:t>
            </a:r>
            <a:endParaRPr lang="zh-CN" altLang="en-US" b="1" dirty="0"/>
          </a:p>
        </p:txBody>
      </p:sp>
      <p:sp>
        <p:nvSpPr>
          <p:cNvPr id="166917" name="Text Box 5"/>
          <p:cNvSpPr txBox="1">
            <a:spLocks noChangeArrowheads="1"/>
          </p:cNvSpPr>
          <p:nvPr/>
        </p:nvSpPr>
        <p:spPr bwMode="auto">
          <a:xfrm>
            <a:off x="282575" y="2278399"/>
            <a:ext cx="8251825" cy="142192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b="1" dirty="0"/>
              <a:t>        7. </a:t>
            </a:r>
            <a:r>
              <a:rPr lang="zh-CN" altLang="en-US" b="1" dirty="0"/>
              <a:t>图</a:t>
            </a:r>
            <a:r>
              <a:rPr lang="en-US" altLang="zh-CN" b="1" dirty="0"/>
              <a:t>4.52</a:t>
            </a:r>
            <a:r>
              <a:rPr lang="zh-CN" altLang="en-US" b="1" dirty="0"/>
              <a:t>（</a:t>
            </a:r>
            <a:r>
              <a:rPr lang="en-US" altLang="zh-CN" b="1" dirty="0"/>
              <a:t>a</a:t>
            </a:r>
            <a:r>
              <a:rPr lang="zh-CN" altLang="en-US" b="1" dirty="0"/>
              <a:t>）、（</a:t>
            </a:r>
            <a:r>
              <a:rPr lang="en-US" altLang="zh-CN" b="1" dirty="0"/>
              <a:t>b</a:t>
            </a:r>
            <a:r>
              <a:rPr lang="zh-CN" altLang="en-US" b="1" dirty="0" smtClean="0"/>
              <a:t>）为</a:t>
            </a:r>
            <a:r>
              <a:rPr lang="en-US" altLang="zh-CN" b="1" dirty="0" smtClean="0"/>
              <a:t>2</a:t>
            </a:r>
            <a:r>
              <a:rPr lang="zh-CN" altLang="en-US" b="1" dirty="0" smtClean="0"/>
              <a:t>块</a:t>
            </a:r>
            <a:r>
              <a:rPr lang="zh-CN" altLang="en-US" b="1" dirty="0"/>
              <a:t>平板用打表法测平面度误差经按</a:t>
            </a:r>
            <a:r>
              <a:rPr lang="zh-CN" altLang="en-US" b="1" dirty="0" smtClean="0"/>
              <a:t>最小区域法处理后的</a:t>
            </a:r>
            <a:r>
              <a:rPr lang="zh-CN" altLang="en-US" b="1" dirty="0"/>
              <a:t>数据（</a:t>
            </a:r>
            <a:r>
              <a:rPr lang="en-US" altLang="zh-CN" b="1" dirty="0" err="1"/>
              <a:t>μm</a:t>
            </a:r>
            <a:r>
              <a:rPr lang="zh-CN" altLang="en-US" b="1" dirty="0"/>
              <a:t>），试确定其平面度误差评定准则及其误差值。</a:t>
            </a:r>
            <a:endParaRPr lang="zh-CN" altLang="en-US" b="1" dirty="0"/>
          </a:p>
        </p:txBody>
      </p:sp>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9088" y="3699599"/>
            <a:ext cx="5791200"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wipe(left)">
                                      <p:cBhvr>
                                        <p:cTn id="7" dur="2000"/>
                                        <p:tgtEl>
                                          <p:spTgt spid="1669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6917"/>
                                        </p:tgtEl>
                                        <p:attrNameLst>
                                          <p:attrName>style.visibility</p:attrName>
                                        </p:attrNameLst>
                                      </p:cBhvr>
                                      <p:to>
                                        <p:strVal val="visible"/>
                                      </p:to>
                                    </p:set>
                                    <p:animEffect transition="in" filter="wipe(left)">
                                      <p:cBhvr>
                                        <p:cTn id="12" dur="2000"/>
                                        <p:tgtEl>
                                          <p:spTgt spid="1669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9874"/>
                                        </p:tgtEl>
                                        <p:attrNameLst>
                                          <p:attrName>style.visibility</p:attrName>
                                        </p:attrNameLst>
                                      </p:cBhvr>
                                      <p:to>
                                        <p:strVal val="visible"/>
                                      </p:to>
                                    </p:set>
                                    <p:anim calcmode="lin" valueType="num">
                                      <p:cBhvr additive="base">
                                        <p:cTn id="17" dur="500" fill="hold"/>
                                        <p:tgtEl>
                                          <p:spTgt spid="79874"/>
                                        </p:tgtEl>
                                        <p:attrNameLst>
                                          <p:attrName>ppt_x</p:attrName>
                                        </p:attrNameLst>
                                      </p:cBhvr>
                                      <p:tavLst>
                                        <p:tav tm="0">
                                          <p:val>
                                            <p:strVal val="#ppt_x"/>
                                          </p:val>
                                        </p:tav>
                                        <p:tav tm="100000">
                                          <p:val>
                                            <p:strVal val="#ppt_x"/>
                                          </p:val>
                                        </p:tav>
                                      </p:tavLst>
                                    </p:anim>
                                    <p:anim calcmode="lin" valueType="num">
                                      <p:cBhvr additive="base">
                                        <p:cTn id="1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1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1DC821B-BE15-41AA-B50A-09E64962FBDC}" type="slidenum">
              <a:rPr kumimoji="0" lang="zh-CN" altLang="en-US" sz="2000" smtClean="0">
                <a:solidFill>
                  <a:srgbClr val="0000FF"/>
                </a:solidFill>
              </a:rPr>
            </a:fld>
            <a:endParaRPr kumimoji="0" lang="en-US" altLang="zh-CN" sz="2000" smtClean="0">
              <a:solidFill>
                <a:srgbClr val="0000FF"/>
              </a:solidFill>
            </a:endParaRPr>
          </a:p>
        </p:txBody>
      </p:sp>
      <p:grpSp>
        <p:nvGrpSpPr>
          <p:cNvPr id="136206" name="Group 14"/>
          <p:cNvGrpSpPr/>
          <p:nvPr/>
        </p:nvGrpSpPr>
        <p:grpSpPr bwMode="auto">
          <a:xfrm>
            <a:off x="698500" y="2006600"/>
            <a:ext cx="7234238" cy="3128963"/>
            <a:chOff x="338" y="2262"/>
            <a:chExt cx="4557" cy="1971"/>
          </a:xfrm>
        </p:grpSpPr>
        <p:pic>
          <p:nvPicPr>
            <p:cNvPr id="64517"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8" y="2262"/>
              <a:ext cx="4557" cy="192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8" name="Rectangle 12"/>
            <p:cNvSpPr>
              <a:spLocks noChangeArrowheads="1"/>
            </p:cNvSpPr>
            <p:nvPr/>
          </p:nvSpPr>
          <p:spPr bwMode="auto">
            <a:xfrm>
              <a:off x="1961" y="3937"/>
              <a:ext cx="509" cy="2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图4.53</a:t>
              </a:r>
              <a:endParaRPr lang="zh-CN" altLang="en-US"/>
            </a:p>
          </p:txBody>
        </p:sp>
      </p:grpSp>
      <p:sp>
        <p:nvSpPr>
          <p:cNvPr id="136208" name="Text Box 16"/>
          <p:cNvSpPr txBox="1">
            <a:spLocks noChangeArrowheads="1"/>
          </p:cNvSpPr>
          <p:nvPr/>
        </p:nvSpPr>
        <p:spPr bwMode="auto">
          <a:xfrm>
            <a:off x="315913" y="651405"/>
            <a:ext cx="8251825"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pPr>
            <a:r>
              <a:rPr lang="en-US" altLang="zh-CN" b="1" dirty="0"/>
              <a:t>        8. </a:t>
            </a:r>
            <a:r>
              <a:rPr lang="zh-CN" altLang="en-US" b="1" dirty="0"/>
              <a:t>图</a:t>
            </a:r>
            <a:r>
              <a:rPr lang="en-US" altLang="zh-CN" b="1" dirty="0"/>
              <a:t>4.53</a:t>
            </a:r>
            <a:r>
              <a:rPr lang="zh-CN" altLang="en-US" b="1" dirty="0"/>
              <a:t>（</a:t>
            </a:r>
            <a:r>
              <a:rPr lang="en-US" altLang="zh-CN" b="1" dirty="0"/>
              <a:t>a</a:t>
            </a:r>
            <a:r>
              <a:rPr lang="zh-CN" altLang="en-US" b="1" dirty="0"/>
              <a:t>）、（</a:t>
            </a:r>
            <a:r>
              <a:rPr lang="en-US" altLang="zh-CN" b="1" dirty="0"/>
              <a:t>b</a:t>
            </a:r>
            <a:r>
              <a:rPr lang="zh-CN" altLang="en-US" b="1" dirty="0"/>
              <a:t>）、（</a:t>
            </a:r>
            <a:r>
              <a:rPr lang="en-US" altLang="zh-CN" b="1" dirty="0"/>
              <a:t>c</a:t>
            </a:r>
            <a:r>
              <a:rPr lang="zh-CN" altLang="en-US" b="1" dirty="0"/>
              <a:t>）为</a:t>
            </a:r>
            <a:r>
              <a:rPr lang="en-US" altLang="zh-CN" b="1" dirty="0"/>
              <a:t>3</a:t>
            </a:r>
            <a:r>
              <a:rPr lang="zh-CN" altLang="en-US" b="1" dirty="0"/>
              <a:t>块平板用打表法测平面度误差的原始数据（</a:t>
            </a:r>
            <a:r>
              <a:rPr lang="en-US" altLang="zh-CN" b="1" dirty="0" err="1"/>
              <a:t>μm</a:t>
            </a:r>
            <a:r>
              <a:rPr lang="zh-CN" altLang="en-US" b="1" dirty="0"/>
              <a:t>），试求每块平板的平面度误差值（用对角线法）。</a:t>
            </a:r>
            <a:endParaRPr lang="zh-CN" altLang="en-US" b="1" dirty="0"/>
          </a:p>
        </p:txBody>
      </p:sp>
      <p:sp>
        <p:nvSpPr>
          <p:cNvPr id="7" name="圆角矩形 6">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208"/>
                                        </p:tgtEl>
                                        <p:attrNameLst>
                                          <p:attrName>style.visibility</p:attrName>
                                        </p:attrNameLst>
                                      </p:cBhvr>
                                      <p:to>
                                        <p:strVal val="visible"/>
                                      </p:to>
                                    </p:set>
                                    <p:animEffect transition="in" filter="wipe(left)">
                                      <p:cBhvr>
                                        <p:cTn id="7" dur="2000"/>
                                        <p:tgtEl>
                                          <p:spTgt spid="13620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6206"/>
                                        </p:tgtEl>
                                        <p:attrNameLst>
                                          <p:attrName>style.visibility</p:attrName>
                                        </p:attrNameLst>
                                      </p:cBhvr>
                                      <p:to>
                                        <p:strVal val="visible"/>
                                      </p:to>
                                    </p:set>
                                    <p:anim calcmode="lin" valueType="num">
                                      <p:cBhvr additive="base">
                                        <p:cTn id="12" dur="500" fill="hold"/>
                                        <p:tgtEl>
                                          <p:spTgt spid="136206"/>
                                        </p:tgtEl>
                                        <p:attrNameLst>
                                          <p:attrName>ppt_x</p:attrName>
                                        </p:attrNameLst>
                                      </p:cBhvr>
                                      <p:tavLst>
                                        <p:tav tm="0">
                                          <p:val>
                                            <p:strVal val="0-#ppt_w/2"/>
                                          </p:val>
                                        </p:tav>
                                        <p:tav tm="100000">
                                          <p:val>
                                            <p:strVal val="#ppt_x"/>
                                          </p:val>
                                        </p:tav>
                                      </p:tavLst>
                                    </p:anim>
                                    <p:anim calcmode="lin" valueType="num">
                                      <p:cBhvr additive="base">
                                        <p:cTn id="13" dur="500" fill="hold"/>
                                        <p:tgtEl>
                                          <p:spTgt spid="1362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178B5C2-A514-44D4-B2CE-C53485420B8A}" type="slidenum">
              <a:rPr kumimoji="0" lang="zh-CN" altLang="en-US" sz="2000" smtClean="0">
                <a:solidFill>
                  <a:srgbClr val="0000FF"/>
                </a:solidFill>
              </a:rPr>
            </a:fld>
            <a:endParaRPr kumimoji="0" lang="en-US" altLang="zh-CN" sz="2000" smtClean="0">
              <a:solidFill>
                <a:srgbClr val="0000FF"/>
              </a:solidFill>
            </a:endParaRPr>
          </a:p>
        </p:txBody>
      </p:sp>
      <p:sp>
        <p:nvSpPr>
          <p:cNvPr id="138244" name="Rectangle 1028"/>
          <p:cNvSpPr>
            <a:spLocks noChangeArrowheads="1"/>
          </p:cNvSpPr>
          <p:nvPr/>
        </p:nvSpPr>
        <p:spPr bwMode="auto">
          <a:xfrm>
            <a:off x="500787" y="300691"/>
            <a:ext cx="36861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作业题：1.答案</a:t>
            </a:r>
            <a:endParaRPr lang="zh-CN" altLang="en-US" b="1"/>
          </a:p>
        </p:txBody>
      </p:sp>
      <p:sp>
        <p:nvSpPr>
          <p:cNvPr id="138246" name="Text Box 1030"/>
          <p:cNvSpPr txBox="1">
            <a:spLocks noChangeArrowheads="1"/>
          </p:cNvSpPr>
          <p:nvPr/>
        </p:nvSpPr>
        <p:spPr bwMode="auto">
          <a:xfrm>
            <a:off x="416649" y="743603"/>
            <a:ext cx="33020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 （1）被测要素：</a:t>
            </a:r>
            <a:endParaRPr lang="en-US" altLang="zh-CN" b="1" dirty="0"/>
          </a:p>
        </p:txBody>
      </p:sp>
      <p:sp>
        <p:nvSpPr>
          <p:cNvPr id="138247" name="Text Box 1031"/>
          <p:cNvSpPr txBox="1">
            <a:spLocks noChangeArrowheads="1"/>
          </p:cNvSpPr>
          <p:nvPr/>
        </p:nvSpPr>
        <p:spPr bwMode="auto">
          <a:xfrm>
            <a:off x="2880449" y="743603"/>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a</a:t>
            </a:r>
            <a:r>
              <a:rPr lang="en-US" altLang="zh-CN" b="1"/>
              <a:t>,</a:t>
            </a:r>
            <a:r>
              <a:rPr lang="en-US" altLang="zh-CN" b="1" i="1"/>
              <a:t> b</a:t>
            </a:r>
            <a:r>
              <a:rPr lang="en-US" altLang="zh-CN" b="1"/>
              <a:t> ,</a:t>
            </a:r>
            <a:r>
              <a:rPr lang="en-US" altLang="zh-CN" b="1" i="1"/>
              <a:t> c</a:t>
            </a:r>
            <a:r>
              <a:rPr lang="en-US" altLang="zh-CN" b="1"/>
              <a:t> , </a:t>
            </a:r>
            <a:r>
              <a:rPr lang="en-US" altLang="zh-CN" b="1" i="1"/>
              <a:t>d</a:t>
            </a:r>
            <a:endParaRPr lang="en-US" altLang="zh-CN" b="1" i="1"/>
          </a:p>
        </p:txBody>
      </p:sp>
      <p:sp>
        <p:nvSpPr>
          <p:cNvPr id="138248" name="Rectangle 1032"/>
          <p:cNvSpPr>
            <a:spLocks noChangeArrowheads="1"/>
          </p:cNvSpPr>
          <p:nvPr/>
        </p:nvSpPr>
        <p:spPr bwMode="auto">
          <a:xfrm>
            <a:off x="4640987" y="743603"/>
            <a:ext cx="36195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（2）关联要素：</a:t>
            </a:r>
            <a:endParaRPr lang="en-US" altLang="zh-CN" b="1"/>
          </a:p>
        </p:txBody>
      </p:sp>
      <p:sp>
        <p:nvSpPr>
          <p:cNvPr id="138250" name="Text Box 1034"/>
          <p:cNvSpPr txBox="1">
            <a:spLocks noChangeArrowheads="1"/>
          </p:cNvSpPr>
          <p:nvPr/>
        </p:nvSpPr>
        <p:spPr bwMode="auto">
          <a:xfrm>
            <a:off x="6984137" y="683278"/>
            <a:ext cx="15462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b</a:t>
            </a:r>
            <a:r>
              <a:rPr lang="en-US" altLang="zh-CN" b="1"/>
              <a:t>, </a:t>
            </a:r>
            <a:r>
              <a:rPr lang="en-US" altLang="zh-CN" b="1" i="1"/>
              <a:t>d</a:t>
            </a:r>
            <a:endParaRPr lang="en-US" altLang="zh-CN" b="1" i="1"/>
          </a:p>
        </p:txBody>
      </p:sp>
      <p:sp>
        <p:nvSpPr>
          <p:cNvPr id="138251" name="Text Box 1035"/>
          <p:cNvSpPr txBox="1">
            <a:spLocks noChangeArrowheads="1"/>
          </p:cNvSpPr>
          <p:nvPr/>
        </p:nvSpPr>
        <p:spPr bwMode="auto">
          <a:xfrm>
            <a:off x="2688362" y="1172228"/>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a</a:t>
            </a:r>
            <a:r>
              <a:rPr lang="en-US" altLang="zh-CN" b="1"/>
              <a:t>,</a:t>
            </a:r>
            <a:r>
              <a:rPr lang="en-US" altLang="zh-CN" b="1" i="1"/>
              <a:t>  c</a:t>
            </a:r>
            <a:r>
              <a:rPr lang="en-US" altLang="zh-CN" b="1"/>
              <a:t> , </a:t>
            </a:r>
            <a:r>
              <a:rPr lang="en-US" altLang="zh-CN" b="1" i="1"/>
              <a:t>d</a:t>
            </a:r>
            <a:endParaRPr lang="en-US" altLang="zh-CN" b="1" i="1"/>
          </a:p>
        </p:txBody>
      </p:sp>
      <p:sp>
        <p:nvSpPr>
          <p:cNvPr id="138252" name="Rectangle 1036"/>
          <p:cNvSpPr>
            <a:spLocks noChangeArrowheads="1"/>
          </p:cNvSpPr>
          <p:nvPr/>
        </p:nvSpPr>
        <p:spPr bwMode="auto">
          <a:xfrm>
            <a:off x="416649" y="1188103"/>
            <a:ext cx="288131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（3）单一要素：</a:t>
            </a:r>
            <a:endParaRPr lang="en-US" altLang="zh-CN" b="1"/>
          </a:p>
        </p:txBody>
      </p:sp>
      <p:sp>
        <p:nvSpPr>
          <p:cNvPr id="138253" name="Text Box 1037"/>
          <p:cNvSpPr txBox="1">
            <a:spLocks noChangeArrowheads="1"/>
          </p:cNvSpPr>
          <p:nvPr/>
        </p:nvSpPr>
        <p:spPr bwMode="auto">
          <a:xfrm>
            <a:off x="6998424" y="1186516"/>
            <a:ext cx="16160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a</a:t>
            </a:r>
            <a:r>
              <a:rPr lang="en-US" altLang="zh-CN" b="1"/>
              <a:t>, </a:t>
            </a:r>
            <a:r>
              <a:rPr lang="en-US" altLang="zh-CN" b="1" i="1"/>
              <a:t>d</a:t>
            </a:r>
            <a:endParaRPr lang="en-US" altLang="zh-CN" b="1" i="1"/>
          </a:p>
        </p:txBody>
      </p:sp>
      <p:sp>
        <p:nvSpPr>
          <p:cNvPr id="138254" name="Rectangle 1038"/>
          <p:cNvSpPr>
            <a:spLocks noChangeArrowheads="1"/>
          </p:cNvSpPr>
          <p:nvPr/>
        </p:nvSpPr>
        <p:spPr bwMode="auto">
          <a:xfrm>
            <a:off x="4640987" y="1167466"/>
            <a:ext cx="288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（4）基准要素：</a:t>
            </a:r>
            <a:endParaRPr lang="en-US" altLang="zh-CN" b="1"/>
          </a:p>
        </p:txBody>
      </p:sp>
      <p:sp>
        <p:nvSpPr>
          <p:cNvPr id="138255" name="Rectangle 1039"/>
          <p:cNvSpPr>
            <a:spLocks noChangeArrowheads="1"/>
          </p:cNvSpPr>
          <p:nvPr/>
        </p:nvSpPr>
        <p:spPr bwMode="auto">
          <a:xfrm>
            <a:off x="416649" y="1665941"/>
            <a:ext cx="288131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（5）组合要素</a:t>
            </a:r>
            <a:r>
              <a:rPr lang="en-US" altLang="zh-CN" b="1"/>
              <a:t>：</a:t>
            </a:r>
            <a:endParaRPr lang="en-US" altLang="zh-CN" b="1"/>
          </a:p>
        </p:txBody>
      </p:sp>
      <p:sp>
        <p:nvSpPr>
          <p:cNvPr id="138256" name="Text Box 1040"/>
          <p:cNvSpPr txBox="1">
            <a:spLocks noChangeArrowheads="1"/>
          </p:cNvSpPr>
          <p:nvPr/>
        </p:nvSpPr>
        <p:spPr bwMode="auto">
          <a:xfrm>
            <a:off x="2685187" y="1665941"/>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a</a:t>
            </a:r>
            <a:r>
              <a:rPr lang="en-US" altLang="zh-CN" b="1"/>
              <a:t>,</a:t>
            </a:r>
            <a:r>
              <a:rPr lang="en-US" altLang="zh-CN" b="1" i="1"/>
              <a:t> b</a:t>
            </a:r>
            <a:r>
              <a:rPr lang="en-US" altLang="zh-CN" b="1"/>
              <a:t> ,</a:t>
            </a:r>
            <a:r>
              <a:rPr lang="en-US" altLang="zh-CN" b="1" i="1"/>
              <a:t> c</a:t>
            </a:r>
            <a:endParaRPr lang="en-US" altLang="zh-CN" b="1" i="1"/>
          </a:p>
        </p:txBody>
      </p:sp>
      <p:sp>
        <p:nvSpPr>
          <p:cNvPr id="138257" name="Text Box 1041"/>
          <p:cNvSpPr txBox="1">
            <a:spLocks noChangeArrowheads="1"/>
          </p:cNvSpPr>
          <p:nvPr/>
        </p:nvSpPr>
        <p:spPr bwMode="auto">
          <a:xfrm>
            <a:off x="7176224" y="1665941"/>
            <a:ext cx="105568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i="1"/>
              <a:t>d</a:t>
            </a:r>
            <a:endParaRPr lang="en-US" altLang="zh-CN" b="1" i="1"/>
          </a:p>
        </p:txBody>
      </p:sp>
      <p:sp>
        <p:nvSpPr>
          <p:cNvPr id="138258" name="Rectangle 1042"/>
          <p:cNvSpPr>
            <a:spLocks noChangeArrowheads="1"/>
          </p:cNvSpPr>
          <p:nvPr/>
        </p:nvSpPr>
        <p:spPr bwMode="auto">
          <a:xfrm>
            <a:off x="4482237" y="1665941"/>
            <a:ext cx="288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（6）导出要素：</a:t>
            </a:r>
            <a:endParaRPr lang="en-US" altLang="zh-CN" b="1"/>
          </a:p>
        </p:txBody>
      </p:sp>
      <p:grpSp>
        <p:nvGrpSpPr>
          <p:cNvPr id="138260" name="Group 1044"/>
          <p:cNvGrpSpPr/>
          <p:nvPr/>
        </p:nvGrpSpPr>
        <p:grpSpPr bwMode="auto">
          <a:xfrm>
            <a:off x="1230313" y="2106613"/>
            <a:ext cx="5221287" cy="4221162"/>
            <a:chOff x="361" y="706"/>
            <a:chExt cx="4282" cy="3462"/>
          </a:xfrm>
        </p:grpSpPr>
        <p:pic>
          <p:nvPicPr>
            <p:cNvPr id="65553" name="Picture 104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1" y="706"/>
              <a:ext cx="4282" cy="298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54" name="Text Box 1046"/>
            <p:cNvSpPr txBox="1">
              <a:spLocks noChangeArrowheads="1"/>
            </p:cNvSpPr>
            <p:nvPr/>
          </p:nvSpPr>
          <p:spPr bwMode="auto">
            <a:xfrm>
              <a:off x="1037" y="3793"/>
              <a:ext cx="2535" cy="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a:t>图4.47 作 业 题 1 图</a:t>
              </a:r>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8244"/>
                                        </p:tgtEl>
                                        <p:attrNameLst>
                                          <p:attrName>style.visibility</p:attrName>
                                        </p:attrNameLst>
                                      </p:cBhvr>
                                      <p:to>
                                        <p:strVal val="visible"/>
                                      </p:to>
                                    </p:set>
                                    <p:animEffect transition="in" filter="wipe(left)">
                                      <p:cBhvr>
                                        <p:cTn id="7" dur="300"/>
                                        <p:tgtEl>
                                          <p:spTgt spid="1382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8260"/>
                                        </p:tgtEl>
                                        <p:attrNameLst>
                                          <p:attrName>style.visibility</p:attrName>
                                        </p:attrNameLst>
                                      </p:cBhvr>
                                      <p:to>
                                        <p:strVal val="visible"/>
                                      </p:to>
                                    </p:set>
                                    <p:anim calcmode="lin" valueType="num">
                                      <p:cBhvr additive="base">
                                        <p:cTn id="12" dur="500" fill="hold"/>
                                        <p:tgtEl>
                                          <p:spTgt spid="138260"/>
                                        </p:tgtEl>
                                        <p:attrNameLst>
                                          <p:attrName>ppt_x</p:attrName>
                                        </p:attrNameLst>
                                      </p:cBhvr>
                                      <p:tavLst>
                                        <p:tav tm="0">
                                          <p:val>
                                            <p:strVal val="0-#ppt_w/2"/>
                                          </p:val>
                                        </p:tav>
                                        <p:tav tm="100000">
                                          <p:val>
                                            <p:strVal val="#ppt_x"/>
                                          </p:val>
                                        </p:tav>
                                      </p:tavLst>
                                    </p:anim>
                                    <p:anim calcmode="lin" valueType="num">
                                      <p:cBhvr additive="base">
                                        <p:cTn id="13" dur="500" fill="hold"/>
                                        <p:tgtEl>
                                          <p:spTgt spid="13826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8246"/>
                                        </p:tgtEl>
                                        <p:attrNameLst>
                                          <p:attrName>style.visibility</p:attrName>
                                        </p:attrNameLst>
                                      </p:cBhvr>
                                      <p:to>
                                        <p:strVal val="visible"/>
                                      </p:to>
                                    </p:set>
                                    <p:animEffect transition="in" filter="wipe(left)">
                                      <p:cBhvr>
                                        <p:cTn id="18" dur="300"/>
                                        <p:tgtEl>
                                          <p:spTgt spid="13824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8247"/>
                                        </p:tgtEl>
                                        <p:attrNameLst>
                                          <p:attrName>style.visibility</p:attrName>
                                        </p:attrNameLst>
                                      </p:cBhvr>
                                      <p:to>
                                        <p:strVal val="visible"/>
                                      </p:to>
                                    </p:set>
                                    <p:animEffect transition="in" filter="wipe(left)">
                                      <p:cBhvr>
                                        <p:cTn id="23" dur="300"/>
                                        <p:tgtEl>
                                          <p:spTgt spid="13824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8248"/>
                                        </p:tgtEl>
                                        <p:attrNameLst>
                                          <p:attrName>style.visibility</p:attrName>
                                        </p:attrNameLst>
                                      </p:cBhvr>
                                      <p:to>
                                        <p:strVal val="visible"/>
                                      </p:to>
                                    </p:set>
                                    <p:animEffect transition="in" filter="wipe(left)">
                                      <p:cBhvr>
                                        <p:cTn id="28" dur="300"/>
                                        <p:tgtEl>
                                          <p:spTgt spid="1382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8250"/>
                                        </p:tgtEl>
                                        <p:attrNameLst>
                                          <p:attrName>style.visibility</p:attrName>
                                        </p:attrNameLst>
                                      </p:cBhvr>
                                      <p:to>
                                        <p:strVal val="visible"/>
                                      </p:to>
                                    </p:set>
                                    <p:animEffect transition="in" filter="wipe(left)">
                                      <p:cBhvr>
                                        <p:cTn id="33" dur="300"/>
                                        <p:tgtEl>
                                          <p:spTgt spid="1382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38252"/>
                                        </p:tgtEl>
                                        <p:attrNameLst>
                                          <p:attrName>style.visibility</p:attrName>
                                        </p:attrNameLst>
                                      </p:cBhvr>
                                      <p:to>
                                        <p:strVal val="visible"/>
                                      </p:to>
                                    </p:set>
                                    <p:animEffect transition="in" filter="wipe(left)">
                                      <p:cBhvr>
                                        <p:cTn id="38" dur="300"/>
                                        <p:tgtEl>
                                          <p:spTgt spid="1382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38251"/>
                                        </p:tgtEl>
                                        <p:attrNameLst>
                                          <p:attrName>style.visibility</p:attrName>
                                        </p:attrNameLst>
                                      </p:cBhvr>
                                      <p:to>
                                        <p:strVal val="visible"/>
                                      </p:to>
                                    </p:set>
                                    <p:animEffect transition="in" filter="wipe(left)">
                                      <p:cBhvr>
                                        <p:cTn id="43" dur="300"/>
                                        <p:tgtEl>
                                          <p:spTgt spid="13825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38254"/>
                                        </p:tgtEl>
                                        <p:attrNameLst>
                                          <p:attrName>style.visibility</p:attrName>
                                        </p:attrNameLst>
                                      </p:cBhvr>
                                      <p:to>
                                        <p:strVal val="visible"/>
                                      </p:to>
                                    </p:set>
                                    <p:animEffect transition="in" filter="wipe(left)">
                                      <p:cBhvr>
                                        <p:cTn id="48" dur="300"/>
                                        <p:tgtEl>
                                          <p:spTgt spid="13825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38253"/>
                                        </p:tgtEl>
                                        <p:attrNameLst>
                                          <p:attrName>style.visibility</p:attrName>
                                        </p:attrNameLst>
                                      </p:cBhvr>
                                      <p:to>
                                        <p:strVal val="visible"/>
                                      </p:to>
                                    </p:set>
                                    <p:animEffect transition="in" filter="wipe(left)">
                                      <p:cBhvr>
                                        <p:cTn id="53" dur="300"/>
                                        <p:tgtEl>
                                          <p:spTgt spid="13825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38255"/>
                                        </p:tgtEl>
                                        <p:attrNameLst>
                                          <p:attrName>style.visibility</p:attrName>
                                        </p:attrNameLst>
                                      </p:cBhvr>
                                      <p:to>
                                        <p:strVal val="visible"/>
                                      </p:to>
                                    </p:set>
                                    <p:animEffect transition="in" filter="wipe(left)">
                                      <p:cBhvr>
                                        <p:cTn id="58" dur="300"/>
                                        <p:tgtEl>
                                          <p:spTgt spid="13825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138256"/>
                                        </p:tgtEl>
                                        <p:attrNameLst>
                                          <p:attrName>style.visibility</p:attrName>
                                        </p:attrNameLst>
                                      </p:cBhvr>
                                      <p:to>
                                        <p:strVal val="visible"/>
                                      </p:to>
                                    </p:set>
                                    <p:animEffect transition="in" filter="wipe(left)">
                                      <p:cBhvr>
                                        <p:cTn id="63" dur="300"/>
                                        <p:tgtEl>
                                          <p:spTgt spid="13825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138258"/>
                                        </p:tgtEl>
                                        <p:attrNameLst>
                                          <p:attrName>style.visibility</p:attrName>
                                        </p:attrNameLst>
                                      </p:cBhvr>
                                      <p:to>
                                        <p:strVal val="visible"/>
                                      </p:to>
                                    </p:set>
                                    <p:animEffect transition="in" filter="wipe(left)">
                                      <p:cBhvr>
                                        <p:cTn id="68" dur="300"/>
                                        <p:tgtEl>
                                          <p:spTgt spid="13825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iterate type="wd">
                                    <p:tmPct val="100000"/>
                                  </p:iterate>
                                  <p:childTnLst>
                                    <p:set>
                                      <p:cBhvr>
                                        <p:cTn id="72" dur="1" fill="hold">
                                          <p:stCondLst>
                                            <p:cond delay="0"/>
                                          </p:stCondLst>
                                        </p:cTn>
                                        <p:tgtEl>
                                          <p:spTgt spid="138257"/>
                                        </p:tgtEl>
                                        <p:attrNameLst>
                                          <p:attrName>style.visibility</p:attrName>
                                        </p:attrNameLst>
                                      </p:cBhvr>
                                      <p:to>
                                        <p:strVal val="visible"/>
                                      </p:to>
                                    </p:set>
                                    <p:animEffect transition="in" filter="wipe(left)">
                                      <p:cBhvr>
                                        <p:cTn id="73" dur="300"/>
                                        <p:tgtEl>
                                          <p:spTgt spid="138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autoUpdateAnimBg="0"/>
      <p:bldP spid="138246" grpId="0" autoUpdateAnimBg="0"/>
      <p:bldP spid="138247" grpId="0" autoUpdateAnimBg="0"/>
      <p:bldP spid="138248" grpId="0" autoUpdateAnimBg="0"/>
      <p:bldP spid="138250" grpId="0" autoUpdateAnimBg="0"/>
      <p:bldP spid="138251" grpId="0" autoUpdateAnimBg="0"/>
      <p:bldP spid="138252" grpId="0" autoUpdateAnimBg="0"/>
      <p:bldP spid="138253" grpId="0" autoUpdateAnimBg="0"/>
      <p:bldP spid="138254" grpId="0" autoUpdateAnimBg="0"/>
      <p:bldP spid="138255" grpId="0" autoUpdateAnimBg="0"/>
      <p:bldP spid="138256" grpId="0" autoUpdateAnimBg="0"/>
      <p:bldP spid="138257" grpId="0" autoUpdateAnimBg="0"/>
      <p:bldP spid="138258"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2E2428A-0015-412D-B9D8-CBFEF806E1EE}" type="slidenum">
              <a:rPr kumimoji="0" lang="zh-CN" altLang="en-US" sz="2000" smtClean="0">
                <a:solidFill>
                  <a:srgbClr val="0000FF"/>
                </a:solidFill>
              </a:rPr>
            </a:fld>
            <a:endParaRPr kumimoji="0" lang="en-US" altLang="zh-CN" sz="2000" smtClean="0">
              <a:solidFill>
                <a:srgbClr val="0000FF"/>
              </a:solidFill>
            </a:endParaRPr>
          </a:p>
        </p:txBody>
      </p:sp>
      <p:sp>
        <p:nvSpPr>
          <p:cNvPr id="140297" name="Text Box 1033"/>
          <p:cNvSpPr txBox="1">
            <a:spLocks noChangeArrowheads="1"/>
          </p:cNvSpPr>
          <p:nvPr/>
        </p:nvSpPr>
        <p:spPr bwMode="auto">
          <a:xfrm>
            <a:off x="168275" y="4729163"/>
            <a:ext cx="848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a:t>2. 键槽中心平面对其圆锥轴线</a:t>
            </a:r>
            <a:r>
              <a:rPr kumimoji="0" lang="en-US" altLang="zh-CN" b="1" i="1"/>
              <a:t>G</a:t>
            </a:r>
            <a:r>
              <a:rPr kumimoji="0" lang="zh-CN" altLang="en-US" b="1"/>
              <a:t>的对称度的公差值为0.025。</a:t>
            </a:r>
            <a:endParaRPr kumimoji="0" lang="zh-CN" altLang="en-US" b="1"/>
          </a:p>
        </p:txBody>
      </p:sp>
      <p:sp>
        <p:nvSpPr>
          <p:cNvPr id="140298" name="Text Box 1034"/>
          <p:cNvSpPr txBox="1">
            <a:spLocks noChangeArrowheads="1"/>
          </p:cNvSpPr>
          <p:nvPr/>
        </p:nvSpPr>
        <p:spPr bwMode="auto">
          <a:xfrm>
            <a:off x="168275" y="5081588"/>
            <a:ext cx="6415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a:t>3. 圆柱</a:t>
            </a:r>
            <a:r>
              <a:rPr kumimoji="0" lang="en-US" altLang="zh-CN" b="1" i="1">
                <a:latin typeface="Swis721 BT" pitchFamily="34" charset="0"/>
              </a:rPr>
              <a:t>Φ</a:t>
            </a:r>
            <a:r>
              <a:rPr kumimoji="0" lang="en-US" altLang="zh-CN" sz="2800" b="1" i="1"/>
              <a:t>d</a:t>
            </a:r>
            <a:r>
              <a:rPr kumimoji="0" lang="en-US" altLang="zh-CN" sz="2800" b="1" baseline="-25000"/>
              <a:t>3</a:t>
            </a:r>
            <a:r>
              <a:rPr kumimoji="0" lang="zh-CN" altLang="en-US" sz="2800" b="1"/>
              <a:t>的圆柱度公差值为0.01。</a:t>
            </a:r>
            <a:endParaRPr kumimoji="0" lang="zh-CN" altLang="en-US" sz="2800" b="1"/>
          </a:p>
        </p:txBody>
      </p:sp>
      <p:sp>
        <p:nvSpPr>
          <p:cNvPr id="140299" name="Rectangle 1035"/>
          <p:cNvSpPr>
            <a:spLocks noChangeArrowheads="1"/>
          </p:cNvSpPr>
          <p:nvPr/>
        </p:nvSpPr>
        <p:spPr bwMode="auto">
          <a:xfrm>
            <a:off x="230188" y="363538"/>
            <a:ext cx="32083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dirty="0"/>
              <a:t>作业题：2.答案</a:t>
            </a:r>
            <a:endParaRPr lang="zh-CN" altLang="en-US" dirty="0"/>
          </a:p>
        </p:txBody>
      </p:sp>
      <p:sp>
        <p:nvSpPr>
          <p:cNvPr id="140301" name="Text Box 1037"/>
          <p:cNvSpPr txBox="1">
            <a:spLocks noChangeArrowheads="1"/>
          </p:cNvSpPr>
          <p:nvPr/>
        </p:nvSpPr>
        <p:spPr bwMode="auto">
          <a:xfrm>
            <a:off x="168275" y="4314825"/>
            <a:ext cx="890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a:t>1.  圆锥面对</a:t>
            </a:r>
            <a:r>
              <a:rPr kumimoji="0" lang="en-US" altLang="zh-CN" b="1" i="1"/>
              <a:t>d</a:t>
            </a:r>
            <a:r>
              <a:rPr kumimoji="0" lang="en-US" altLang="zh-CN" b="1" baseline="-25000"/>
              <a:t>2</a:t>
            </a:r>
            <a:r>
              <a:rPr kumimoji="0" lang="zh-CN" altLang="en-US" b="1"/>
              <a:t>和</a:t>
            </a:r>
            <a:r>
              <a:rPr kumimoji="0" lang="en-US" altLang="zh-CN" b="1" i="1"/>
              <a:t>d</a:t>
            </a:r>
            <a:r>
              <a:rPr kumimoji="0" lang="en-US" altLang="zh-CN" b="1" baseline="-25000"/>
              <a:t>2</a:t>
            </a:r>
            <a:r>
              <a:rPr kumimoji="0" lang="zh-CN" altLang="en-US" b="1"/>
              <a:t>轴线为公共基准的斜向圆跳动公差值为0.025。</a:t>
            </a:r>
            <a:endParaRPr kumimoji="0" lang="zh-CN" altLang="en-US" b="1"/>
          </a:p>
        </p:txBody>
      </p:sp>
      <p:sp>
        <p:nvSpPr>
          <p:cNvPr id="140302" name="Text Box 1038"/>
          <p:cNvSpPr txBox="1">
            <a:spLocks noChangeArrowheads="1"/>
          </p:cNvSpPr>
          <p:nvPr/>
        </p:nvSpPr>
        <p:spPr bwMode="auto">
          <a:xfrm>
            <a:off x="168275" y="5546725"/>
            <a:ext cx="890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a:r>
              <a:rPr kumimoji="0" lang="zh-CN" altLang="en-US" b="1"/>
              <a:t>4. </a:t>
            </a:r>
            <a:r>
              <a:rPr kumimoji="0" lang="en-US" altLang="zh-CN" b="1" i="1"/>
              <a:t>d</a:t>
            </a:r>
            <a:r>
              <a:rPr kumimoji="0" lang="en-US" altLang="zh-CN" b="1" baseline="-25000"/>
              <a:t>3</a:t>
            </a:r>
            <a:r>
              <a:rPr kumimoji="0" lang="zh-CN" altLang="en-US" b="1"/>
              <a:t>轴线对两</a:t>
            </a:r>
            <a:r>
              <a:rPr kumimoji="0" lang="en-US" altLang="zh-CN" b="1" i="1"/>
              <a:t>d</a:t>
            </a:r>
            <a:r>
              <a:rPr kumimoji="0" lang="en-US" altLang="zh-CN" b="1" baseline="-25000"/>
              <a:t>2</a:t>
            </a:r>
            <a:r>
              <a:rPr kumimoji="0" lang="zh-CN" altLang="en-US" b="1" baseline="-25000"/>
              <a:t> </a:t>
            </a:r>
            <a:r>
              <a:rPr kumimoji="0" lang="zh-CN" altLang="en-US" b="1"/>
              <a:t> 的公共基准的平行度公差值为</a:t>
            </a:r>
            <a:r>
              <a:rPr kumimoji="0" lang="en-US" altLang="zh-CN" b="1" i="1">
                <a:latin typeface="Swis721 BT" pitchFamily="34" charset="0"/>
              </a:rPr>
              <a:t>Φ</a:t>
            </a:r>
            <a:r>
              <a:rPr kumimoji="0" lang="en-US" altLang="zh-CN" b="1"/>
              <a:t>0.02。</a:t>
            </a:r>
            <a:endParaRPr kumimoji="0" lang="en-US" altLang="zh-CN" b="1"/>
          </a:p>
        </p:txBody>
      </p:sp>
      <p:sp>
        <p:nvSpPr>
          <p:cNvPr id="140303" name="Text Box 1039"/>
          <p:cNvSpPr txBox="1">
            <a:spLocks noChangeArrowheads="1"/>
          </p:cNvSpPr>
          <p:nvPr/>
        </p:nvSpPr>
        <p:spPr bwMode="auto">
          <a:xfrm>
            <a:off x="160067" y="5984875"/>
            <a:ext cx="81327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5.  圆柱</a:t>
            </a:r>
            <a:r>
              <a:rPr kumimoji="0" lang="en-US" altLang="zh-CN" b="1" i="1" dirty="0"/>
              <a:t>d</a:t>
            </a:r>
            <a:r>
              <a:rPr kumimoji="0" lang="en-US" altLang="zh-CN" b="1" baseline="-25000" dirty="0"/>
              <a:t>2</a:t>
            </a:r>
            <a:r>
              <a:rPr kumimoji="0" lang="zh-CN" altLang="en-US" b="1" dirty="0"/>
              <a:t>的径向圆跳动公差和圆柱度公差解释同上。</a:t>
            </a:r>
            <a:endParaRPr kumimoji="0" lang="zh-CN" altLang="en-US" b="1" dirty="0"/>
          </a:p>
        </p:txBody>
      </p:sp>
      <p:pic>
        <p:nvPicPr>
          <p:cNvPr id="140310" name="Picture 104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22338" y="860425"/>
            <a:ext cx="5746750" cy="33829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312" name="Rectangle 1048"/>
          <p:cNvSpPr>
            <a:spLocks noChangeArrowheads="1"/>
          </p:cNvSpPr>
          <p:nvPr/>
        </p:nvSpPr>
        <p:spPr bwMode="auto">
          <a:xfrm>
            <a:off x="1731963" y="966788"/>
            <a:ext cx="552450" cy="376237"/>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1</a:t>
            </a:r>
            <a:endParaRPr lang="en-US" altLang="zh-CN"/>
          </a:p>
        </p:txBody>
      </p:sp>
      <p:sp>
        <p:nvSpPr>
          <p:cNvPr id="140313" name="Rectangle 1049"/>
          <p:cNvSpPr>
            <a:spLocks noChangeArrowheads="1"/>
          </p:cNvSpPr>
          <p:nvPr/>
        </p:nvSpPr>
        <p:spPr bwMode="auto">
          <a:xfrm>
            <a:off x="1892300" y="2151063"/>
            <a:ext cx="552450" cy="376237"/>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2</a:t>
            </a:r>
            <a:endParaRPr lang="en-US" altLang="zh-CN"/>
          </a:p>
        </p:txBody>
      </p:sp>
      <p:sp>
        <p:nvSpPr>
          <p:cNvPr id="140314" name="Rectangle 1050"/>
          <p:cNvSpPr>
            <a:spLocks noChangeArrowheads="1"/>
          </p:cNvSpPr>
          <p:nvPr/>
        </p:nvSpPr>
        <p:spPr bwMode="auto">
          <a:xfrm>
            <a:off x="2954338" y="444500"/>
            <a:ext cx="552450" cy="376238"/>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3</a:t>
            </a:r>
            <a:endParaRPr lang="en-US" altLang="zh-CN"/>
          </a:p>
        </p:txBody>
      </p:sp>
      <p:sp>
        <p:nvSpPr>
          <p:cNvPr id="140315" name="Rectangle 1051"/>
          <p:cNvSpPr>
            <a:spLocks noChangeArrowheads="1"/>
          </p:cNvSpPr>
          <p:nvPr/>
        </p:nvSpPr>
        <p:spPr bwMode="auto">
          <a:xfrm>
            <a:off x="5145088" y="471488"/>
            <a:ext cx="552450" cy="376237"/>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4</a:t>
            </a:r>
            <a:endParaRPr lang="en-US" altLang="zh-CN"/>
          </a:p>
        </p:txBody>
      </p:sp>
      <p:sp>
        <p:nvSpPr>
          <p:cNvPr id="140316" name="Rectangle 1052"/>
          <p:cNvSpPr>
            <a:spLocks noChangeArrowheads="1"/>
          </p:cNvSpPr>
          <p:nvPr/>
        </p:nvSpPr>
        <p:spPr bwMode="auto">
          <a:xfrm>
            <a:off x="6448425" y="1385888"/>
            <a:ext cx="552450" cy="376237"/>
          </a:xfrm>
          <a:prstGeom prst="rect">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5</a:t>
            </a:r>
            <a:endParaRPr lang="en-US" altLang="zh-CN"/>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0299"/>
                                        </p:tgtEl>
                                        <p:attrNameLst>
                                          <p:attrName>style.visibility</p:attrName>
                                        </p:attrNameLst>
                                      </p:cBhvr>
                                      <p:to>
                                        <p:strVal val="visible"/>
                                      </p:to>
                                    </p:set>
                                    <p:animEffect transition="in" filter="wipe(left)">
                                      <p:cBhvr>
                                        <p:cTn id="7" dur="500"/>
                                        <p:tgtEl>
                                          <p:spTgt spid="1402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0310"/>
                                        </p:tgtEl>
                                        <p:attrNameLst>
                                          <p:attrName>style.visibility</p:attrName>
                                        </p:attrNameLst>
                                      </p:cBhvr>
                                      <p:to>
                                        <p:strVal val="visible"/>
                                      </p:to>
                                    </p:set>
                                    <p:anim calcmode="lin" valueType="num">
                                      <p:cBhvr additive="base">
                                        <p:cTn id="12" dur="500" fill="hold"/>
                                        <p:tgtEl>
                                          <p:spTgt spid="140310"/>
                                        </p:tgtEl>
                                        <p:attrNameLst>
                                          <p:attrName>ppt_x</p:attrName>
                                        </p:attrNameLst>
                                      </p:cBhvr>
                                      <p:tavLst>
                                        <p:tav tm="0">
                                          <p:val>
                                            <p:strVal val="1+#ppt_w/2"/>
                                          </p:val>
                                        </p:tav>
                                        <p:tav tm="100000">
                                          <p:val>
                                            <p:strVal val="#ppt_x"/>
                                          </p:val>
                                        </p:tav>
                                      </p:tavLst>
                                    </p:anim>
                                    <p:anim calcmode="lin" valueType="num">
                                      <p:cBhvr additive="base">
                                        <p:cTn id="13" dur="500" fill="hold"/>
                                        <p:tgtEl>
                                          <p:spTgt spid="1403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0312"/>
                                        </p:tgtEl>
                                        <p:attrNameLst>
                                          <p:attrName>style.visibility</p:attrName>
                                        </p:attrNameLst>
                                      </p:cBhvr>
                                      <p:to>
                                        <p:strVal val="visible"/>
                                      </p:to>
                                    </p:set>
                                    <p:animEffect transition="in" filter="wipe(down)">
                                      <p:cBhvr>
                                        <p:cTn id="18" dur="500"/>
                                        <p:tgtEl>
                                          <p:spTgt spid="1403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0301"/>
                                        </p:tgtEl>
                                        <p:attrNameLst>
                                          <p:attrName>style.visibility</p:attrName>
                                        </p:attrNameLst>
                                      </p:cBhvr>
                                      <p:to>
                                        <p:strVal val="visible"/>
                                      </p:to>
                                    </p:set>
                                    <p:animEffect transition="in" filter="wipe(left)">
                                      <p:cBhvr>
                                        <p:cTn id="23" dur="500"/>
                                        <p:tgtEl>
                                          <p:spTgt spid="14030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0313"/>
                                        </p:tgtEl>
                                        <p:attrNameLst>
                                          <p:attrName>style.visibility</p:attrName>
                                        </p:attrNameLst>
                                      </p:cBhvr>
                                      <p:to>
                                        <p:strVal val="visible"/>
                                      </p:to>
                                    </p:set>
                                    <p:animEffect transition="in" filter="wipe(down)">
                                      <p:cBhvr>
                                        <p:cTn id="28" dur="500"/>
                                        <p:tgtEl>
                                          <p:spTgt spid="1403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0297"/>
                                        </p:tgtEl>
                                        <p:attrNameLst>
                                          <p:attrName>style.visibility</p:attrName>
                                        </p:attrNameLst>
                                      </p:cBhvr>
                                      <p:to>
                                        <p:strVal val="visible"/>
                                      </p:to>
                                    </p:set>
                                    <p:animEffect transition="in" filter="wipe(left)">
                                      <p:cBhvr>
                                        <p:cTn id="33" dur="500"/>
                                        <p:tgtEl>
                                          <p:spTgt spid="14029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0314"/>
                                        </p:tgtEl>
                                        <p:attrNameLst>
                                          <p:attrName>style.visibility</p:attrName>
                                        </p:attrNameLst>
                                      </p:cBhvr>
                                      <p:to>
                                        <p:strVal val="visible"/>
                                      </p:to>
                                    </p:set>
                                    <p:animEffect transition="in" filter="wipe(down)">
                                      <p:cBhvr>
                                        <p:cTn id="38" dur="500"/>
                                        <p:tgtEl>
                                          <p:spTgt spid="1403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0298"/>
                                        </p:tgtEl>
                                        <p:attrNameLst>
                                          <p:attrName>style.visibility</p:attrName>
                                        </p:attrNameLst>
                                      </p:cBhvr>
                                      <p:to>
                                        <p:strVal val="visible"/>
                                      </p:to>
                                    </p:set>
                                    <p:animEffect transition="in" filter="wipe(left)">
                                      <p:cBhvr>
                                        <p:cTn id="43" dur="500"/>
                                        <p:tgtEl>
                                          <p:spTgt spid="14029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40315"/>
                                        </p:tgtEl>
                                        <p:attrNameLst>
                                          <p:attrName>style.visibility</p:attrName>
                                        </p:attrNameLst>
                                      </p:cBhvr>
                                      <p:to>
                                        <p:strVal val="visible"/>
                                      </p:to>
                                    </p:set>
                                    <p:animEffect transition="in" filter="wipe(down)">
                                      <p:cBhvr>
                                        <p:cTn id="48" dur="500"/>
                                        <p:tgtEl>
                                          <p:spTgt spid="1403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0302"/>
                                        </p:tgtEl>
                                        <p:attrNameLst>
                                          <p:attrName>style.visibility</p:attrName>
                                        </p:attrNameLst>
                                      </p:cBhvr>
                                      <p:to>
                                        <p:strVal val="visible"/>
                                      </p:to>
                                    </p:set>
                                    <p:animEffect transition="in" filter="wipe(left)">
                                      <p:cBhvr>
                                        <p:cTn id="53" dur="500"/>
                                        <p:tgtEl>
                                          <p:spTgt spid="14030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40316"/>
                                        </p:tgtEl>
                                        <p:attrNameLst>
                                          <p:attrName>style.visibility</p:attrName>
                                        </p:attrNameLst>
                                      </p:cBhvr>
                                      <p:to>
                                        <p:strVal val="visible"/>
                                      </p:to>
                                    </p:set>
                                    <p:animEffect transition="in" filter="wipe(down)">
                                      <p:cBhvr>
                                        <p:cTn id="58" dur="500"/>
                                        <p:tgtEl>
                                          <p:spTgt spid="1403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0303"/>
                                        </p:tgtEl>
                                        <p:attrNameLst>
                                          <p:attrName>style.visibility</p:attrName>
                                        </p:attrNameLst>
                                      </p:cBhvr>
                                      <p:to>
                                        <p:strVal val="visible"/>
                                      </p:to>
                                    </p:set>
                                    <p:animEffect transition="in" filter="wipe(left)">
                                      <p:cBhvr>
                                        <p:cTn id="63" dur="500"/>
                                        <p:tgtEl>
                                          <p:spTgt spid="140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7" grpId="0" autoUpdateAnimBg="0"/>
      <p:bldP spid="140298" grpId="0" autoUpdateAnimBg="0"/>
      <p:bldP spid="140299" grpId="0" autoUpdateAnimBg="0"/>
      <p:bldP spid="140301" grpId="0" autoUpdateAnimBg="0"/>
      <p:bldP spid="140302" grpId="0" autoUpdateAnimBg="0"/>
      <p:bldP spid="140303" grpId="0" autoUpdateAnimBg="0"/>
      <p:bldP spid="140312" grpId="0" animBg="1"/>
      <p:bldP spid="140313" grpId="0" animBg="1"/>
      <p:bldP spid="140314" grpId="0" animBg="1"/>
      <p:bldP spid="140315" grpId="0" animBg="1"/>
      <p:bldP spid="1403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844F952-B1E6-4AAC-AD85-11E046F139A2}" type="slidenum">
              <a:rPr kumimoji="0" lang="zh-CN" altLang="en-US" sz="2000" smtClean="0">
                <a:solidFill>
                  <a:srgbClr val="0000FF"/>
                </a:solidFill>
              </a:rPr>
            </a:fld>
            <a:endParaRPr kumimoji="0" lang="en-US" altLang="zh-CN" sz="2000" smtClean="0">
              <a:solidFill>
                <a:srgbClr val="0000FF"/>
              </a:solidFill>
            </a:endParaRPr>
          </a:p>
        </p:txBody>
      </p:sp>
      <p:grpSp>
        <p:nvGrpSpPr>
          <p:cNvPr id="82982" name="Group 38"/>
          <p:cNvGrpSpPr/>
          <p:nvPr/>
        </p:nvGrpSpPr>
        <p:grpSpPr bwMode="auto">
          <a:xfrm>
            <a:off x="750888" y="652463"/>
            <a:ext cx="7038975" cy="5859462"/>
            <a:chOff x="473" y="411"/>
            <a:chExt cx="4434" cy="3691"/>
          </a:xfrm>
        </p:grpSpPr>
        <p:grpSp>
          <p:nvGrpSpPr>
            <p:cNvPr id="67589" name="Group 36"/>
            <p:cNvGrpSpPr/>
            <p:nvPr/>
          </p:nvGrpSpPr>
          <p:grpSpPr bwMode="auto">
            <a:xfrm>
              <a:off x="473" y="411"/>
              <a:ext cx="4434" cy="3691"/>
              <a:chOff x="473" y="411"/>
              <a:chExt cx="4434" cy="3691"/>
            </a:xfrm>
          </p:grpSpPr>
          <p:grpSp>
            <p:nvGrpSpPr>
              <p:cNvPr id="67591" name="Group 10"/>
              <p:cNvGrpSpPr/>
              <p:nvPr/>
            </p:nvGrpSpPr>
            <p:grpSpPr bwMode="auto">
              <a:xfrm>
                <a:off x="473" y="411"/>
                <a:ext cx="3428" cy="3691"/>
                <a:chOff x="1344" y="240"/>
                <a:chExt cx="3428" cy="3691"/>
              </a:xfrm>
            </p:grpSpPr>
            <p:pic>
              <p:nvPicPr>
                <p:cNvPr id="67603" name="Picture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44" y="240"/>
                  <a:ext cx="3428" cy="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04" name="Text Box 12"/>
                <p:cNvSpPr txBox="1">
                  <a:spLocks noChangeArrowheads="1"/>
                </p:cNvSpPr>
                <p:nvPr/>
              </p:nvSpPr>
              <p:spPr bwMode="auto">
                <a:xfrm>
                  <a:off x="2491" y="3681"/>
                  <a:ext cx="87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a:latin typeface="宋体" panose="02010600030101010101" pitchFamily="2" charset="-122"/>
                    </a:rPr>
                    <a:t>图</a:t>
                  </a:r>
                  <a:r>
                    <a:rPr lang="zh-CN" altLang="en-US" sz="2000"/>
                    <a:t>4.49</a:t>
                  </a:r>
                  <a:endParaRPr lang="zh-CN" altLang="en-US" sz="2000"/>
                </a:p>
              </p:txBody>
            </p:sp>
          </p:grpSp>
          <p:sp>
            <p:nvSpPr>
              <p:cNvPr id="82957" name="WordArt 13"/>
              <p:cNvSpPr>
                <a:spLocks noChangeArrowheads="1" noChangeShapeType="1" noTextEdit="1"/>
              </p:cNvSpPr>
              <p:nvPr/>
            </p:nvSpPr>
            <p:spPr bwMode="auto">
              <a:xfrm>
                <a:off x="3899" y="3006"/>
                <a:ext cx="1008" cy="62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defRPr/>
                </a:pPr>
                <a:r>
                  <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rPr>
                  <a:t>技术条件</a:t>
                </a:r>
                <a:endPar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defRPr/>
                </a:pPr>
                <a:endPar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defRPr/>
                </a:pPr>
                <a:r>
                  <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rPr>
                  <a:t>未注几何公差：</a:t>
                </a:r>
                <a:endPar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defRPr/>
                </a:pPr>
                <a:endPar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endParaRPr>
              </a:p>
              <a:p>
                <a:pPr>
                  <a:defRPr/>
                </a:pPr>
                <a:r>
                  <a:rPr lang="en-US" altLang="zh-CN" sz="1800" kern="10">
                    <a:ln w="9525">
                      <a:solidFill>
                        <a:srgbClr val="000000"/>
                      </a:solidFill>
                      <a:round/>
                    </a:ln>
                    <a:solidFill>
                      <a:srgbClr val="000000"/>
                    </a:solidFill>
                    <a:latin typeface="宋体" panose="02010600030101010101" pitchFamily="2" charset="-122"/>
                    <a:ea typeface="宋体" panose="02010600030101010101" pitchFamily="2" charset="-122"/>
                  </a:rPr>
                  <a:t>GB/T1184--K</a:t>
                </a:r>
                <a:endParaRPr lang="zh-CN" altLang="en-US" sz="1800"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
            <p:nvSpPr>
              <p:cNvPr id="67593" name="Rectangle 23"/>
              <p:cNvSpPr>
                <a:spLocks noChangeArrowheads="1"/>
              </p:cNvSpPr>
              <p:nvPr/>
            </p:nvSpPr>
            <p:spPr bwMode="auto">
              <a:xfrm>
                <a:off x="988" y="3311"/>
                <a:ext cx="341" cy="3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4" name="Rectangle 24"/>
              <p:cNvSpPr>
                <a:spLocks noChangeArrowheads="1"/>
              </p:cNvSpPr>
              <p:nvPr/>
            </p:nvSpPr>
            <p:spPr bwMode="auto">
              <a:xfrm>
                <a:off x="1391" y="3646"/>
                <a:ext cx="341" cy="2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7595" name="Group 25"/>
              <p:cNvGrpSpPr/>
              <p:nvPr/>
            </p:nvGrpSpPr>
            <p:grpSpPr bwMode="auto">
              <a:xfrm>
                <a:off x="1039" y="3289"/>
                <a:ext cx="207" cy="430"/>
                <a:chOff x="4731" y="610"/>
                <a:chExt cx="245" cy="508"/>
              </a:xfrm>
            </p:grpSpPr>
            <p:sp>
              <p:nvSpPr>
                <p:cNvPr id="67600" name="AutoShape 26"/>
                <p:cNvSpPr>
                  <a:spLocks noChangeArrowheads="1"/>
                </p:cNvSpPr>
                <p:nvPr/>
              </p:nvSpPr>
              <p:spPr bwMode="auto">
                <a:xfrm flipV="1">
                  <a:off x="4731" y="610"/>
                  <a:ext cx="245" cy="212"/>
                </a:xfrm>
                <a:prstGeom prst="triangle">
                  <a:avLst>
                    <a:gd name="adj" fmla="val 50000"/>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01" name="Line 27"/>
                <p:cNvSpPr>
                  <a:spLocks noChangeShapeType="1"/>
                </p:cNvSpPr>
                <p:nvPr/>
              </p:nvSpPr>
              <p:spPr bwMode="auto">
                <a:xfrm>
                  <a:off x="4854" y="828"/>
                  <a:ext cx="0" cy="89"/>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02" name="Rectangle 28"/>
                <p:cNvSpPr>
                  <a:spLocks noChangeArrowheads="1"/>
                </p:cNvSpPr>
                <p:nvPr/>
              </p:nvSpPr>
              <p:spPr bwMode="auto">
                <a:xfrm>
                  <a:off x="4760" y="917"/>
                  <a:ext cx="201" cy="201"/>
                </a:xfrm>
                <a:prstGeom prst="rect">
                  <a:avLst/>
                </a:prstGeom>
                <a:solidFill>
                  <a:schemeClr val="bg1"/>
                </a:solidFill>
                <a:ln w="1905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A</a:t>
                  </a:r>
                  <a:endParaRPr lang="en-US" altLang="zh-CN" i="1"/>
                </a:p>
              </p:txBody>
            </p:sp>
          </p:grpSp>
          <p:grpSp>
            <p:nvGrpSpPr>
              <p:cNvPr id="67596" name="Group 32"/>
              <p:cNvGrpSpPr/>
              <p:nvPr/>
            </p:nvGrpSpPr>
            <p:grpSpPr bwMode="auto">
              <a:xfrm>
                <a:off x="1332" y="3634"/>
                <a:ext cx="423" cy="207"/>
                <a:chOff x="3831" y="189"/>
                <a:chExt cx="423" cy="207"/>
              </a:xfrm>
            </p:grpSpPr>
            <p:sp>
              <p:nvSpPr>
                <p:cNvPr id="67597" name="AutoShape 33"/>
                <p:cNvSpPr>
                  <a:spLocks noChangeArrowheads="1"/>
                </p:cNvSpPr>
                <p:nvPr/>
              </p:nvSpPr>
              <p:spPr bwMode="auto">
                <a:xfrm rot="5400000" flipV="1">
                  <a:off x="4061" y="203"/>
                  <a:ext cx="207" cy="179"/>
                </a:xfrm>
                <a:prstGeom prst="triangle">
                  <a:avLst>
                    <a:gd name="adj" fmla="val 50000"/>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8" name="Line 34"/>
                <p:cNvSpPr>
                  <a:spLocks noChangeShapeType="1"/>
                </p:cNvSpPr>
                <p:nvPr/>
              </p:nvSpPr>
              <p:spPr bwMode="auto">
                <a:xfrm rot="5400000">
                  <a:off x="4044" y="255"/>
                  <a:ext cx="0" cy="75"/>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9" name="Rectangle 35"/>
                <p:cNvSpPr>
                  <a:spLocks noChangeArrowheads="1"/>
                </p:cNvSpPr>
                <p:nvPr/>
              </p:nvSpPr>
              <p:spPr bwMode="auto">
                <a:xfrm>
                  <a:off x="3831" y="214"/>
                  <a:ext cx="169" cy="170"/>
                </a:xfrm>
                <a:prstGeom prst="rect">
                  <a:avLst/>
                </a:prstGeom>
                <a:solidFill>
                  <a:schemeClr val="bg1"/>
                </a:solidFill>
                <a:ln w="1905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B</a:t>
                  </a:r>
                  <a:endParaRPr lang="en-US" altLang="zh-CN" i="1"/>
                </a:p>
              </p:txBody>
            </p:sp>
          </p:grpSp>
        </p:grpSp>
        <p:sp>
          <p:nvSpPr>
            <p:cNvPr id="67590" name="Oval 37"/>
            <p:cNvSpPr>
              <a:spLocks noChangeArrowheads="1"/>
            </p:cNvSpPr>
            <p:nvPr/>
          </p:nvSpPr>
          <p:spPr bwMode="auto">
            <a:xfrm rot="-5400000">
              <a:off x="866" y="1616"/>
              <a:ext cx="240" cy="240"/>
            </a:xfrm>
            <a:prstGeom prst="ellipse">
              <a:avLst/>
            </a:prstGeom>
            <a:solidFill>
              <a:schemeClr val="bg1"/>
            </a:solidFill>
            <a:ln w="1905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E</a:t>
              </a:r>
              <a:endParaRPr lang="en-US" altLang="zh-CN"/>
            </a:p>
          </p:txBody>
        </p:sp>
      </p:grpSp>
      <p:sp>
        <p:nvSpPr>
          <p:cNvPr id="21" name="Text Box 8"/>
          <p:cNvSpPr txBox="1">
            <a:spLocks noChangeArrowheads="1"/>
          </p:cNvSpPr>
          <p:nvPr/>
        </p:nvSpPr>
        <p:spPr bwMode="auto">
          <a:xfrm>
            <a:off x="400051" y="713200"/>
            <a:ext cx="315595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b="1" dirty="0"/>
              <a:t>作业题：3.答案</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2982"/>
                                        </p:tgtEl>
                                        <p:attrNameLst>
                                          <p:attrName>style.visibility</p:attrName>
                                        </p:attrNameLst>
                                      </p:cBhvr>
                                      <p:to>
                                        <p:strVal val="visible"/>
                                      </p:to>
                                    </p:set>
                                    <p:anim calcmode="lin" valueType="num">
                                      <p:cBhvr additive="base">
                                        <p:cTn id="7" dur="500" fill="hold"/>
                                        <p:tgtEl>
                                          <p:spTgt spid="82982"/>
                                        </p:tgtEl>
                                        <p:attrNameLst>
                                          <p:attrName>ppt_x</p:attrName>
                                        </p:attrNameLst>
                                      </p:cBhvr>
                                      <p:tavLst>
                                        <p:tav tm="0">
                                          <p:val>
                                            <p:strVal val="0-#ppt_w/2"/>
                                          </p:val>
                                        </p:tav>
                                        <p:tav tm="100000">
                                          <p:val>
                                            <p:strVal val="#ppt_x"/>
                                          </p:val>
                                        </p:tav>
                                      </p:tavLst>
                                    </p:anim>
                                    <p:anim calcmode="lin" valueType="num">
                                      <p:cBhvr additive="base">
                                        <p:cTn id="8" dur="500" fill="hold"/>
                                        <p:tgtEl>
                                          <p:spTgt spid="829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B1C2CEB-32F6-49DE-B5C2-40710F1CD84B}" type="slidenum">
              <a:rPr kumimoji="0" lang="zh-CN" altLang="en-US" sz="2000" smtClean="0">
                <a:solidFill>
                  <a:srgbClr val="0000FF"/>
                </a:solidFill>
              </a:rPr>
            </a:fld>
            <a:endParaRPr kumimoji="0" lang="en-US" altLang="zh-CN" sz="2000" smtClean="0">
              <a:solidFill>
                <a:srgbClr val="0000FF"/>
              </a:solidFill>
            </a:endParaRPr>
          </a:p>
        </p:txBody>
      </p:sp>
      <p:sp>
        <p:nvSpPr>
          <p:cNvPr id="83973" name="Text Box 5"/>
          <p:cNvSpPr txBox="1">
            <a:spLocks noChangeArrowheads="1"/>
          </p:cNvSpPr>
          <p:nvPr/>
        </p:nvSpPr>
        <p:spPr bwMode="auto">
          <a:xfrm>
            <a:off x="376238" y="1054100"/>
            <a:ext cx="374015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a:t>
            </a:r>
            <a:r>
              <a:rPr lang="en-US" altLang="zh-CN" sz="2800" b="1"/>
              <a:t>a）</a:t>
            </a:r>
            <a:r>
              <a:rPr lang="zh-CN" altLang="en-US" sz="2800" b="1"/>
              <a:t>独立原则：</a:t>
            </a:r>
            <a:endParaRPr lang="zh-CN" altLang="en-US" sz="2800" b="1"/>
          </a:p>
        </p:txBody>
      </p:sp>
      <p:sp>
        <p:nvSpPr>
          <p:cNvPr id="83974" name="Text Box 6"/>
          <p:cNvSpPr txBox="1">
            <a:spLocks noChangeArrowheads="1"/>
          </p:cNvSpPr>
          <p:nvPr/>
        </p:nvSpPr>
        <p:spPr bwMode="auto">
          <a:xfrm>
            <a:off x="674830" y="1911350"/>
            <a:ext cx="2760662"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dirty="0"/>
              <a:t>合格条件：</a:t>
            </a:r>
            <a:endParaRPr lang="zh-CN" altLang="en-US" sz="2800" b="1" dirty="0"/>
          </a:p>
        </p:txBody>
      </p:sp>
      <p:sp>
        <p:nvSpPr>
          <p:cNvPr id="83975" name="Text Box 7"/>
          <p:cNvSpPr txBox="1">
            <a:spLocks noChangeArrowheads="1"/>
          </p:cNvSpPr>
          <p:nvPr/>
        </p:nvSpPr>
        <p:spPr bwMode="auto">
          <a:xfrm>
            <a:off x="674830" y="2670175"/>
            <a:ext cx="34925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i="1"/>
              <a:t>f</a:t>
            </a:r>
            <a:r>
              <a:rPr lang="zh-CN" altLang="en-US" sz="2800" b="1" baseline="-25000"/>
              <a:t>尺</a:t>
            </a:r>
            <a:r>
              <a:rPr lang="zh-CN" altLang="en-US" sz="2800" b="1"/>
              <a:t> ≤ </a:t>
            </a:r>
            <a:r>
              <a:rPr lang="en-US" altLang="zh-CN" sz="2800" b="1" i="1"/>
              <a:t>T</a:t>
            </a:r>
            <a:r>
              <a:rPr lang="zh-CN" altLang="en-US" sz="2800" b="1" baseline="-25000"/>
              <a:t>尺</a:t>
            </a:r>
            <a:endParaRPr lang="zh-CN" altLang="en-US" sz="2800" b="1" baseline="-25000"/>
          </a:p>
        </p:txBody>
      </p:sp>
      <p:sp>
        <p:nvSpPr>
          <p:cNvPr id="83977" name="Text Box 9"/>
          <p:cNvSpPr txBox="1">
            <a:spLocks noChangeArrowheads="1"/>
          </p:cNvSpPr>
          <p:nvPr/>
        </p:nvSpPr>
        <p:spPr bwMode="auto">
          <a:xfrm>
            <a:off x="727217" y="3397250"/>
            <a:ext cx="2513013"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i="1"/>
              <a:t>f</a:t>
            </a:r>
            <a:r>
              <a:rPr lang="zh-CN" altLang="en-US" sz="2800" b="1" baseline="-25000"/>
              <a:t>几何 </a:t>
            </a:r>
            <a:r>
              <a:rPr lang="zh-CN" altLang="en-US" sz="2800" b="1"/>
              <a:t>≤ </a:t>
            </a:r>
            <a:r>
              <a:rPr lang="en-US" altLang="zh-CN" sz="2800" b="1" i="1"/>
              <a:t>t</a:t>
            </a:r>
            <a:r>
              <a:rPr lang="zh-CN" altLang="en-US" sz="2800" b="1" baseline="-25000"/>
              <a:t>几何</a:t>
            </a:r>
            <a:endParaRPr lang="zh-CN" altLang="en-US" sz="2800" b="1" baseline="-25000"/>
          </a:p>
        </p:txBody>
      </p:sp>
      <p:sp>
        <p:nvSpPr>
          <p:cNvPr id="83978" name="Text Box 10"/>
          <p:cNvSpPr txBox="1">
            <a:spLocks noChangeArrowheads="1"/>
          </p:cNvSpPr>
          <p:nvPr/>
        </p:nvSpPr>
        <p:spPr bwMode="auto">
          <a:xfrm>
            <a:off x="631826" y="502798"/>
            <a:ext cx="2309812"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dirty="0"/>
              <a:t>5</a:t>
            </a:r>
            <a:r>
              <a:rPr lang="zh-CN" altLang="en-US" sz="2800" b="1" dirty="0"/>
              <a:t>. 答案</a:t>
            </a:r>
            <a:endParaRPr lang="zh-CN" altLang="en-US" sz="2800" b="1" dirty="0"/>
          </a:p>
        </p:txBody>
      </p:sp>
      <p:pic>
        <p:nvPicPr>
          <p:cNvPr id="83979" name="Picture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89375" y="608013"/>
            <a:ext cx="4197350" cy="552608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3978"/>
                                        </p:tgtEl>
                                        <p:attrNameLst>
                                          <p:attrName>style.visibility</p:attrName>
                                        </p:attrNameLst>
                                      </p:cBhvr>
                                      <p:to>
                                        <p:strVal val="visible"/>
                                      </p:to>
                                    </p:set>
                                    <p:animEffect transition="in" filter="wipe(left)">
                                      <p:cBhvr>
                                        <p:cTn id="7" dur="300"/>
                                        <p:tgtEl>
                                          <p:spTgt spid="839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3979"/>
                                        </p:tgtEl>
                                        <p:attrNameLst>
                                          <p:attrName>style.visibility</p:attrName>
                                        </p:attrNameLst>
                                      </p:cBhvr>
                                      <p:to>
                                        <p:strVal val="visible"/>
                                      </p:to>
                                    </p:set>
                                    <p:anim calcmode="lin" valueType="num">
                                      <p:cBhvr additive="base">
                                        <p:cTn id="12" dur="500" fill="hold"/>
                                        <p:tgtEl>
                                          <p:spTgt spid="83979"/>
                                        </p:tgtEl>
                                        <p:attrNameLst>
                                          <p:attrName>ppt_x</p:attrName>
                                        </p:attrNameLst>
                                      </p:cBhvr>
                                      <p:tavLst>
                                        <p:tav tm="0">
                                          <p:val>
                                            <p:strVal val="1+#ppt_w/2"/>
                                          </p:val>
                                        </p:tav>
                                        <p:tav tm="100000">
                                          <p:val>
                                            <p:strVal val="#ppt_x"/>
                                          </p:val>
                                        </p:tav>
                                      </p:tavLst>
                                    </p:anim>
                                    <p:anim calcmode="lin" valueType="num">
                                      <p:cBhvr additive="base">
                                        <p:cTn id="13"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3973"/>
                                        </p:tgtEl>
                                        <p:attrNameLst>
                                          <p:attrName>style.visibility</p:attrName>
                                        </p:attrNameLst>
                                      </p:cBhvr>
                                      <p:to>
                                        <p:strVal val="visible"/>
                                      </p:to>
                                    </p:set>
                                    <p:animEffect transition="in" filter="wipe(left)">
                                      <p:cBhvr>
                                        <p:cTn id="18" dur="300"/>
                                        <p:tgtEl>
                                          <p:spTgt spid="8397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3974"/>
                                        </p:tgtEl>
                                        <p:attrNameLst>
                                          <p:attrName>style.visibility</p:attrName>
                                        </p:attrNameLst>
                                      </p:cBhvr>
                                      <p:to>
                                        <p:strVal val="visible"/>
                                      </p:to>
                                    </p:set>
                                    <p:animEffect transition="in" filter="wipe(left)">
                                      <p:cBhvr>
                                        <p:cTn id="23" dur="300"/>
                                        <p:tgtEl>
                                          <p:spTgt spid="8397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3975"/>
                                        </p:tgtEl>
                                        <p:attrNameLst>
                                          <p:attrName>style.visibility</p:attrName>
                                        </p:attrNameLst>
                                      </p:cBhvr>
                                      <p:to>
                                        <p:strVal val="visible"/>
                                      </p:to>
                                    </p:set>
                                    <p:animEffect transition="in" filter="wipe(left)">
                                      <p:cBhvr>
                                        <p:cTn id="28" dur="300"/>
                                        <p:tgtEl>
                                          <p:spTgt spid="8397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3977"/>
                                        </p:tgtEl>
                                        <p:attrNameLst>
                                          <p:attrName>style.visibility</p:attrName>
                                        </p:attrNameLst>
                                      </p:cBhvr>
                                      <p:to>
                                        <p:strVal val="visible"/>
                                      </p:to>
                                    </p:set>
                                    <p:animEffect transition="in" filter="wipe(left)">
                                      <p:cBhvr>
                                        <p:cTn id="33" dur="300"/>
                                        <p:tgtEl>
                                          <p:spTgt spid="83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3" grpId="0" autoUpdateAnimBg="0"/>
      <p:bldP spid="83974" grpId="0" autoUpdateAnimBg="0"/>
      <p:bldP spid="83975" grpId="0" autoUpdateAnimBg="0"/>
      <p:bldP spid="83977" grpId="0" autoUpdateAnimBg="0"/>
      <p:bldP spid="8397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E0797DF7-BF40-4954-8B2B-134D87767912}" type="slidenum">
              <a:rPr kumimoji="0" lang="zh-CN" altLang="en-US" sz="2000" smtClean="0">
                <a:solidFill>
                  <a:srgbClr val="0000FF"/>
                </a:solidFill>
              </a:rPr>
            </a:fld>
            <a:endParaRPr kumimoji="0" lang="en-US" altLang="zh-CN" sz="2000" smtClean="0">
              <a:solidFill>
                <a:srgbClr val="0000FF"/>
              </a:solidFill>
            </a:endParaRPr>
          </a:p>
        </p:txBody>
      </p:sp>
      <p:pic>
        <p:nvPicPr>
          <p:cNvPr id="798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2000" y="590550"/>
            <a:ext cx="7527925" cy="2495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840" y="3317421"/>
            <a:ext cx="7603768" cy="2386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additive="base">
                                        <p:cTn id="7" dur="500" fill="hold"/>
                                        <p:tgtEl>
                                          <p:spTgt spid="79874"/>
                                        </p:tgtEl>
                                        <p:attrNameLst>
                                          <p:attrName>ppt_x</p:attrName>
                                        </p:attrNameLst>
                                      </p:cBhvr>
                                      <p:tavLst>
                                        <p:tav tm="0">
                                          <p:val>
                                            <p:strVal val="0-#ppt_w/2"/>
                                          </p:val>
                                        </p:tav>
                                        <p:tav tm="100000">
                                          <p:val>
                                            <p:strVal val="#ppt_x"/>
                                          </p:val>
                                        </p:tav>
                                      </p:tavLst>
                                    </p:anim>
                                    <p:anim calcmode="lin" valueType="num">
                                      <p:cBhvr additive="base">
                                        <p:cTn id="8" dur="500" fill="hold"/>
                                        <p:tgtEl>
                                          <p:spTgt spid="798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9875"/>
                                        </p:tgtEl>
                                        <p:attrNameLst>
                                          <p:attrName>style.visibility</p:attrName>
                                        </p:attrNameLst>
                                      </p:cBhvr>
                                      <p:to>
                                        <p:strVal val="visible"/>
                                      </p:to>
                                    </p:set>
                                    <p:anim calcmode="lin" valueType="num">
                                      <p:cBhvr additive="base">
                                        <p:cTn id="13" dur="500" fill="hold"/>
                                        <p:tgtEl>
                                          <p:spTgt spid="79875"/>
                                        </p:tgtEl>
                                        <p:attrNameLst>
                                          <p:attrName>ppt_x</p:attrName>
                                        </p:attrNameLst>
                                      </p:cBhvr>
                                      <p:tavLst>
                                        <p:tav tm="0">
                                          <p:val>
                                            <p:strVal val="#ppt_x"/>
                                          </p:val>
                                        </p:tav>
                                        <p:tav tm="100000">
                                          <p:val>
                                            <p:strVal val="#ppt_x"/>
                                          </p:val>
                                        </p:tav>
                                      </p:tavLst>
                                    </p:anim>
                                    <p:anim calcmode="lin" valueType="num">
                                      <p:cBhvr additive="base">
                                        <p:cTn id="14" dur="500" fill="hold"/>
                                        <p:tgtEl>
                                          <p:spTgt spid="798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3520AB8-CECB-4D8B-A98E-FF84637F5107}" type="slidenum">
              <a:rPr kumimoji="0" lang="zh-CN" altLang="en-US" sz="2000" smtClean="0">
                <a:solidFill>
                  <a:srgbClr val="0000FF"/>
                </a:solidFill>
              </a:rPr>
            </a:fld>
            <a:endParaRPr kumimoji="0" lang="en-US" altLang="zh-CN" sz="2000" smtClean="0">
              <a:solidFill>
                <a:srgbClr val="0000FF"/>
              </a:solidFill>
            </a:endParaRPr>
          </a:p>
        </p:txBody>
      </p:sp>
      <p:sp>
        <p:nvSpPr>
          <p:cNvPr id="84997" name="Text Box 5"/>
          <p:cNvSpPr txBox="1">
            <a:spLocks noChangeArrowheads="1"/>
          </p:cNvSpPr>
          <p:nvPr/>
        </p:nvSpPr>
        <p:spPr bwMode="auto">
          <a:xfrm>
            <a:off x="479425" y="244475"/>
            <a:ext cx="5121275" cy="5238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dirty="0"/>
              <a:t>(b)  </a:t>
            </a:r>
            <a:r>
              <a:rPr lang="zh-CN" altLang="en-US" sz="2800" b="1" dirty="0"/>
              <a:t>最大实体要求</a:t>
            </a:r>
            <a:r>
              <a:rPr lang="en-US" altLang="zh-CN" sz="2800" b="1" dirty="0"/>
              <a:t>MMR：</a:t>
            </a:r>
            <a:endParaRPr lang="en-US" altLang="zh-CN" sz="2800" b="1" dirty="0"/>
          </a:p>
        </p:txBody>
      </p:sp>
      <p:sp>
        <p:nvSpPr>
          <p:cNvPr id="84998" name="Text Box 6"/>
          <p:cNvSpPr txBox="1">
            <a:spLocks noChangeArrowheads="1"/>
          </p:cNvSpPr>
          <p:nvPr/>
        </p:nvSpPr>
        <p:spPr bwMode="auto">
          <a:xfrm>
            <a:off x="330200" y="2882900"/>
            <a:ext cx="25273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合格条件：</a:t>
            </a:r>
            <a:endParaRPr lang="zh-CN" altLang="en-US" sz="2800" b="1"/>
          </a:p>
        </p:txBody>
      </p:sp>
      <p:sp>
        <p:nvSpPr>
          <p:cNvPr id="84999" name="Text Box 7"/>
          <p:cNvSpPr txBox="1">
            <a:spLocks noChangeArrowheads="1"/>
          </p:cNvSpPr>
          <p:nvPr/>
        </p:nvSpPr>
        <p:spPr bwMode="auto">
          <a:xfrm>
            <a:off x="279400" y="3326165"/>
            <a:ext cx="2943225" cy="5794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200" b="1" i="1" dirty="0" err="1">
                <a:solidFill>
                  <a:srgbClr val="FF3300"/>
                </a:solidFill>
              </a:rPr>
              <a:t>d</a:t>
            </a:r>
            <a:r>
              <a:rPr lang="en-US" altLang="zh-CN" sz="2800" b="1" baseline="-25000" dirty="0" err="1">
                <a:solidFill>
                  <a:srgbClr val="FF3300"/>
                </a:solidFill>
              </a:rPr>
              <a:t>fe</a:t>
            </a:r>
            <a:r>
              <a:rPr lang="en-US" altLang="zh-CN" sz="2800" b="1" dirty="0">
                <a:solidFill>
                  <a:srgbClr val="FF3300"/>
                </a:solidFill>
              </a:rPr>
              <a:t> ≤</a:t>
            </a:r>
            <a:r>
              <a:rPr lang="en-US" altLang="zh-CN" sz="3200" b="1" i="1" dirty="0">
                <a:solidFill>
                  <a:srgbClr val="FF3300"/>
                </a:solidFill>
              </a:rPr>
              <a:t> </a:t>
            </a:r>
            <a:r>
              <a:rPr lang="en-US" altLang="zh-CN" sz="3200" b="1" i="1" dirty="0" err="1">
                <a:solidFill>
                  <a:srgbClr val="FF3300"/>
                </a:solidFill>
              </a:rPr>
              <a:t>d</a:t>
            </a:r>
            <a:r>
              <a:rPr lang="en-US" altLang="zh-CN" sz="2800" b="1" baseline="-25000" dirty="0" err="1">
                <a:solidFill>
                  <a:srgbClr val="FF3300"/>
                </a:solidFill>
              </a:rPr>
              <a:t>MV</a:t>
            </a:r>
            <a:r>
              <a:rPr lang="en-US" altLang="zh-CN" sz="2800" b="1" dirty="0">
                <a:solidFill>
                  <a:srgbClr val="FF3300"/>
                </a:solidFill>
              </a:rPr>
              <a:t>;</a:t>
            </a:r>
            <a:endParaRPr lang="en-US" altLang="zh-CN" sz="2800" b="1" dirty="0">
              <a:solidFill>
                <a:srgbClr val="FF3300"/>
              </a:solidFill>
            </a:endParaRPr>
          </a:p>
        </p:txBody>
      </p:sp>
      <p:sp>
        <p:nvSpPr>
          <p:cNvPr id="85000" name="Text Box 8"/>
          <p:cNvSpPr txBox="1">
            <a:spLocks noChangeArrowheads="1"/>
          </p:cNvSpPr>
          <p:nvPr/>
        </p:nvSpPr>
        <p:spPr bwMode="auto">
          <a:xfrm>
            <a:off x="2143125" y="3349978"/>
            <a:ext cx="3270250"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200" b="1" i="1" dirty="0" err="1">
                <a:solidFill>
                  <a:srgbClr val="FF3300"/>
                </a:solidFill>
              </a:rPr>
              <a:t>d</a:t>
            </a:r>
            <a:r>
              <a:rPr lang="en-US" altLang="zh-CN" sz="2800" b="1" baseline="-25000" dirty="0" err="1">
                <a:solidFill>
                  <a:srgbClr val="FF3300"/>
                </a:solidFill>
              </a:rPr>
              <a:t>min</a:t>
            </a:r>
            <a:r>
              <a:rPr lang="en-US" altLang="zh-CN" sz="2800" b="1" dirty="0" err="1">
                <a:solidFill>
                  <a:srgbClr val="FF3300"/>
                </a:solidFill>
              </a:rPr>
              <a:t>≤</a:t>
            </a:r>
            <a:r>
              <a:rPr lang="en-US" altLang="zh-CN" sz="3200" b="1" i="1" dirty="0" err="1">
                <a:solidFill>
                  <a:srgbClr val="FF3300"/>
                </a:solidFill>
              </a:rPr>
              <a:t>d</a:t>
            </a:r>
            <a:r>
              <a:rPr lang="en-US" altLang="zh-CN" sz="2800" b="1" baseline="-25000" dirty="0" err="1">
                <a:solidFill>
                  <a:srgbClr val="FF3300"/>
                </a:solidFill>
              </a:rPr>
              <a:t>a</a:t>
            </a:r>
            <a:r>
              <a:rPr lang="en-US" altLang="zh-CN" sz="2800" b="1" dirty="0" err="1">
                <a:solidFill>
                  <a:srgbClr val="FF3300"/>
                </a:solidFill>
              </a:rPr>
              <a:t>≤</a:t>
            </a:r>
            <a:r>
              <a:rPr lang="en-US" altLang="zh-CN" sz="3200" b="1" i="1" dirty="0" err="1">
                <a:solidFill>
                  <a:srgbClr val="FF3300"/>
                </a:solidFill>
              </a:rPr>
              <a:t>d</a:t>
            </a:r>
            <a:r>
              <a:rPr lang="en-US" altLang="zh-CN" sz="2800" b="1" baseline="-25000" dirty="0" err="1">
                <a:solidFill>
                  <a:srgbClr val="FF3300"/>
                </a:solidFill>
              </a:rPr>
              <a:t>max</a:t>
            </a:r>
            <a:endParaRPr lang="en-US" altLang="zh-CN" sz="2800" b="1" baseline="-25000" dirty="0">
              <a:solidFill>
                <a:srgbClr val="FF3300"/>
              </a:solidFill>
            </a:endParaRPr>
          </a:p>
        </p:txBody>
      </p:sp>
      <mc:AlternateContent xmlns:mc="http://schemas.openxmlformats.org/markup-compatibility/2006">
        <mc:Choice xmlns:a14="http://schemas.microsoft.com/office/drawing/2010/main" Requires="a14">
          <p:sp>
            <p:nvSpPr>
              <p:cNvPr id="85003" name="Rectangle 11"/>
              <p:cNvSpPr>
                <a:spLocks noChangeArrowheads="1"/>
              </p:cNvSpPr>
              <p:nvPr/>
            </p:nvSpPr>
            <p:spPr bwMode="auto">
              <a:xfrm>
                <a:off x="473075" y="782638"/>
                <a:ext cx="3425825" cy="2143125"/>
              </a:xfrm>
              <a:prstGeom prst="rect">
                <a:avLst/>
              </a:prstGeom>
              <a:noFill/>
              <a:ln>
                <a:noFill/>
              </a:ln>
              <a:effectLst/>
              <a:extLst>
                <a:ext uri="{909E8E84-426E-40DD-AFC4-6F175D3DCCD1}">
                  <a14:hiddenFill>
                    <a:solidFill>
                      <a:srgbClr val="FF0066"/>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pPr algn="l">
                  <a:lnSpc>
                    <a:spcPct val="120000"/>
                  </a:lnSpc>
                  <a:spcBef>
                    <a:spcPct val="50000"/>
                  </a:spcBef>
                </a:pPr>
                <a:r>
                  <a:rPr lang="zh-CN" altLang="en-US" sz="2800" b="1" dirty="0"/>
                  <a:t>在图（</a:t>
                </a:r>
                <a:r>
                  <a:rPr lang="en-US" altLang="zh-CN" sz="2800" b="1" dirty="0"/>
                  <a:t>b）</a:t>
                </a:r>
                <a:r>
                  <a:rPr lang="zh-CN" altLang="en-US" sz="2800" b="1" dirty="0"/>
                  <a:t>中加工后则得</a:t>
                </a:r>
                <a:r>
                  <a:rPr lang="en-US" altLang="zh-CN" sz="2800" b="1" i="1" dirty="0"/>
                  <a:t>d</a:t>
                </a:r>
                <a:r>
                  <a:rPr lang="en-US" altLang="zh-CN" sz="2800" b="1" baseline="-25000" dirty="0"/>
                  <a:t>a</a:t>
                </a:r>
                <a:r>
                  <a:rPr lang="en-US" altLang="zh-CN" sz="2800" b="1" dirty="0"/>
                  <a:t>=</a:t>
                </a:r>
                <a14:m>
                  <m:oMath xmlns:m="http://schemas.openxmlformats.org/officeDocument/2006/math">
                    <m:r>
                      <a:rPr lang="en-US" altLang="zh-CN" sz="2800" b="1" i="1" dirty="0" smtClean="0">
                        <a:latin typeface="Cambria Math"/>
                        <a:ea typeface="Cambria Math"/>
                      </a:rPr>
                      <m:t>∅</m:t>
                    </m:r>
                  </m:oMath>
                </a14:m>
                <a:r>
                  <a:rPr lang="en-US" altLang="zh-CN" sz="2800" b="1" dirty="0"/>
                  <a:t>19.985，  </a:t>
                </a:r>
                <a:r>
                  <a:rPr lang="en-US" altLang="zh-CN" sz="2800" b="1" i="1" dirty="0"/>
                  <a:t>f</a:t>
                </a:r>
                <a:r>
                  <a:rPr lang="en-US" altLang="zh-CN" sz="2800" b="1" baseline="-25000" dirty="0"/>
                  <a:t>⊥</a:t>
                </a:r>
                <a:r>
                  <a:rPr lang="en-US" altLang="zh-CN" sz="2800" b="1" dirty="0"/>
                  <a:t>=</a:t>
                </a:r>
                <a:r>
                  <a:rPr lang="en-US" altLang="zh-CN" sz="2800" b="1" i="1" dirty="0"/>
                  <a:t>Φ</a:t>
                </a:r>
                <a:r>
                  <a:rPr lang="en-US" altLang="zh-CN" sz="2800" b="1" dirty="0"/>
                  <a:t>0.06，</a:t>
                </a:r>
                <a:r>
                  <a:rPr lang="zh-CN" altLang="en-US" sz="2800" b="1" dirty="0"/>
                  <a:t>该轴是否合格？</a:t>
                </a:r>
              </a:p>
            </p:txBody>
          </p:sp>
        </mc:Choice>
        <mc:Fallback>
          <p:sp>
            <p:nvSpPr>
              <p:cNvPr id="85003" name="Rectangle 11"/>
              <p:cNvSpPr>
                <a:spLocks noRot="1" noChangeAspect="1" noMove="1" noResize="1" noEditPoints="1" noAdjustHandles="1" noChangeArrowheads="1" noChangeShapeType="1" noTextEdit="1"/>
              </p:cNvSpPr>
              <p:nvPr/>
            </p:nvSpPr>
            <p:spPr bwMode="auto">
              <a:xfrm>
                <a:off x="473075" y="782638"/>
                <a:ext cx="3425825" cy="2143125"/>
              </a:xfrm>
              <a:prstGeom prst="rect">
                <a:avLst/>
              </a:prstGeom>
              <a:blipFill rotWithShape="1">
                <a:blip r:embed="rId1"/>
                <a:stretch>
                  <a:fillRect l="-3737" t="-1989" b="-4545"/>
                </a:stretch>
              </a:blip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graphicFrame>
        <p:nvGraphicFramePr>
          <p:cNvPr id="85004" name="Object 12"/>
          <p:cNvGraphicFramePr>
            <a:graphicFrameLocks noChangeAspect="1"/>
          </p:cNvGraphicFramePr>
          <p:nvPr/>
        </p:nvGraphicFramePr>
        <p:xfrm>
          <a:off x="534988" y="3981185"/>
          <a:ext cx="2398712" cy="696913"/>
        </p:xfrm>
        <a:graphic>
          <a:graphicData uri="http://schemas.openxmlformats.org/presentationml/2006/ole">
            <mc:AlternateContent xmlns:mc="http://schemas.openxmlformats.org/markup-compatibility/2006">
              <mc:Choice xmlns:v="urn:schemas-microsoft-com:vml" Requires="v">
                <p:oleObj spid="_x0000_s69939" name="Equation" r:id="rId2" imgW="787400" imgH="228600" progId="Equation.3">
                  <p:embed/>
                </p:oleObj>
              </mc:Choice>
              <mc:Fallback>
                <p:oleObj name="Equation" r:id="rId2" imgW="787400" imgH="228600" progId="Equation.3">
                  <p:embed/>
                  <p:pic>
                    <p:nvPicPr>
                      <p:cNvPr id="0" name="Object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988" y="3981185"/>
                        <a:ext cx="2398712"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05" name="Object 13"/>
          <p:cNvGraphicFramePr>
            <a:graphicFrameLocks noChangeAspect="1"/>
          </p:cNvGraphicFramePr>
          <p:nvPr/>
        </p:nvGraphicFramePr>
        <p:xfrm>
          <a:off x="981075" y="4730485"/>
          <a:ext cx="2911475" cy="1716088"/>
        </p:xfrm>
        <a:graphic>
          <a:graphicData uri="http://schemas.openxmlformats.org/presentationml/2006/ole">
            <mc:AlternateContent xmlns:mc="http://schemas.openxmlformats.org/markup-compatibility/2006">
              <mc:Choice xmlns:v="urn:schemas-microsoft-com:vml" Requires="v">
                <p:oleObj spid="_x0000_s69940" name="Equation" r:id="rId4" imgW="1143000" imgH="673100" progId="Equation.3">
                  <p:embed/>
                </p:oleObj>
              </mc:Choice>
              <mc:Fallback>
                <p:oleObj name="Equation" r:id="rId4" imgW="1143000" imgH="67310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1075" y="4730485"/>
                        <a:ext cx="2911475" cy="171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06" name="Object 14"/>
          <p:cNvGraphicFramePr>
            <a:graphicFrameLocks noChangeAspect="1"/>
          </p:cNvGraphicFramePr>
          <p:nvPr/>
        </p:nvGraphicFramePr>
        <p:xfrm>
          <a:off x="4246563" y="4687623"/>
          <a:ext cx="4703762" cy="1244600"/>
        </p:xfrm>
        <a:graphic>
          <a:graphicData uri="http://schemas.openxmlformats.org/presentationml/2006/ole">
            <mc:AlternateContent xmlns:mc="http://schemas.openxmlformats.org/markup-compatibility/2006">
              <mc:Choice xmlns:v="urn:schemas-microsoft-com:vml" Requires="v">
                <p:oleObj spid="_x0000_s69941" name="Equation" r:id="rId6" imgW="1727200" imgH="457200" progId="Equation.3">
                  <p:embed/>
                </p:oleObj>
              </mc:Choice>
              <mc:Fallback>
                <p:oleObj name="Equation" r:id="rId6" imgW="1727200" imgH="45720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6563" y="4687623"/>
                        <a:ext cx="4703762" cy="124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007" name="Text Box 15"/>
          <p:cNvSpPr txBox="1">
            <a:spLocks noChangeArrowheads="1"/>
          </p:cNvSpPr>
          <p:nvPr/>
        </p:nvSpPr>
        <p:spPr bwMode="auto">
          <a:xfrm>
            <a:off x="4311650" y="5962650"/>
            <a:ext cx="3605213"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所以该轴合格。</a:t>
            </a:r>
            <a:endParaRPr lang="zh-CN" altLang="en-US" sz="2800" b="1"/>
          </a:p>
        </p:txBody>
      </p:sp>
      <p:pic>
        <p:nvPicPr>
          <p:cNvPr id="85008"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57775" y="255588"/>
            <a:ext cx="2908300" cy="42037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997"/>
                                        </p:tgtEl>
                                        <p:attrNameLst>
                                          <p:attrName>style.visibility</p:attrName>
                                        </p:attrNameLst>
                                      </p:cBhvr>
                                      <p:to>
                                        <p:strVal val="visible"/>
                                      </p:to>
                                    </p:set>
                                    <p:animEffect transition="in" filter="wipe(left)">
                                      <p:cBhvr>
                                        <p:cTn id="7" dur="500"/>
                                        <p:tgtEl>
                                          <p:spTgt spid="8499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5008"/>
                                        </p:tgtEl>
                                        <p:attrNameLst>
                                          <p:attrName>style.visibility</p:attrName>
                                        </p:attrNameLst>
                                      </p:cBhvr>
                                      <p:to>
                                        <p:strVal val="visible"/>
                                      </p:to>
                                    </p:set>
                                    <p:anim calcmode="lin" valueType="num">
                                      <p:cBhvr additive="base">
                                        <p:cTn id="12" dur="500" fill="hold"/>
                                        <p:tgtEl>
                                          <p:spTgt spid="85008"/>
                                        </p:tgtEl>
                                        <p:attrNameLst>
                                          <p:attrName>ppt_x</p:attrName>
                                        </p:attrNameLst>
                                      </p:cBhvr>
                                      <p:tavLst>
                                        <p:tav tm="0">
                                          <p:val>
                                            <p:strVal val="1+#ppt_w/2"/>
                                          </p:val>
                                        </p:tav>
                                        <p:tav tm="100000">
                                          <p:val>
                                            <p:strVal val="#ppt_x"/>
                                          </p:val>
                                        </p:tav>
                                      </p:tavLst>
                                    </p:anim>
                                    <p:anim calcmode="lin" valueType="num">
                                      <p:cBhvr additive="base">
                                        <p:cTn id="13" dur="500" fill="hold"/>
                                        <p:tgtEl>
                                          <p:spTgt spid="8500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5003"/>
                                        </p:tgtEl>
                                        <p:attrNameLst>
                                          <p:attrName>style.visibility</p:attrName>
                                        </p:attrNameLst>
                                      </p:cBhvr>
                                      <p:to>
                                        <p:strVal val="visible"/>
                                      </p:to>
                                    </p:set>
                                    <p:animEffect transition="in" filter="wipe(left)">
                                      <p:cBhvr>
                                        <p:cTn id="18" dur="500"/>
                                        <p:tgtEl>
                                          <p:spTgt spid="8500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4998"/>
                                        </p:tgtEl>
                                        <p:attrNameLst>
                                          <p:attrName>style.visibility</p:attrName>
                                        </p:attrNameLst>
                                      </p:cBhvr>
                                      <p:to>
                                        <p:strVal val="visible"/>
                                      </p:to>
                                    </p:set>
                                    <p:animEffect transition="in" filter="wipe(left)">
                                      <p:cBhvr>
                                        <p:cTn id="23" dur="500"/>
                                        <p:tgtEl>
                                          <p:spTgt spid="8499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4999"/>
                                        </p:tgtEl>
                                        <p:attrNameLst>
                                          <p:attrName>style.visibility</p:attrName>
                                        </p:attrNameLst>
                                      </p:cBhvr>
                                      <p:to>
                                        <p:strVal val="visible"/>
                                      </p:to>
                                    </p:set>
                                    <p:animEffect transition="in" filter="wipe(left)">
                                      <p:cBhvr>
                                        <p:cTn id="28" dur="500"/>
                                        <p:tgtEl>
                                          <p:spTgt spid="8499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5000"/>
                                        </p:tgtEl>
                                        <p:attrNameLst>
                                          <p:attrName>style.visibility</p:attrName>
                                        </p:attrNameLst>
                                      </p:cBhvr>
                                      <p:to>
                                        <p:strVal val="visible"/>
                                      </p:to>
                                    </p:set>
                                    <p:animEffect transition="in" filter="wipe(left)">
                                      <p:cBhvr>
                                        <p:cTn id="33" dur="500"/>
                                        <p:tgtEl>
                                          <p:spTgt spid="8500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5004"/>
                                        </p:tgtEl>
                                        <p:attrNameLst>
                                          <p:attrName>style.visibility</p:attrName>
                                        </p:attrNameLst>
                                      </p:cBhvr>
                                      <p:to>
                                        <p:strVal val="visible"/>
                                      </p:to>
                                    </p:set>
                                    <p:animEffect transition="in" filter="wipe(left)">
                                      <p:cBhvr>
                                        <p:cTn id="38" dur="500"/>
                                        <p:tgtEl>
                                          <p:spTgt spid="8500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5005"/>
                                        </p:tgtEl>
                                        <p:attrNameLst>
                                          <p:attrName>style.visibility</p:attrName>
                                        </p:attrNameLst>
                                      </p:cBhvr>
                                      <p:to>
                                        <p:strVal val="visible"/>
                                      </p:to>
                                    </p:set>
                                    <p:animEffect transition="in" filter="wipe(left)">
                                      <p:cBhvr>
                                        <p:cTn id="43" dur="500"/>
                                        <p:tgtEl>
                                          <p:spTgt spid="8500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5006"/>
                                        </p:tgtEl>
                                        <p:attrNameLst>
                                          <p:attrName>style.visibility</p:attrName>
                                        </p:attrNameLst>
                                      </p:cBhvr>
                                      <p:to>
                                        <p:strVal val="visible"/>
                                      </p:to>
                                    </p:set>
                                    <p:animEffect transition="in" filter="wipe(left)">
                                      <p:cBhvr>
                                        <p:cTn id="48" dur="500"/>
                                        <p:tgtEl>
                                          <p:spTgt spid="8500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5007"/>
                                        </p:tgtEl>
                                        <p:attrNameLst>
                                          <p:attrName>style.visibility</p:attrName>
                                        </p:attrNameLst>
                                      </p:cBhvr>
                                      <p:to>
                                        <p:strVal val="visible"/>
                                      </p:to>
                                    </p:set>
                                    <p:animEffect transition="in" filter="wipe(left)">
                                      <p:cBhvr>
                                        <p:cTn id="53" dur="500"/>
                                        <p:tgtEl>
                                          <p:spTgt spid="85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autoUpdateAnimBg="0"/>
      <p:bldP spid="84998" grpId="0" autoUpdateAnimBg="0"/>
      <p:bldP spid="84999" grpId="0" autoUpdateAnimBg="0"/>
      <p:bldP spid="85000" grpId="0" autoUpdateAnimBg="0"/>
      <p:bldP spid="85003" grpId="0" autoUpdateAnimBg="0"/>
      <p:bldP spid="85007"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85A60691-92DD-44E3-A5FB-2EF4C01EEDBC}" type="slidenum">
              <a:rPr kumimoji="0" lang="zh-CN" altLang="en-US" sz="2000" smtClean="0">
                <a:solidFill>
                  <a:srgbClr val="0000FF"/>
                </a:solidFill>
              </a:rPr>
            </a:fld>
            <a:endParaRPr kumimoji="0" lang="en-US" altLang="zh-CN" sz="2000" smtClean="0">
              <a:solidFill>
                <a:srgbClr val="0000FF"/>
              </a:solidFill>
            </a:endParaRPr>
          </a:p>
        </p:txBody>
      </p:sp>
      <p:sp>
        <p:nvSpPr>
          <p:cNvPr id="86021" name="Text Box 5"/>
          <p:cNvSpPr txBox="1">
            <a:spLocks noChangeArrowheads="1"/>
          </p:cNvSpPr>
          <p:nvPr/>
        </p:nvSpPr>
        <p:spPr bwMode="auto">
          <a:xfrm>
            <a:off x="447359" y="959023"/>
            <a:ext cx="3227387" cy="9540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b="1" dirty="0"/>
              <a:t>  </a:t>
            </a:r>
            <a:r>
              <a:rPr lang="en-US" altLang="zh-CN" sz="2800" b="1" dirty="0"/>
              <a:t>(c)</a:t>
            </a:r>
            <a:r>
              <a:rPr lang="en-US" altLang="zh-CN" b="1" dirty="0"/>
              <a:t>  </a:t>
            </a:r>
            <a:r>
              <a:rPr lang="zh-CN" altLang="en-US" sz="2800" b="1" dirty="0"/>
              <a:t>最小实体要求</a:t>
            </a:r>
            <a:endParaRPr lang="en-US" altLang="zh-CN" sz="2800" b="1" dirty="0"/>
          </a:p>
          <a:p>
            <a:pPr algn="l" eaLnBrk="1" hangingPunct="1"/>
            <a:r>
              <a:rPr lang="en-US" altLang="zh-CN" sz="2800" b="1" i="1" dirty="0"/>
              <a:t>         </a:t>
            </a:r>
            <a:r>
              <a:rPr lang="en-US" altLang="zh-CN" sz="2800" b="1" dirty="0"/>
              <a:t>LMR</a:t>
            </a:r>
            <a:endParaRPr lang="en-US" altLang="zh-CN" sz="2800" b="1" dirty="0"/>
          </a:p>
        </p:txBody>
      </p:sp>
      <p:sp>
        <p:nvSpPr>
          <p:cNvPr id="86022" name="Text Box 6"/>
          <p:cNvSpPr txBox="1">
            <a:spLocks noChangeArrowheads="1"/>
          </p:cNvSpPr>
          <p:nvPr/>
        </p:nvSpPr>
        <p:spPr bwMode="auto">
          <a:xfrm>
            <a:off x="606568" y="2045072"/>
            <a:ext cx="2513012" cy="5207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dirty="0"/>
              <a:t>合格条件：</a:t>
            </a:r>
            <a:endParaRPr lang="zh-CN" altLang="en-US" sz="2800" b="1" dirty="0"/>
          </a:p>
        </p:txBody>
      </p:sp>
      <p:sp>
        <p:nvSpPr>
          <p:cNvPr id="86023" name="Text Box 7"/>
          <p:cNvSpPr txBox="1">
            <a:spLocks noChangeArrowheads="1"/>
          </p:cNvSpPr>
          <p:nvPr/>
        </p:nvSpPr>
        <p:spPr bwMode="auto">
          <a:xfrm>
            <a:off x="606568" y="2702791"/>
            <a:ext cx="32131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i="1" dirty="0" err="1"/>
              <a:t>d</a:t>
            </a:r>
            <a:r>
              <a:rPr lang="en-US" altLang="zh-CN" sz="2800" b="1" baseline="-25000" dirty="0" err="1"/>
              <a:t>fi</a:t>
            </a:r>
            <a:r>
              <a:rPr lang="en-US" altLang="zh-CN" sz="2800" b="1" dirty="0"/>
              <a:t> ≥</a:t>
            </a:r>
            <a:r>
              <a:rPr lang="en-US" altLang="zh-CN" sz="2800" b="1" i="1" dirty="0"/>
              <a:t> </a:t>
            </a:r>
            <a:r>
              <a:rPr lang="en-US" altLang="zh-CN" sz="2800" b="1" i="1" dirty="0" err="1"/>
              <a:t>d</a:t>
            </a:r>
            <a:r>
              <a:rPr lang="en-US" altLang="zh-CN" sz="2800" b="1" baseline="-25000" dirty="0" err="1"/>
              <a:t>LV</a:t>
            </a:r>
            <a:endParaRPr lang="zh-CN" altLang="en-US" sz="2800" b="1" dirty="0"/>
          </a:p>
        </p:txBody>
      </p:sp>
      <p:sp>
        <p:nvSpPr>
          <p:cNvPr id="86024" name="Text Box 8"/>
          <p:cNvSpPr txBox="1">
            <a:spLocks noChangeArrowheads="1"/>
          </p:cNvSpPr>
          <p:nvPr/>
        </p:nvSpPr>
        <p:spPr bwMode="auto">
          <a:xfrm>
            <a:off x="606568" y="3315072"/>
            <a:ext cx="3198812"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200" b="1" i="1" dirty="0" err="1"/>
              <a:t>d</a:t>
            </a:r>
            <a:r>
              <a:rPr lang="en-US" altLang="zh-CN" sz="2800" b="1" baseline="-25000" dirty="0" err="1"/>
              <a:t>min</a:t>
            </a:r>
            <a:r>
              <a:rPr lang="en-US" altLang="zh-CN" sz="2800" b="1" dirty="0" err="1"/>
              <a:t>≤</a:t>
            </a:r>
            <a:r>
              <a:rPr lang="en-US" altLang="zh-CN" sz="3200" b="1" i="1" dirty="0" err="1"/>
              <a:t>d</a:t>
            </a:r>
            <a:r>
              <a:rPr lang="en-US" altLang="zh-CN" sz="2800" b="1" baseline="-25000" dirty="0" err="1"/>
              <a:t>a</a:t>
            </a:r>
            <a:r>
              <a:rPr lang="en-US" altLang="zh-CN" sz="2800" b="1" dirty="0" err="1"/>
              <a:t>≤</a:t>
            </a:r>
            <a:r>
              <a:rPr lang="en-US" altLang="zh-CN" sz="3200" b="1" i="1" dirty="0" err="1"/>
              <a:t>d</a:t>
            </a:r>
            <a:r>
              <a:rPr lang="en-US" altLang="zh-CN" sz="2800" b="1" baseline="-25000" dirty="0" err="1"/>
              <a:t>max</a:t>
            </a:r>
            <a:endParaRPr lang="zh-CN" altLang="en-US" sz="2800" b="1" baseline="-25000" dirty="0"/>
          </a:p>
        </p:txBody>
      </p:sp>
      <p:pic>
        <p:nvPicPr>
          <p:cNvPr id="86025" name="Picture 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746500" y="276225"/>
            <a:ext cx="4457700" cy="63658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1"/>
                                        </p:tgtEl>
                                        <p:attrNameLst>
                                          <p:attrName>style.visibility</p:attrName>
                                        </p:attrNameLst>
                                      </p:cBhvr>
                                      <p:to>
                                        <p:strVal val="visible"/>
                                      </p:to>
                                    </p:set>
                                    <p:animEffect transition="in" filter="wipe(left)">
                                      <p:cBhvr>
                                        <p:cTn id="7" dur="300"/>
                                        <p:tgtEl>
                                          <p:spTgt spid="860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6025"/>
                                        </p:tgtEl>
                                        <p:attrNameLst>
                                          <p:attrName>style.visibility</p:attrName>
                                        </p:attrNameLst>
                                      </p:cBhvr>
                                      <p:to>
                                        <p:strVal val="visible"/>
                                      </p:to>
                                    </p:set>
                                    <p:anim calcmode="lin" valueType="num">
                                      <p:cBhvr additive="base">
                                        <p:cTn id="12" dur="500" fill="hold"/>
                                        <p:tgtEl>
                                          <p:spTgt spid="86025"/>
                                        </p:tgtEl>
                                        <p:attrNameLst>
                                          <p:attrName>ppt_x</p:attrName>
                                        </p:attrNameLst>
                                      </p:cBhvr>
                                      <p:tavLst>
                                        <p:tav tm="0">
                                          <p:val>
                                            <p:strVal val="1+#ppt_w/2"/>
                                          </p:val>
                                        </p:tav>
                                        <p:tav tm="100000">
                                          <p:val>
                                            <p:strVal val="#ppt_x"/>
                                          </p:val>
                                        </p:tav>
                                      </p:tavLst>
                                    </p:anim>
                                    <p:anim calcmode="lin" valueType="num">
                                      <p:cBhvr additive="base">
                                        <p:cTn id="13" dur="500" fill="hold"/>
                                        <p:tgtEl>
                                          <p:spTgt spid="8602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6022"/>
                                        </p:tgtEl>
                                        <p:attrNameLst>
                                          <p:attrName>style.visibility</p:attrName>
                                        </p:attrNameLst>
                                      </p:cBhvr>
                                      <p:to>
                                        <p:strVal val="visible"/>
                                      </p:to>
                                    </p:set>
                                    <p:animEffect transition="in" filter="wipe(left)">
                                      <p:cBhvr>
                                        <p:cTn id="18" dur="300"/>
                                        <p:tgtEl>
                                          <p:spTgt spid="860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6023"/>
                                        </p:tgtEl>
                                        <p:attrNameLst>
                                          <p:attrName>style.visibility</p:attrName>
                                        </p:attrNameLst>
                                      </p:cBhvr>
                                      <p:to>
                                        <p:strVal val="visible"/>
                                      </p:to>
                                    </p:set>
                                    <p:animEffect transition="in" filter="wipe(left)">
                                      <p:cBhvr>
                                        <p:cTn id="23" dur="300"/>
                                        <p:tgtEl>
                                          <p:spTgt spid="8602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6024"/>
                                        </p:tgtEl>
                                        <p:attrNameLst>
                                          <p:attrName>style.visibility</p:attrName>
                                        </p:attrNameLst>
                                      </p:cBhvr>
                                      <p:to>
                                        <p:strVal val="visible"/>
                                      </p:to>
                                    </p:set>
                                    <p:animEffect transition="in" filter="wipe(left)">
                                      <p:cBhvr>
                                        <p:cTn id="28" dur="300"/>
                                        <p:tgtEl>
                                          <p:spTgt spid="86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utoUpdateAnimBg="0"/>
      <p:bldP spid="86022" grpId="0" autoUpdateAnimBg="0"/>
      <p:bldP spid="86023" grpId="0" autoUpdateAnimBg="0"/>
      <p:bldP spid="86024"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D5DF235-2B14-480D-B023-EDE90519C595}" type="slidenum">
              <a:rPr kumimoji="0" lang="zh-CN" altLang="en-US" sz="2000" smtClean="0">
                <a:solidFill>
                  <a:srgbClr val="0000FF"/>
                </a:solidFill>
              </a:rPr>
            </a:fld>
            <a:endParaRPr kumimoji="0" lang="en-US" altLang="zh-CN" sz="2000" smtClean="0">
              <a:solidFill>
                <a:srgbClr val="0000FF"/>
              </a:solidFill>
            </a:endParaRPr>
          </a:p>
        </p:txBody>
      </p:sp>
      <p:sp>
        <p:nvSpPr>
          <p:cNvPr id="87046" name="Text Box 6"/>
          <p:cNvSpPr txBox="1">
            <a:spLocks noChangeArrowheads="1"/>
          </p:cNvSpPr>
          <p:nvPr/>
        </p:nvSpPr>
        <p:spPr bwMode="auto">
          <a:xfrm>
            <a:off x="303213" y="412045"/>
            <a:ext cx="7367587"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dirty="0"/>
              <a:t>(d) </a:t>
            </a:r>
            <a:r>
              <a:rPr lang="zh-CN" altLang="en-US" sz="2800" b="1" dirty="0"/>
              <a:t>可逆要求</a:t>
            </a:r>
            <a:r>
              <a:rPr lang="en-US" altLang="zh-CN" sz="2800" b="1" dirty="0"/>
              <a:t>RR</a:t>
            </a:r>
            <a:r>
              <a:rPr lang="zh-CN" altLang="en-US" sz="2800" b="1" dirty="0"/>
              <a:t>：</a:t>
            </a:r>
            <a:r>
              <a:rPr lang="zh-CN" altLang="en-US" sz="2800" b="1" dirty="0">
                <a:solidFill>
                  <a:srgbClr val="FF3300"/>
                </a:solidFill>
              </a:rPr>
              <a:t>可逆</a:t>
            </a:r>
            <a:r>
              <a:rPr lang="zh-CN" altLang="en-US" sz="2800" b="1" dirty="0"/>
              <a:t>要求应用于</a:t>
            </a:r>
            <a:r>
              <a:rPr lang="en-US" altLang="zh-CN" sz="2800" b="1" dirty="0"/>
              <a:t>MMR</a:t>
            </a:r>
            <a:endParaRPr lang="en-US" altLang="zh-CN" sz="2800" b="1" dirty="0"/>
          </a:p>
        </p:txBody>
      </p:sp>
      <p:sp>
        <p:nvSpPr>
          <p:cNvPr id="87047" name="Text Box 7"/>
          <p:cNvSpPr txBox="1">
            <a:spLocks noChangeArrowheads="1"/>
          </p:cNvSpPr>
          <p:nvPr/>
        </p:nvSpPr>
        <p:spPr bwMode="auto">
          <a:xfrm>
            <a:off x="629798" y="1443674"/>
            <a:ext cx="27559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dirty="0"/>
              <a:t>合格条件：</a:t>
            </a:r>
            <a:endParaRPr lang="zh-CN" altLang="en-US" sz="2800" b="1" dirty="0"/>
          </a:p>
        </p:txBody>
      </p:sp>
      <p:sp>
        <p:nvSpPr>
          <p:cNvPr id="87048" name="Text Box 8"/>
          <p:cNvSpPr txBox="1">
            <a:spLocks noChangeArrowheads="1"/>
          </p:cNvSpPr>
          <p:nvPr/>
        </p:nvSpPr>
        <p:spPr bwMode="auto">
          <a:xfrm>
            <a:off x="629798" y="1986599"/>
            <a:ext cx="2898775"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i="1"/>
              <a:t>d</a:t>
            </a:r>
            <a:r>
              <a:rPr lang="en-US" altLang="zh-CN" sz="2800" b="1" baseline="-25000"/>
              <a:t>fe</a:t>
            </a:r>
            <a:r>
              <a:rPr lang="en-US" altLang="zh-CN" sz="2800" b="1"/>
              <a:t> ≤</a:t>
            </a:r>
            <a:r>
              <a:rPr lang="en-US" altLang="zh-CN" sz="2800" b="1" i="1"/>
              <a:t> d</a:t>
            </a:r>
            <a:r>
              <a:rPr lang="en-US" altLang="zh-CN" sz="2800" b="1" baseline="-25000"/>
              <a:t>MV</a:t>
            </a:r>
            <a:endParaRPr lang="zh-CN" altLang="en-US" sz="2800" b="1" baseline="-25000"/>
          </a:p>
        </p:txBody>
      </p:sp>
      <p:sp>
        <p:nvSpPr>
          <p:cNvPr id="87049" name="Text Box 9"/>
          <p:cNvSpPr txBox="1">
            <a:spLocks noChangeArrowheads="1"/>
          </p:cNvSpPr>
          <p:nvPr/>
        </p:nvSpPr>
        <p:spPr bwMode="auto">
          <a:xfrm>
            <a:off x="629798" y="2815274"/>
            <a:ext cx="2913062" cy="5794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200" b="1" i="1" dirty="0"/>
              <a:t> </a:t>
            </a:r>
            <a:r>
              <a:rPr lang="en-US" altLang="zh-CN" sz="2800" b="1" i="1" dirty="0"/>
              <a:t>d</a:t>
            </a:r>
            <a:r>
              <a:rPr lang="en-US" altLang="zh-CN" sz="2800" b="1" baseline="-25000" dirty="0"/>
              <a:t>a</a:t>
            </a:r>
            <a:r>
              <a:rPr lang="en-US" altLang="zh-CN" sz="2800" b="1" dirty="0"/>
              <a:t>≥ </a:t>
            </a:r>
            <a:r>
              <a:rPr lang="en-US" altLang="zh-CN" sz="2800" b="1" i="1" dirty="0" err="1"/>
              <a:t>d</a:t>
            </a:r>
            <a:r>
              <a:rPr lang="en-US" altLang="zh-CN" sz="2800" b="1" baseline="-25000" dirty="0" err="1"/>
              <a:t>min</a:t>
            </a:r>
            <a:endParaRPr lang="zh-CN" altLang="en-US" sz="2800" b="1" baseline="-25000" dirty="0"/>
          </a:p>
        </p:txBody>
      </p:sp>
      <p:pic>
        <p:nvPicPr>
          <p:cNvPr id="87050" name="Picture 1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63938" y="877888"/>
            <a:ext cx="4478337" cy="56483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7046"/>
                                        </p:tgtEl>
                                        <p:attrNameLst>
                                          <p:attrName>style.visibility</p:attrName>
                                        </p:attrNameLst>
                                      </p:cBhvr>
                                      <p:to>
                                        <p:strVal val="visible"/>
                                      </p:to>
                                    </p:set>
                                    <p:animEffect transition="in" filter="wipe(left)">
                                      <p:cBhvr>
                                        <p:cTn id="7" dur="300"/>
                                        <p:tgtEl>
                                          <p:spTgt spid="870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7050"/>
                                        </p:tgtEl>
                                        <p:attrNameLst>
                                          <p:attrName>style.visibility</p:attrName>
                                        </p:attrNameLst>
                                      </p:cBhvr>
                                      <p:to>
                                        <p:strVal val="visible"/>
                                      </p:to>
                                    </p:set>
                                    <p:anim calcmode="lin" valueType="num">
                                      <p:cBhvr additive="base">
                                        <p:cTn id="12" dur="500" fill="hold"/>
                                        <p:tgtEl>
                                          <p:spTgt spid="87050"/>
                                        </p:tgtEl>
                                        <p:attrNameLst>
                                          <p:attrName>ppt_x</p:attrName>
                                        </p:attrNameLst>
                                      </p:cBhvr>
                                      <p:tavLst>
                                        <p:tav tm="0">
                                          <p:val>
                                            <p:strVal val="1+#ppt_w/2"/>
                                          </p:val>
                                        </p:tav>
                                        <p:tav tm="100000">
                                          <p:val>
                                            <p:strVal val="#ppt_x"/>
                                          </p:val>
                                        </p:tav>
                                      </p:tavLst>
                                    </p:anim>
                                    <p:anim calcmode="lin" valueType="num">
                                      <p:cBhvr additive="base">
                                        <p:cTn id="13" dur="500" fill="hold"/>
                                        <p:tgtEl>
                                          <p:spTgt spid="870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7047"/>
                                        </p:tgtEl>
                                        <p:attrNameLst>
                                          <p:attrName>style.visibility</p:attrName>
                                        </p:attrNameLst>
                                      </p:cBhvr>
                                      <p:to>
                                        <p:strVal val="visible"/>
                                      </p:to>
                                    </p:set>
                                    <p:animEffect transition="in" filter="wipe(left)">
                                      <p:cBhvr>
                                        <p:cTn id="18" dur="300"/>
                                        <p:tgtEl>
                                          <p:spTgt spid="8704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7048"/>
                                        </p:tgtEl>
                                        <p:attrNameLst>
                                          <p:attrName>style.visibility</p:attrName>
                                        </p:attrNameLst>
                                      </p:cBhvr>
                                      <p:to>
                                        <p:strVal val="visible"/>
                                      </p:to>
                                    </p:set>
                                    <p:animEffect transition="in" filter="wipe(left)">
                                      <p:cBhvr>
                                        <p:cTn id="23" dur="300"/>
                                        <p:tgtEl>
                                          <p:spTgt spid="8704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7049"/>
                                        </p:tgtEl>
                                        <p:attrNameLst>
                                          <p:attrName>style.visibility</p:attrName>
                                        </p:attrNameLst>
                                      </p:cBhvr>
                                      <p:to>
                                        <p:strVal val="visible"/>
                                      </p:to>
                                    </p:set>
                                    <p:animEffect transition="in" filter="wipe(left)">
                                      <p:cBhvr>
                                        <p:cTn id="28" dur="3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6" grpId="0" autoUpdateAnimBg="0"/>
      <p:bldP spid="87047" grpId="0" autoUpdateAnimBg="0"/>
      <p:bldP spid="87048" grpId="0" autoUpdateAnimBg="0"/>
      <p:bldP spid="87049"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4DB15981-2EC5-482C-98D3-EB62E23C3E3C}" type="slidenum">
              <a:rPr kumimoji="0" lang="zh-CN" altLang="en-US" sz="2000" smtClean="0">
                <a:solidFill>
                  <a:srgbClr val="0000FF"/>
                </a:solidFill>
              </a:rPr>
            </a:fld>
            <a:endParaRPr kumimoji="0" lang="en-US" altLang="zh-CN" sz="2000" smtClean="0">
              <a:solidFill>
                <a:srgbClr val="0000FF"/>
              </a:solidFill>
            </a:endParaRPr>
          </a:p>
        </p:txBody>
      </p:sp>
      <p:sp>
        <p:nvSpPr>
          <p:cNvPr id="93190" name="Text Box 6"/>
          <p:cNvSpPr txBox="1">
            <a:spLocks noChangeArrowheads="1"/>
          </p:cNvSpPr>
          <p:nvPr/>
        </p:nvSpPr>
        <p:spPr bwMode="auto">
          <a:xfrm>
            <a:off x="461963" y="452162"/>
            <a:ext cx="56769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2800" b="1" dirty="0"/>
              <a:t>(e)   MMR</a:t>
            </a:r>
            <a:r>
              <a:rPr lang="zh-CN" altLang="en-US" sz="2800" b="1" dirty="0"/>
              <a:t>的</a:t>
            </a:r>
            <a:r>
              <a:rPr lang="zh-CN" altLang="en-US" sz="2800" b="1" dirty="0">
                <a:solidFill>
                  <a:srgbClr val="FF3300"/>
                </a:solidFill>
              </a:rPr>
              <a:t>零</a:t>
            </a:r>
            <a:r>
              <a:rPr lang="zh-CN" altLang="en-US" sz="2800" b="1" dirty="0"/>
              <a:t>形位公差</a:t>
            </a:r>
            <a:endParaRPr lang="zh-CN" altLang="en-US" sz="2800" b="1" dirty="0"/>
          </a:p>
        </p:txBody>
      </p:sp>
      <p:sp>
        <p:nvSpPr>
          <p:cNvPr id="93191" name="Text Box 7"/>
          <p:cNvSpPr txBox="1">
            <a:spLocks noChangeArrowheads="1"/>
          </p:cNvSpPr>
          <p:nvPr/>
        </p:nvSpPr>
        <p:spPr bwMode="auto">
          <a:xfrm>
            <a:off x="704604" y="1684286"/>
            <a:ext cx="2913063"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合格条件：</a:t>
            </a:r>
            <a:endParaRPr lang="en-US" altLang="zh-CN" sz="2800" b="1"/>
          </a:p>
        </p:txBody>
      </p:sp>
      <p:sp>
        <p:nvSpPr>
          <p:cNvPr id="93192" name="Text Box 8"/>
          <p:cNvSpPr txBox="1">
            <a:spLocks noChangeArrowheads="1"/>
          </p:cNvSpPr>
          <p:nvPr/>
        </p:nvSpPr>
        <p:spPr bwMode="auto">
          <a:xfrm>
            <a:off x="710954" y="2312936"/>
            <a:ext cx="3470275"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en-US" altLang="zh-CN" sz="3200" b="1" i="1" dirty="0" err="1"/>
              <a:t>d</a:t>
            </a:r>
            <a:r>
              <a:rPr lang="en-US" altLang="zh-CN" sz="2800" b="1" baseline="-25000" dirty="0" err="1"/>
              <a:t>fe</a:t>
            </a:r>
            <a:r>
              <a:rPr lang="en-US" altLang="zh-CN" sz="2800" b="1" dirty="0"/>
              <a:t> ≤</a:t>
            </a:r>
            <a:r>
              <a:rPr lang="en-US" altLang="zh-CN" sz="3200" b="1" i="1" dirty="0"/>
              <a:t> </a:t>
            </a:r>
            <a:r>
              <a:rPr lang="en-US" altLang="zh-CN" sz="3200" b="1" i="1" dirty="0" err="1"/>
              <a:t>d</a:t>
            </a:r>
            <a:r>
              <a:rPr lang="en-US" altLang="zh-CN" sz="2800" b="1" baseline="-25000" dirty="0" err="1"/>
              <a:t>M</a:t>
            </a:r>
            <a:endParaRPr lang="zh-CN" altLang="en-US" b="1" dirty="0"/>
          </a:p>
        </p:txBody>
      </p:sp>
      <p:sp>
        <p:nvSpPr>
          <p:cNvPr id="93195" name="Rectangle 11"/>
          <p:cNvSpPr>
            <a:spLocks noChangeArrowheads="1"/>
          </p:cNvSpPr>
          <p:nvPr/>
        </p:nvSpPr>
        <p:spPr bwMode="auto">
          <a:xfrm>
            <a:off x="710954" y="3227336"/>
            <a:ext cx="2401888"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3200" b="1" i="1"/>
              <a:t>d</a:t>
            </a:r>
            <a:r>
              <a:rPr lang="en-US" altLang="zh-CN" sz="2800" b="1" baseline="-25000"/>
              <a:t>a</a:t>
            </a:r>
            <a:r>
              <a:rPr lang="en-US" altLang="zh-CN" sz="2800" b="1"/>
              <a:t>≥ </a:t>
            </a:r>
            <a:r>
              <a:rPr lang="en-US" altLang="zh-CN" sz="3200" b="1" i="1"/>
              <a:t>d</a:t>
            </a:r>
            <a:r>
              <a:rPr lang="en-US" altLang="zh-CN" sz="2800" b="1" baseline="-25000"/>
              <a:t>min</a:t>
            </a:r>
            <a:endParaRPr lang="zh-CN" altLang="en-US" sz="2800" b="1" baseline="-25000"/>
          </a:p>
        </p:txBody>
      </p:sp>
      <p:pic>
        <p:nvPicPr>
          <p:cNvPr id="93196" name="Picture 1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91084" y="510381"/>
            <a:ext cx="4413250" cy="59769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90"/>
                                        </p:tgtEl>
                                        <p:attrNameLst>
                                          <p:attrName>style.visibility</p:attrName>
                                        </p:attrNameLst>
                                      </p:cBhvr>
                                      <p:to>
                                        <p:strVal val="visible"/>
                                      </p:to>
                                    </p:set>
                                    <p:animEffect transition="in" filter="wipe(left)">
                                      <p:cBhvr>
                                        <p:cTn id="7" dur="300"/>
                                        <p:tgtEl>
                                          <p:spTgt spid="931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3196"/>
                                        </p:tgtEl>
                                        <p:attrNameLst>
                                          <p:attrName>style.visibility</p:attrName>
                                        </p:attrNameLst>
                                      </p:cBhvr>
                                      <p:to>
                                        <p:strVal val="visible"/>
                                      </p:to>
                                    </p:set>
                                    <p:anim calcmode="lin" valueType="num">
                                      <p:cBhvr additive="base">
                                        <p:cTn id="12" dur="500" fill="hold"/>
                                        <p:tgtEl>
                                          <p:spTgt spid="93196"/>
                                        </p:tgtEl>
                                        <p:attrNameLst>
                                          <p:attrName>ppt_x</p:attrName>
                                        </p:attrNameLst>
                                      </p:cBhvr>
                                      <p:tavLst>
                                        <p:tav tm="0">
                                          <p:val>
                                            <p:strVal val="1+#ppt_w/2"/>
                                          </p:val>
                                        </p:tav>
                                        <p:tav tm="100000">
                                          <p:val>
                                            <p:strVal val="#ppt_x"/>
                                          </p:val>
                                        </p:tav>
                                      </p:tavLst>
                                    </p:anim>
                                    <p:anim calcmode="lin" valueType="num">
                                      <p:cBhvr additive="base">
                                        <p:cTn id="13" dur="500" fill="hold"/>
                                        <p:tgtEl>
                                          <p:spTgt spid="9319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3191"/>
                                        </p:tgtEl>
                                        <p:attrNameLst>
                                          <p:attrName>style.visibility</p:attrName>
                                        </p:attrNameLst>
                                      </p:cBhvr>
                                      <p:to>
                                        <p:strVal val="visible"/>
                                      </p:to>
                                    </p:set>
                                    <p:animEffect transition="in" filter="wipe(left)">
                                      <p:cBhvr>
                                        <p:cTn id="18" dur="300"/>
                                        <p:tgtEl>
                                          <p:spTgt spid="9319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3192"/>
                                        </p:tgtEl>
                                        <p:attrNameLst>
                                          <p:attrName>style.visibility</p:attrName>
                                        </p:attrNameLst>
                                      </p:cBhvr>
                                      <p:to>
                                        <p:strVal val="visible"/>
                                      </p:to>
                                    </p:set>
                                    <p:animEffect transition="in" filter="wipe(left)">
                                      <p:cBhvr>
                                        <p:cTn id="23" dur="300"/>
                                        <p:tgtEl>
                                          <p:spTgt spid="9319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3195"/>
                                        </p:tgtEl>
                                        <p:attrNameLst>
                                          <p:attrName>style.visibility</p:attrName>
                                        </p:attrNameLst>
                                      </p:cBhvr>
                                      <p:to>
                                        <p:strVal val="visible"/>
                                      </p:to>
                                    </p:set>
                                    <p:animEffect transition="in" filter="wipe(left)">
                                      <p:cBhvr>
                                        <p:cTn id="28" dur="300"/>
                                        <p:tgtEl>
                                          <p:spTgt spid="93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0" grpId="0" autoUpdateAnimBg="0"/>
      <p:bldP spid="93191" grpId="0" autoUpdateAnimBg="0"/>
      <p:bldP spid="93192" grpId="0" autoUpdateAnimBg="0"/>
      <p:bldP spid="93195"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683ECD1-DAEA-4152-B2E4-42E8D45BC7A9}" type="slidenum">
              <a:rPr kumimoji="0" lang="zh-CN" altLang="en-US" sz="2000" smtClean="0">
                <a:solidFill>
                  <a:srgbClr val="0000FF"/>
                </a:solidFill>
              </a:rPr>
            </a:fld>
            <a:endParaRPr kumimoji="0" lang="en-US" altLang="zh-CN" sz="2000" smtClean="0">
              <a:solidFill>
                <a:srgbClr val="0000FF"/>
              </a:solidFill>
            </a:endParaRPr>
          </a:p>
        </p:txBody>
      </p:sp>
      <p:grpSp>
        <p:nvGrpSpPr>
          <p:cNvPr id="52256" name="Group 32"/>
          <p:cNvGrpSpPr/>
          <p:nvPr/>
        </p:nvGrpSpPr>
        <p:grpSpPr bwMode="auto">
          <a:xfrm>
            <a:off x="717550" y="882721"/>
            <a:ext cx="7239000" cy="5576888"/>
            <a:chOff x="572" y="462"/>
            <a:chExt cx="4560" cy="3513"/>
          </a:xfrm>
        </p:grpSpPr>
        <p:grpSp>
          <p:nvGrpSpPr>
            <p:cNvPr id="73733" name="Group 10"/>
            <p:cNvGrpSpPr/>
            <p:nvPr/>
          </p:nvGrpSpPr>
          <p:grpSpPr bwMode="auto">
            <a:xfrm>
              <a:off x="572" y="462"/>
              <a:ext cx="4560" cy="3513"/>
              <a:chOff x="488" y="462"/>
              <a:chExt cx="4560" cy="3513"/>
            </a:xfrm>
          </p:grpSpPr>
          <p:pic>
            <p:nvPicPr>
              <p:cNvPr id="7374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8" y="462"/>
                <a:ext cx="4560" cy="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46" name="Text Box 4"/>
              <p:cNvSpPr txBox="1">
                <a:spLocks noChangeArrowheads="1"/>
              </p:cNvSpPr>
              <p:nvPr/>
            </p:nvSpPr>
            <p:spPr bwMode="auto">
              <a:xfrm>
                <a:off x="2461" y="3586"/>
                <a:ext cx="10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a:t>图4.</a:t>
                </a:r>
                <a:r>
                  <a:rPr lang="en-US" altLang="zh-CN" sz="2000"/>
                  <a:t>50</a:t>
                </a:r>
                <a:endParaRPr lang="zh-CN" altLang="en-US" sz="2000"/>
              </a:p>
            </p:txBody>
          </p:sp>
          <p:sp>
            <p:nvSpPr>
              <p:cNvPr id="73747" name="Oval 9"/>
              <p:cNvSpPr>
                <a:spLocks noChangeArrowheads="1"/>
              </p:cNvSpPr>
              <p:nvPr/>
            </p:nvSpPr>
            <p:spPr bwMode="auto">
              <a:xfrm>
                <a:off x="1436" y="2888"/>
                <a:ext cx="401" cy="409"/>
              </a:xfrm>
              <a:prstGeom prst="ellipse">
                <a:avLst/>
              </a:prstGeom>
              <a:solidFill>
                <a:schemeClr val="bg1"/>
              </a:solidFill>
              <a:ln w="38100">
                <a:solidFill>
                  <a:srgbClr val="FF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b="1" i="1">
                    <a:solidFill>
                      <a:srgbClr val="FF0000"/>
                    </a:solidFill>
                  </a:rPr>
                  <a:t>B</a:t>
                </a:r>
                <a:endParaRPr lang="en-US" altLang="zh-CN" b="1" i="1">
                  <a:solidFill>
                    <a:srgbClr val="FF0000"/>
                  </a:solidFill>
                </a:endParaRPr>
              </a:p>
            </p:txBody>
          </p:sp>
        </p:grpSp>
        <p:sp>
          <p:nvSpPr>
            <p:cNvPr id="73734" name="Rectangle 12"/>
            <p:cNvSpPr>
              <a:spLocks noChangeArrowheads="1"/>
            </p:cNvSpPr>
            <p:nvPr/>
          </p:nvSpPr>
          <p:spPr bwMode="auto">
            <a:xfrm>
              <a:off x="1198" y="2679"/>
              <a:ext cx="737" cy="6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35" name="Rectangle 13"/>
            <p:cNvSpPr>
              <a:spLocks noChangeArrowheads="1"/>
            </p:cNvSpPr>
            <p:nvPr/>
          </p:nvSpPr>
          <p:spPr bwMode="auto">
            <a:xfrm>
              <a:off x="1542" y="3434"/>
              <a:ext cx="643" cy="51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3736" name="Group 21"/>
            <p:cNvGrpSpPr/>
            <p:nvPr/>
          </p:nvGrpSpPr>
          <p:grpSpPr bwMode="auto">
            <a:xfrm>
              <a:off x="1571" y="2651"/>
              <a:ext cx="286" cy="593"/>
              <a:chOff x="4468" y="347"/>
              <a:chExt cx="286" cy="593"/>
            </a:xfrm>
          </p:grpSpPr>
          <p:sp>
            <p:nvSpPr>
              <p:cNvPr id="73742" name="AutoShape 22"/>
              <p:cNvSpPr>
                <a:spLocks noChangeArrowheads="1"/>
              </p:cNvSpPr>
              <p:nvPr/>
            </p:nvSpPr>
            <p:spPr bwMode="auto">
              <a:xfrm flipV="1">
                <a:off x="4468" y="347"/>
                <a:ext cx="286" cy="247"/>
              </a:xfrm>
              <a:prstGeom prst="triangle">
                <a:avLst>
                  <a:gd name="adj" fmla="val 50000"/>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3" name="Line 23"/>
              <p:cNvSpPr>
                <a:spLocks noChangeShapeType="1"/>
              </p:cNvSpPr>
              <p:nvPr/>
            </p:nvSpPr>
            <p:spPr bwMode="auto">
              <a:xfrm>
                <a:off x="4613" y="546"/>
                <a:ext cx="0" cy="128"/>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4" name="Rectangle 24"/>
              <p:cNvSpPr>
                <a:spLocks noChangeArrowheads="1"/>
              </p:cNvSpPr>
              <p:nvPr/>
            </p:nvSpPr>
            <p:spPr bwMode="auto">
              <a:xfrm>
                <a:off x="4485" y="672"/>
                <a:ext cx="268" cy="268"/>
              </a:xfrm>
              <a:prstGeom prst="rect">
                <a:avLst/>
              </a:prstGeom>
              <a:solidFill>
                <a:schemeClr val="bg1"/>
              </a:solidFill>
              <a:ln w="1905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B</a:t>
                </a:r>
                <a:endParaRPr lang="en-US" altLang="zh-CN" i="1"/>
              </a:p>
            </p:txBody>
          </p:sp>
        </p:grpSp>
        <p:grpSp>
          <p:nvGrpSpPr>
            <p:cNvPr id="73737" name="Group 27"/>
            <p:cNvGrpSpPr/>
            <p:nvPr/>
          </p:nvGrpSpPr>
          <p:grpSpPr bwMode="auto">
            <a:xfrm>
              <a:off x="1649" y="3518"/>
              <a:ext cx="597" cy="290"/>
              <a:chOff x="4937" y="621"/>
              <a:chExt cx="597" cy="290"/>
            </a:xfrm>
          </p:grpSpPr>
          <p:sp>
            <p:nvSpPr>
              <p:cNvPr id="73738" name="Rectangle 28"/>
              <p:cNvSpPr>
                <a:spLocks noChangeArrowheads="1"/>
              </p:cNvSpPr>
              <p:nvPr/>
            </p:nvSpPr>
            <p:spPr bwMode="auto">
              <a:xfrm>
                <a:off x="4937" y="621"/>
                <a:ext cx="268" cy="268"/>
              </a:xfrm>
              <a:prstGeom prst="rect">
                <a:avLst/>
              </a:prstGeom>
              <a:solidFill>
                <a:schemeClr val="bg1"/>
              </a:solidFill>
              <a:ln w="1905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A</a:t>
                </a:r>
                <a:endParaRPr lang="en-US" altLang="zh-CN" i="1"/>
              </a:p>
            </p:txBody>
          </p:sp>
          <p:grpSp>
            <p:nvGrpSpPr>
              <p:cNvPr id="73739" name="Group 29"/>
              <p:cNvGrpSpPr/>
              <p:nvPr/>
            </p:nvGrpSpPr>
            <p:grpSpPr bwMode="auto">
              <a:xfrm rot="5400000">
                <a:off x="5228" y="604"/>
                <a:ext cx="286" cy="327"/>
                <a:chOff x="3970" y="106"/>
                <a:chExt cx="286" cy="327"/>
              </a:xfrm>
            </p:grpSpPr>
            <p:sp>
              <p:nvSpPr>
                <p:cNvPr id="73740" name="AutoShape 30"/>
                <p:cNvSpPr>
                  <a:spLocks noChangeArrowheads="1"/>
                </p:cNvSpPr>
                <p:nvPr/>
              </p:nvSpPr>
              <p:spPr bwMode="auto">
                <a:xfrm flipV="1">
                  <a:off x="3970" y="106"/>
                  <a:ext cx="286" cy="247"/>
                </a:xfrm>
                <a:prstGeom prst="triangle">
                  <a:avLst>
                    <a:gd name="adj" fmla="val 50000"/>
                  </a:avLst>
                </a:prstGeom>
                <a:solidFill>
                  <a:schemeClr val="tx2"/>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1" name="Line 31"/>
                <p:cNvSpPr>
                  <a:spLocks noChangeShapeType="1"/>
                </p:cNvSpPr>
                <p:nvPr/>
              </p:nvSpPr>
              <p:spPr bwMode="auto">
                <a:xfrm>
                  <a:off x="4115" y="305"/>
                  <a:ext cx="0" cy="128"/>
                </a:xfrm>
                <a:prstGeom prst="line">
                  <a:avLst/>
                </a:prstGeom>
                <a:noFill/>
                <a:ln w="190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sp>
        <p:nvSpPr>
          <p:cNvPr id="20" name="Text Box 5"/>
          <p:cNvSpPr txBox="1">
            <a:spLocks noChangeArrowheads="1"/>
          </p:cNvSpPr>
          <p:nvPr/>
        </p:nvSpPr>
        <p:spPr bwMode="auto">
          <a:xfrm>
            <a:off x="401638" y="473869"/>
            <a:ext cx="57531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dirty="0"/>
              <a:t>作业题：</a:t>
            </a:r>
            <a:r>
              <a:rPr lang="en-US" altLang="zh-CN" sz="2800" b="1" dirty="0"/>
              <a:t>4  </a:t>
            </a:r>
            <a:r>
              <a:rPr lang="zh-CN" altLang="en-US" sz="2800" b="1" dirty="0"/>
              <a:t>答案</a:t>
            </a:r>
            <a:endParaRPr lang="zh-CN" altLang="en-US" sz="2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2256"/>
                                        </p:tgtEl>
                                        <p:attrNameLst>
                                          <p:attrName>style.visibility</p:attrName>
                                        </p:attrNameLst>
                                      </p:cBhvr>
                                      <p:to>
                                        <p:strVal val="visible"/>
                                      </p:to>
                                    </p:set>
                                    <p:anim calcmode="lin" valueType="num">
                                      <p:cBhvr additive="base">
                                        <p:cTn id="7" dur="500" fill="hold"/>
                                        <p:tgtEl>
                                          <p:spTgt spid="52256"/>
                                        </p:tgtEl>
                                        <p:attrNameLst>
                                          <p:attrName>ppt_x</p:attrName>
                                        </p:attrNameLst>
                                      </p:cBhvr>
                                      <p:tavLst>
                                        <p:tav tm="0">
                                          <p:val>
                                            <p:strVal val="0-#ppt_w/2"/>
                                          </p:val>
                                        </p:tav>
                                        <p:tav tm="100000">
                                          <p:val>
                                            <p:strVal val="#ppt_x"/>
                                          </p:val>
                                        </p:tav>
                                      </p:tavLst>
                                    </p:anim>
                                    <p:anim calcmode="lin" valueType="num">
                                      <p:cBhvr additive="base">
                                        <p:cTn id="8" dur="500" fill="hold"/>
                                        <p:tgtEl>
                                          <p:spTgt spid="52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CC3A3D47-928B-4AB9-AD6F-362E1DA9F9F9}" type="slidenum">
              <a:rPr kumimoji="0" lang="zh-CN" altLang="en-US" sz="2000" smtClean="0">
                <a:solidFill>
                  <a:srgbClr val="0000FF"/>
                </a:solidFill>
              </a:rPr>
            </a:fld>
            <a:endParaRPr kumimoji="0" lang="en-US" altLang="zh-CN" sz="2000" smtClean="0">
              <a:solidFill>
                <a:srgbClr val="0000FF"/>
              </a:solidFill>
            </a:endParaRPr>
          </a:p>
        </p:txBody>
      </p:sp>
      <p:sp>
        <p:nvSpPr>
          <p:cNvPr id="142340" name="Text Box 1028"/>
          <p:cNvSpPr txBox="1">
            <a:spLocks noChangeArrowheads="1"/>
          </p:cNvSpPr>
          <p:nvPr/>
        </p:nvSpPr>
        <p:spPr bwMode="auto">
          <a:xfrm>
            <a:off x="427038" y="138113"/>
            <a:ext cx="57531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作业题：6.   答案</a:t>
            </a:r>
            <a:endParaRPr lang="zh-CN" altLang="en-US" sz="2800" b="1"/>
          </a:p>
        </p:txBody>
      </p:sp>
      <p:graphicFrame>
        <p:nvGraphicFramePr>
          <p:cNvPr id="142478" name="Group 1166"/>
          <p:cNvGraphicFramePr>
            <a:graphicFrameLocks noGrp="1"/>
          </p:cNvGraphicFramePr>
          <p:nvPr/>
        </p:nvGraphicFramePr>
        <p:xfrm>
          <a:off x="422275" y="669925"/>
          <a:ext cx="7237413" cy="1304925"/>
        </p:xfrm>
        <a:graphic>
          <a:graphicData uri="http://schemas.openxmlformats.org/drawingml/2006/table">
            <a:tbl>
              <a:tblPr/>
              <a:tblGrid>
                <a:gridCol w="717550"/>
                <a:gridCol w="542925"/>
                <a:gridCol w="688975"/>
                <a:gridCol w="609600"/>
                <a:gridCol w="755650"/>
                <a:gridCol w="900113"/>
                <a:gridCol w="901700"/>
                <a:gridCol w="768350"/>
                <a:gridCol w="663575"/>
                <a:gridCol w="688975"/>
              </a:tblGrid>
              <a:tr h="4159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000" b="1" i="1" u="sng"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i</a:t>
                      </a:r>
                      <a:endParaRPr kumimoji="1" lang="en-US" altLang="zh-CN" sz="2000" b="1" i="1" u="sng"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4</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7</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8</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0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a</a:t>
                      </a:r>
                      <a:r>
                        <a:rPr kumimoji="1" lang="en-US" altLang="zh-CN" sz="2000" b="1" i="1"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rPr>
                        <a:t>i</a:t>
                      </a:r>
                      <a:endParaRPr kumimoji="1" lang="en-US" altLang="zh-CN" sz="2000" b="1" i="1" u="none" strike="noStrike" cap="none" normalizeH="0" baseline="-2500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+9</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a:t>
                      </a:r>
                      <a:r>
                        <a:rPr kumimoji="1" lang="en-US" altLang="zh-CN" sz="2000" b="1" i="1" u="none" strike="noStrike" cap="none" normalizeH="0" baseline="0" dirty="0" err="1" smtClean="0">
                          <a:ln>
                            <a:noFill/>
                          </a:ln>
                          <a:solidFill>
                            <a:schemeClr val="tx1"/>
                          </a:solidFill>
                          <a:effectLst/>
                          <a:latin typeface="Times New Roman" panose="02020603050405020304" pitchFamily="18" charset="0"/>
                          <a:ea typeface="宋体" panose="02010600030101010101" pitchFamily="2" charset="-122"/>
                        </a:rPr>
                        <a:t>a</a:t>
                      </a:r>
                      <a:r>
                        <a:rPr kumimoji="1" lang="en-US" altLang="zh-CN" sz="2000" b="1" i="1" u="none" strike="noStrike" cap="none" normalizeH="0" baseline="-25000" dirty="0" err="1" smtClean="0">
                          <a:ln>
                            <a:noFill/>
                          </a:ln>
                          <a:solidFill>
                            <a:schemeClr val="tx1"/>
                          </a:solidFill>
                          <a:effectLst/>
                          <a:latin typeface="Times New Roman" panose="02020603050405020304" pitchFamily="18" charset="0"/>
                          <a:ea typeface="宋体" panose="02010600030101010101" pitchFamily="2" charset="-122"/>
                        </a:rPr>
                        <a:t>i</a:t>
                      </a:r>
                      <a:endParaRPr kumimoji="1" lang="en-US" altLang="zh-CN" sz="2000" b="1" i="1" u="none" strike="noStrike" cap="none" normalizeH="0" baseline="-2500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0</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+6</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+12</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+12</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+10.5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+9</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+12</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+15</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+24</a:t>
                      </a:r>
                      <a:endParaRPr kumimoji="1" lang="zh-CN" altLang="en-US" sz="2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74802" name="Group 1262"/>
          <p:cNvGrpSpPr/>
          <p:nvPr/>
        </p:nvGrpSpPr>
        <p:grpSpPr bwMode="auto">
          <a:xfrm>
            <a:off x="336550" y="2022475"/>
            <a:ext cx="7415213" cy="4097338"/>
            <a:chOff x="212" y="1214"/>
            <a:chExt cx="4671" cy="2581"/>
          </a:xfrm>
        </p:grpSpPr>
        <p:grpSp>
          <p:nvGrpSpPr>
            <p:cNvPr id="74805" name="Group 1187"/>
            <p:cNvGrpSpPr/>
            <p:nvPr/>
          </p:nvGrpSpPr>
          <p:grpSpPr bwMode="auto">
            <a:xfrm>
              <a:off x="212" y="1214"/>
              <a:ext cx="4671" cy="2581"/>
              <a:chOff x="652" y="1286"/>
              <a:chExt cx="4671" cy="2581"/>
            </a:xfrm>
          </p:grpSpPr>
          <p:grpSp>
            <p:nvGrpSpPr>
              <p:cNvPr id="74816" name="Group 1167"/>
              <p:cNvGrpSpPr/>
              <p:nvPr/>
            </p:nvGrpSpPr>
            <p:grpSpPr bwMode="auto">
              <a:xfrm>
                <a:off x="652" y="1286"/>
                <a:ext cx="4671" cy="2581"/>
                <a:chOff x="794" y="1370"/>
                <a:chExt cx="4671" cy="2581"/>
              </a:xfrm>
            </p:grpSpPr>
            <p:sp>
              <p:nvSpPr>
                <p:cNvPr id="74834" name="Text Box 1146"/>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a:t>0        1        2      3      4        5      6      7       8      </a:t>
                  </a:r>
                  <a:r>
                    <a:rPr lang="en-US" altLang="zh-CN" i="1"/>
                    <a:t>l(mm)</a:t>
                  </a:r>
                  <a:endParaRPr lang="en-US" altLang="zh-CN" i="1"/>
                </a:p>
              </p:txBody>
            </p:sp>
            <p:grpSp>
              <p:nvGrpSpPr>
                <p:cNvPr id="74835" name="Group 1149"/>
                <p:cNvGrpSpPr/>
                <p:nvPr/>
              </p:nvGrpSpPr>
              <p:grpSpPr bwMode="auto">
                <a:xfrm>
                  <a:off x="794" y="1370"/>
                  <a:ext cx="4109" cy="2351"/>
                  <a:chOff x="834" y="1514"/>
                  <a:chExt cx="4109" cy="2351"/>
                </a:xfrm>
              </p:grpSpPr>
              <p:sp>
                <p:nvSpPr>
                  <p:cNvPr id="74836" name="Line 1129"/>
                  <p:cNvSpPr>
                    <a:spLocks noChangeShapeType="1"/>
                  </p:cNvSpPr>
                  <p:nvPr/>
                </p:nvSpPr>
                <p:spPr bwMode="auto">
                  <a:xfrm>
                    <a:off x="1185" y="1534"/>
                    <a:ext cx="0" cy="2287"/>
                  </a:xfrm>
                  <a:prstGeom prst="line">
                    <a:avLst/>
                  </a:prstGeom>
                  <a:noFill/>
                  <a:ln w="2857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7" name="Line 1130"/>
                  <p:cNvSpPr>
                    <a:spLocks noChangeShapeType="1"/>
                  </p:cNvSpPr>
                  <p:nvPr/>
                </p:nvSpPr>
                <p:spPr bwMode="auto">
                  <a:xfrm>
                    <a:off x="1170" y="3832"/>
                    <a:ext cx="3773"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8" name="Line 1131"/>
                  <p:cNvSpPr>
                    <a:spLocks noChangeShapeType="1"/>
                  </p:cNvSpPr>
                  <p:nvPr/>
                </p:nvSpPr>
                <p:spPr bwMode="auto">
                  <a:xfrm flipV="1">
                    <a:off x="2015" y="3787"/>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9" name="Line 1133"/>
                  <p:cNvSpPr>
                    <a:spLocks noChangeShapeType="1"/>
                  </p:cNvSpPr>
                  <p:nvPr/>
                </p:nvSpPr>
                <p:spPr bwMode="auto">
                  <a:xfrm flipV="1">
                    <a:off x="1588" y="377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0" name="Line 1134"/>
                  <p:cNvSpPr>
                    <a:spLocks noChangeShapeType="1"/>
                  </p:cNvSpPr>
                  <p:nvPr/>
                </p:nvSpPr>
                <p:spPr bwMode="auto">
                  <a:xfrm flipV="1">
                    <a:off x="2423" y="3786"/>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1" name="Line 1135"/>
                  <p:cNvSpPr>
                    <a:spLocks noChangeShapeType="1"/>
                  </p:cNvSpPr>
                  <p:nvPr/>
                </p:nvSpPr>
                <p:spPr bwMode="auto">
                  <a:xfrm flipV="1">
                    <a:off x="2854" y="378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2" name="Line 1136"/>
                  <p:cNvSpPr>
                    <a:spLocks noChangeShapeType="1"/>
                  </p:cNvSpPr>
                  <p:nvPr/>
                </p:nvSpPr>
                <p:spPr bwMode="auto">
                  <a:xfrm flipV="1">
                    <a:off x="3260" y="378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3" name="Line 1137"/>
                  <p:cNvSpPr>
                    <a:spLocks noChangeShapeType="1"/>
                  </p:cNvSpPr>
                  <p:nvPr/>
                </p:nvSpPr>
                <p:spPr bwMode="auto">
                  <a:xfrm flipV="1">
                    <a:off x="3661" y="3790"/>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4" name="Line 1138"/>
                  <p:cNvSpPr>
                    <a:spLocks noChangeShapeType="1"/>
                  </p:cNvSpPr>
                  <p:nvPr/>
                </p:nvSpPr>
                <p:spPr bwMode="auto">
                  <a:xfrm flipV="1">
                    <a:off x="4045" y="3782"/>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5" name="Line 1139"/>
                  <p:cNvSpPr>
                    <a:spLocks noChangeShapeType="1"/>
                  </p:cNvSpPr>
                  <p:nvPr/>
                </p:nvSpPr>
                <p:spPr bwMode="auto">
                  <a:xfrm flipV="1">
                    <a:off x="4479" y="3781"/>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6" name="Line 1140"/>
                  <p:cNvSpPr>
                    <a:spLocks noChangeShapeType="1"/>
                  </p:cNvSpPr>
                  <p:nvPr/>
                </p:nvSpPr>
                <p:spPr bwMode="auto">
                  <a:xfrm>
                    <a:off x="1119" y="3495"/>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7" name="Line 1141"/>
                  <p:cNvSpPr>
                    <a:spLocks noChangeShapeType="1"/>
                  </p:cNvSpPr>
                  <p:nvPr/>
                </p:nvSpPr>
                <p:spPr bwMode="auto">
                  <a:xfrm>
                    <a:off x="1102" y="3164"/>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8" name="Line 1142"/>
                  <p:cNvSpPr>
                    <a:spLocks noChangeShapeType="1"/>
                  </p:cNvSpPr>
                  <p:nvPr/>
                </p:nvSpPr>
                <p:spPr bwMode="auto">
                  <a:xfrm>
                    <a:off x="1102" y="2838"/>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9" name="Line 1143"/>
                  <p:cNvSpPr>
                    <a:spLocks noChangeShapeType="1"/>
                  </p:cNvSpPr>
                  <p:nvPr/>
                </p:nvSpPr>
                <p:spPr bwMode="auto">
                  <a:xfrm>
                    <a:off x="1111" y="2541"/>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0" name="Line 1144"/>
                  <p:cNvSpPr>
                    <a:spLocks noChangeShapeType="1"/>
                  </p:cNvSpPr>
                  <p:nvPr/>
                </p:nvSpPr>
                <p:spPr bwMode="auto">
                  <a:xfrm>
                    <a:off x="1103" y="2232"/>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1" name="Line 1145"/>
                  <p:cNvSpPr>
                    <a:spLocks noChangeShapeType="1"/>
                  </p:cNvSpPr>
                  <p:nvPr/>
                </p:nvSpPr>
                <p:spPr bwMode="auto">
                  <a:xfrm>
                    <a:off x="1103" y="1859"/>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2" name="Text Box 1147"/>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80000"/>
                      </a:lnSpc>
                    </a:pPr>
                    <a:r>
                      <a:rPr lang="en-US" altLang="zh-CN" sz="2800" baseline="-25000"/>
                      <a:t>24</a:t>
                    </a:r>
                    <a:endParaRPr lang="en-US" altLang="zh-CN" sz="2800" baseline="-25000"/>
                  </a:p>
                  <a:p>
                    <a:pPr algn="l" eaLnBrk="1" hangingPunct="1">
                      <a:lnSpc>
                        <a:spcPct val="180000"/>
                      </a:lnSpc>
                    </a:pPr>
                    <a:r>
                      <a:rPr lang="en-US" altLang="zh-CN" sz="2800" baseline="-25000"/>
                      <a:t>20</a:t>
                    </a:r>
                    <a:endParaRPr lang="en-US" altLang="zh-CN" sz="2800" baseline="-25000"/>
                  </a:p>
                  <a:p>
                    <a:pPr algn="l" eaLnBrk="1" hangingPunct="1">
                      <a:lnSpc>
                        <a:spcPct val="180000"/>
                      </a:lnSpc>
                    </a:pPr>
                    <a:r>
                      <a:rPr lang="en-US" altLang="zh-CN" sz="2800" baseline="-25000"/>
                      <a:t>16</a:t>
                    </a:r>
                    <a:endParaRPr lang="en-US" altLang="zh-CN" sz="2800" baseline="-25000"/>
                  </a:p>
                  <a:p>
                    <a:pPr algn="l" eaLnBrk="1" hangingPunct="1">
                      <a:lnSpc>
                        <a:spcPct val="180000"/>
                      </a:lnSpc>
                    </a:pPr>
                    <a:r>
                      <a:rPr lang="en-US" altLang="zh-CN" sz="2800" baseline="-25000"/>
                      <a:t>12</a:t>
                    </a:r>
                    <a:endParaRPr lang="en-US" altLang="zh-CN" sz="2800" baseline="-25000"/>
                  </a:p>
                  <a:p>
                    <a:pPr algn="l" eaLnBrk="1" hangingPunct="1">
                      <a:lnSpc>
                        <a:spcPct val="180000"/>
                      </a:lnSpc>
                    </a:pPr>
                    <a:r>
                      <a:rPr lang="en-US" altLang="zh-CN" sz="2800" baseline="-25000"/>
                      <a:t>8</a:t>
                    </a:r>
                    <a:endParaRPr lang="en-US" altLang="zh-CN" sz="2800" baseline="-25000"/>
                  </a:p>
                  <a:p>
                    <a:pPr algn="l" eaLnBrk="1" hangingPunct="1">
                      <a:lnSpc>
                        <a:spcPct val="180000"/>
                      </a:lnSpc>
                    </a:pPr>
                    <a:r>
                      <a:rPr lang="en-US" altLang="zh-CN" sz="2800" baseline="-25000"/>
                      <a:t>4</a:t>
                    </a:r>
                    <a:endParaRPr lang="en-US" altLang="zh-CN" sz="2800" baseline="-25000"/>
                  </a:p>
                  <a:p>
                    <a:pPr eaLnBrk="1" hangingPunct="1">
                      <a:lnSpc>
                        <a:spcPct val="150000"/>
                      </a:lnSpc>
                    </a:pPr>
                    <a:endParaRPr lang="en-US" altLang="zh-CN" sz="2800" baseline="-25000"/>
                  </a:p>
                </p:txBody>
              </p:sp>
              <p:sp>
                <p:nvSpPr>
                  <p:cNvPr id="74853" name="Text Box 1148"/>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1"/>
                      <a:t>f</a:t>
                    </a:r>
                    <a:r>
                      <a:rPr lang="en-US" altLang="zh-CN" b="1" baseline="-25000"/>
                      <a:t>-</a:t>
                    </a:r>
                    <a:endParaRPr lang="en-US" altLang="zh-CN" b="1" baseline="-25000"/>
                  </a:p>
                </p:txBody>
              </p:sp>
            </p:grpSp>
          </p:grpSp>
          <p:sp>
            <p:nvSpPr>
              <p:cNvPr id="74817" name="Oval 1169"/>
              <p:cNvSpPr>
                <a:spLocks noChangeArrowheads="1"/>
              </p:cNvSpPr>
              <p:nvPr/>
            </p:nvSpPr>
            <p:spPr bwMode="auto">
              <a:xfrm>
                <a:off x="2181" y="2553"/>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8" name="Oval 1170"/>
              <p:cNvSpPr>
                <a:spLocks noChangeArrowheads="1"/>
              </p:cNvSpPr>
              <p:nvPr/>
            </p:nvSpPr>
            <p:spPr bwMode="auto">
              <a:xfrm>
                <a:off x="1752" y="2553"/>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9" name="Oval 1171"/>
              <p:cNvSpPr>
                <a:spLocks noChangeArrowheads="1"/>
              </p:cNvSpPr>
              <p:nvPr/>
            </p:nvSpPr>
            <p:spPr bwMode="auto">
              <a:xfrm>
                <a:off x="1367" y="304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0" name="Oval 1172"/>
              <p:cNvSpPr>
                <a:spLocks noChangeArrowheads="1"/>
              </p:cNvSpPr>
              <p:nvPr/>
            </p:nvSpPr>
            <p:spPr bwMode="auto">
              <a:xfrm>
                <a:off x="942" y="351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1" name="Oval 1173"/>
              <p:cNvSpPr>
                <a:spLocks noChangeArrowheads="1"/>
              </p:cNvSpPr>
              <p:nvPr/>
            </p:nvSpPr>
            <p:spPr bwMode="auto">
              <a:xfrm>
                <a:off x="2579" y="2776"/>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2" name="Oval 1174"/>
              <p:cNvSpPr>
                <a:spLocks noChangeArrowheads="1"/>
              </p:cNvSpPr>
              <p:nvPr/>
            </p:nvSpPr>
            <p:spPr bwMode="auto">
              <a:xfrm>
                <a:off x="3030" y="290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3" name="Oval 1175"/>
              <p:cNvSpPr>
                <a:spLocks noChangeArrowheads="1"/>
              </p:cNvSpPr>
              <p:nvPr/>
            </p:nvSpPr>
            <p:spPr bwMode="auto">
              <a:xfrm>
                <a:off x="3426" y="259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4" name="Oval 1176"/>
              <p:cNvSpPr>
                <a:spLocks noChangeArrowheads="1"/>
              </p:cNvSpPr>
              <p:nvPr/>
            </p:nvSpPr>
            <p:spPr bwMode="auto">
              <a:xfrm>
                <a:off x="4231" y="1569"/>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5" name="Oval 1177"/>
              <p:cNvSpPr>
                <a:spLocks noChangeArrowheads="1"/>
              </p:cNvSpPr>
              <p:nvPr/>
            </p:nvSpPr>
            <p:spPr bwMode="auto">
              <a:xfrm>
                <a:off x="3788" y="2382"/>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6" name="Line 1178"/>
              <p:cNvSpPr>
                <a:spLocks noChangeShapeType="1"/>
              </p:cNvSpPr>
              <p:nvPr/>
            </p:nvSpPr>
            <p:spPr bwMode="auto">
              <a:xfrm flipV="1">
                <a:off x="1010" y="3105"/>
                <a:ext cx="434" cy="476"/>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7" name="Line 1179"/>
              <p:cNvSpPr>
                <a:spLocks noChangeShapeType="1"/>
              </p:cNvSpPr>
              <p:nvPr/>
            </p:nvSpPr>
            <p:spPr bwMode="auto">
              <a:xfrm flipV="1">
                <a:off x="1436" y="2621"/>
                <a:ext cx="367" cy="468"/>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8" name="Line 1180"/>
              <p:cNvSpPr>
                <a:spLocks noChangeShapeType="1"/>
              </p:cNvSpPr>
              <p:nvPr/>
            </p:nvSpPr>
            <p:spPr bwMode="auto">
              <a:xfrm>
                <a:off x="1820" y="2605"/>
                <a:ext cx="434" cy="0"/>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9" name="Line 1181"/>
              <p:cNvSpPr>
                <a:spLocks noChangeShapeType="1"/>
              </p:cNvSpPr>
              <p:nvPr/>
            </p:nvSpPr>
            <p:spPr bwMode="auto">
              <a:xfrm>
                <a:off x="2271" y="2621"/>
                <a:ext cx="375" cy="217"/>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0" name="Line 1183"/>
              <p:cNvSpPr>
                <a:spLocks noChangeShapeType="1"/>
              </p:cNvSpPr>
              <p:nvPr/>
            </p:nvSpPr>
            <p:spPr bwMode="auto">
              <a:xfrm>
                <a:off x="2638" y="2838"/>
                <a:ext cx="467" cy="151"/>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1" name="Line 1184"/>
              <p:cNvSpPr>
                <a:spLocks noChangeShapeType="1"/>
              </p:cNvSpPr>
              <p:nvPr/>
            </p:nvSpPr>
            <p:spPr bwMode="auto">
              <a:xfrm flipV="1">
                <a:off x="3064" y="2655"/>
                <a:ext cx="425" cy="292"/>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2" name="Line 1185"/>
              <p:cNvSpPr>
                <a:spLocks noChangeShapeType="1"/>
              </p:cNvSpPr>
              <p:nvPr/>
            </p:nvSpPr>
            <p:spPr bwMode="auto">
              <a:xfrm flipV="1">
                <a:off x="3506" y="2446"/>
                <a:ext cx="342" cy="200"/>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3" name="Line 1186"/>
              <p:cNvSpPr>
                <a:spLocks noChangeShapeType="1"/>
              </p:cNvSpPr>
              <p:nvPr/>
            </p:nvSpPr>
            <p:spPr bwMode="auto">
              <a:xfrm flipV="1">
                <a:off x="3841" y="1627"/>
                <a:ext cx="450" cy="826"/>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4806" name="Line 1189"/>
            <p:cNvSpPr>
              <a:spLocks noChangeShapeType="1"/>
            </p:cNvSpPr>
            <p:nvPr/>
          </p:nvSpPr>
          <p:spPr bwMode="auto">
            <a:xfrm flipV="1">
              <a:off x="954" y="1390"/>
              <a:ext cx="3297" cy="1344"/>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07" name="Line 1190"/>
            <p:cNvSpPr>
              <a:spLocks noChangeShapeType="1"/>
            </p:cNvSpPr>
            <p:nvPr/>
          </p:nvSpPr>
          <p:spPr bwMode="auto">
            <a:xfrm flipV="1">
              <a:off x="838" y="2275"/>
              <a:ext cx="3297" cy="1344"/>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4808" name="Group 1196"/>
            <p:cNvGrpSpPr/>
            <p:nvPr/>
          </p:nvGrpSpPr>
          <p:grpSpPr bwMode="auto">
            <a:xfrm>
              <a:off x="1038" y="1567"/>
              <a:ext cx="3161" cy="1156"/>
              <a:chOff x="1478" y="1639"/>
              <a:chExt cx="3161" cy="1156"/>
            </a:xfrm>
          </p:grpSpPr>
          <p:sp>
            <p:nvSpPr>
              <p:cNvPr id="74811" name="Line 1191"/>
              <p:cNvSpPr>
                <a:spLocks noChangeShapeType="1"/>
              </p:cNvSpPr>
              <p:nvPr/>
            </p:nvSpPr>
            <p:spPr bwMode="auto">
              <a:xfrm>
                <a:off x="1819" y="2621"/>
                <a:ext cx="2438" cy="0"/>
              </a:xfrm>
              <a:prstGeom prst="line">
                <a:avLst/>
              </a:prstGeom>
              <a:noFill/>
              <a:ln w="381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2" name="Line 1192"/>
              <p:cNvSpPr>
                <a:spLocks noChangeShapeType="1"/>
              </p:cNvSpPr>
              <p:nvPr/>
            </p:nvSpPr>
            <p:spPr bwMode="auto">
              <a:xfrm>
                <a:off x="4282" y="1645"/>
                <a:ext cx="0" cy="985"/>
              </a:xfrm>
              <a:prstGeom prst="line">
                <a:avLst/>
              </a:prstGeom>
              <a:noFill/>
              <a:ln w="381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3" name="Text Box 1193"/>
              <p:cNvSpPr txBox="1">
                <a:spLocks noChangeArrowheads="1"/>
              </p:cNvSpPr>
              <p:nvPr/>
            </p:nvSpPr>
            <p:spPr bwMode="auto">
              <a:xfrm>
                <a:off x="1478" y="2232"/>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A</a:t>
                </a:r>
                <a:endParaRPr lang="en-US" altLang="zh-CN" i="1"/>
              </a:p>
            </p:txBody>
          </p:sp>
          <p:sp>
            <p:nvSpPr>
              <p:cNvPr id="74814" name="Text Box 1194"/>
              <p:cNvSpPr txBox="1">
                <a:spLocks noChangeArrowheads="1"/>
              </p:cNvSpPr>
              <p:nvPr/>
            </p:nvSpPr>
            <p:spPr bwMode="auto">
              <a:xfrm>
                <a:off x="4395" y="1639"/>
                <a:ext cx="244"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C</a:t>
                </a:r>
                <a:endParaRPr lang="en-US" altLang="zh-CN" i="1"/>
              </a:p>
            </p:txBody>
          </p:sp>
          <p:sp>
            <p:nvSpPr>
              <p:cNvPr id="74815" name="Text Box 1195"/>
              <p:cNvSpPr txBox="1">
                <a:spLocks noChangeArrowheads="1"/>
              </p:cNvSpPr>
              <p:nvPr/>
            </p:nvSpPr>
            <p:spPr bwMode="auto">
              <a:xfrm>
                <a:off x="4232" y="2507"/>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B</a:t>
                </a:r>
                <a:endParaRPr lang="en-US" altLang="zh-CN" i="1"/>
              </a:p>
            </p:txBody>
          </p:sp>
        </p:grpSp>
        <p:sp>
          <p:nvSpPr>
            <p:cNvPr id="74809" name="Line 1197"/>
            <p:cNvSpPr>
              <a:spLocks noChangeShapeType="1"/>
            </p:cNvSpPr>
            <p:nvPr/>
          </p:nvSpPr>
          <p:spPr bwMode="auto">
            <a:xfrm>
              <a:off x="2640" y="2065"/>
              <a:ext cx="0" cy="835"/>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0" name="AutoShape 1198"/>
            <p:cNvSpPr/>
            <p:nvPr/>
          </p:nvSpPr>
          <p:spPr bwMode="auto">
            <a:xfrm>
              <a:off x="1131" y="1531"/>
              <a:ext cx="576" cy="384"/>
            </a:xfrm>
            <a:prstGeom prst="borderCallout1">
              <a:avLst>
                <a:gd name="adj1" fmla="val 18750"/>
                <a:gd name="adj2" fmla="val 108333"/>
                <a:gd name="adj3" fmla="val 234116"/>
                <a:gd name="adj4" fmla="val 256597"/>
              </a:avLst>
            </a:prstGeom>
            <a:noFill/>
            <a:ln w="38100">
              <a:solidFill>
                <a:srgbClr val="FF0000"/>
              </a:solidFill>
              <a:miter lim="800000"/>
              <a:tailEnd type="triangle" w="med" len="me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800" b="1" i="1"/>
                <a:t>f</a:t>
              </a:r>
              <a:r>
                <a:rPr lang="en-US" altLang="zh-CN" sz="2800" b="1" i="1" baseline="-25000"/>
                <a:t>-</a:t>
              </a:r>
              <a:endParaRPr lang="en-US" altLang="zh-CN" sz="2800" b="1" i="1" baseline="-25000"/>
            </a:p>
          </p:txBody>
        </p:sp>
      </p:grpSp>
      <p:graphicFrame>
        <p:nvGraphicFramePr>
          <p:cNvPr id="142511" name="Object 1199"/>
          <p:cNvGraphicFramePr>
            <a:graphicFrameLocks noChangeAspect="1"/>
          </p:cNvGraphicFramePr>
          <p:nvPr/>
        </p:nvGraphicFramePr>
        <p:xfrm>
          <a:off x="2190750" y="6192838"/>
          <a:ext cx="3717925" cy="460375"/>
        </p:xfrm>
        <a:graphic>
          <a:graphicData uri="http://schemas.openxmlformats.org/presentationml/2006/ole">
            <mc:AlternateContent xmlns:mc="http://schemas.openxmlformats.org/markup-compatibility/2006">
              <mc:Choice xmlns:v="urn:schemas-microsoft-com:vml" Requires="v">
                <p:oleObj spid="_x0000_s75048" name="Equation" r:id="rId1" imgW="1739900" imgH="215900" progId="Equation.3">
                  <p:embed/>
                </p:oleObj>
              </mc:Choice>
              <mc:Fallback>
                <p:oleObj name="Equation" r:id="rId1" imgW="1739900" imgH="215900" progId="Equation.3">
                  <p:embed/>
                  <p:pic>
                    <p:nvPicPr>
                      <p:cNvPr id="0" name="Object 11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6192838"/>
                        <a:ext cx="371792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512" name="Object 1200"/>
          <p:cNvGraphicFramePr>
            <a:graphicFrameLocks noChangeAspect="1"/>
          </p:cNvGraphicFramePr>
          <p:nvPr/>
        </p:nvGraphicFramePr>
        <p:xfrm>
          <a:off x="6540500" y="4257675"/>
          <a:ext cx="2179638" cy="1336675"/>
        </p:xfrm>
        <a:graphic>
          <a:graphicData uri="http://schemas.openxmlformats.org/presentationml/2006/ole">
            <mc:AlternateContent xmlns:mc="http://schemas.openxmlformats.org/markup-compatibility/2006">
              <mc:Choice xmlns:v="urn:schemas-microsoft-com:vml" Requires="v">
                <p:oleObj spid="_x0000_s75049" name="Equation" r:id="rId3" imgW="951865" imgH="584200" progId="Equation.3">
                  <p:embed/>
                </p:oleObj>
              </mc:Choice>
              <mc:Fallback>
                <p:oleObj name="Equation" r:id="rId3" imgW="951865" imgH="584200" progId="Equation.3">
                  <p:embed/>
                  <p:pic>
                    <p:nvPicPr>
                      <p:cNvPr id="0" name="Object 12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0500" y="4257675"/>
                        <a:ext cx="2179638" cy="1336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2340"/>
                                        </p:tgtEl>
                                        <p:attrNameLst>
                                          <p:attrName>style.visibility</p:attrName>
                                        </p:attrNameLst>
                                      </p:cBhvr>
                                      <p:to>
                                        <p:strVal val="visible"/>
                                      </p:to>
                                    </p:set>
                                    <p:animEffect transition="in" filter="wipe(left)">
                                      <p:cBhvr>
                                        <p:cTn id="7" dur="500"/>
                                        <p:tgtEl>
                                          <p:spTgt spid="1423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2478"/>
                                        </p:tgtEl>
                                        <p:attrNameLst>
                                          <p:attrName>style.visibility</p:attrName>
                                        </p:attrNameLst>
                                      </p:cBhvr>
                                      <p:to>
                                        <p:strVal val="visible"/>
                                      </p:to>
                                    </p:set>
                                    <p:animEffect transition="in" filter="wipe(left)">
                                      <p:cBhvr>
                                        <p:cTn id="12" dur="500"/>
                                        <p:tgtEl>
                                          <p:spTgt spid="1424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2512"/>
                                        </p:tgtEl>
                                        <p:attrNameLst>
                                          <p:attrName>style.visibility</p:attrName>
                                        </p:attrNameLst>
                                      </p:cBhvr>
                                      <p:to>
                                        <p:strVal val="visible"/>
                                      </p:to>
                                    </p:set>
                                    <p:animEffect transition="in" filter="wipe(left)">
                                      <p:cBhvr>
                                        <p:cTn id="17" dur="500"/>
                                        <p:tgtEl>
                                          <p:spTgt spid="1425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2511"/>
                                        </p:tgtEl>
                                        <p:attrNameLst>
                                          <p:attrName>style.visibility</p:attrName>
                                        </p:attrNameLst>
                                      </p:cBhvr>
                                      <p:to>
                                        <p:strVal val="visible"/>
                                      </p:to>
                                    </p:set>
                                    <p:animEffect transition="in" filter="wipe(left)">
                                      <p:cBhvr>
                                        <p:cTn id="22" dur="500"/>
                                        <p:tgtEl>
                                          <p:spTgt spid="142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20956F88-57C6-413F-99B1-0D46F758D418}" type="slidenum">
              <a:rPr kumimoji="0" lang="zh-CN" altLang="en-US" sz="2000" smtClean="0">
                <a:solidFill>
                  <a:srgbClr val="0000FF"/>
                </a:solidFill>
              </a:rPr>
            </a:fld>
            <a:endParaRPr kumimoji="0" lang="en-US" altLang="zh-CN" sz="2000" smtClean="0">
              <a:solidFill>
                <a:srgbClr val="0000FF"/>
              </a:solidFill>
            </a:endParaRPr>
          </a:p>
        </p:txBody>
      </p:sp>
      <p:sp>
        <p:nvSpPr>
          <p:cNvPr id="144427" name="Text Box 43"/>
          <p:cNvSpPr txBox="1">
            <a:spLocks noChangeArrowheads="1"/>
          </p:cNvSpPr>
          <p:nvPr/>
        </p:nvSpPr>
        <p:spPr bwMode="auto">
          <a:xfrm>
            <a:off x="887413" y="234950"/>
            <a:ext cx="4176712"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dirty="0"/>
              <a:t>两端点连线法</a:t>
            </a:r>
            <a:endParaRPr lang="zh-CN" altLang="en-US" sz="2800" b="1" dirty="0"/>
          </a:p>
        </p:txBody>
      </p:sp>
      <p:graphicFrame>
        <p:nvGraphicFramePr>
          <p:cNvPr id="144438" name="Object 54"/>
          <p:cNvGraphicFramePr>
            <a:graphicFrameLocks noChangeAspect="1"/>
          </p:cNvGraphicFramePr>
          <p:nvPr/>
        </p:nvGraphicFramePr>
        <p:xfrm>
          <a:off x="7524750" y="2486025"/>
          <a:ext cx="1619250" cy="1352550"/>
        </p:xfrm>
        <a:graphic>
          <a:graphicData uri="http://schemas.openxmlformats.org/presentationml/2006/ole">
            <mc:AlternateContent xmlns:mc="http://schemas.openxmlformats.org/markup-compatibility/2006">
              <mc:Choice xmlns:v="urn:schemas-microsoft-com:vml" Requires="v">
                <p:oleObj spid="_x0000_s76129" name="Equation" r:id="rId1" imgW="698500" imgH="584200" progId="Equation.3">
                  <p:embed/>
                </p:oleObj>
              </mc:Choice>
              <mc:Fallback>
                <p:oleObj name="Equation" r:id="rId1" imgW="698500" imgH="584200" progId="Equation.3">
                  <p:embed/>
                  <p:pic>
                    <p:nvPicPr>
                      <p:cNvPr id="0" name="Object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2486025"/>
                        <a:ext cx="1619250" cy="1352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439" name="Object 55"/>
          <p:cNvGraphicFramePr>
            <a:graphicFrameLocks noChangeAspect="1"/>
          </p:cNvGraphicFramePr>
          <p:nvPr/>
        </p:nvGraphicFramePr>
        <p:xfrm>
          <a:off x="615950" y="5859463"/>
          <a:ext cx="7043738" cy="998537"/>
        </p:xfrm>
        <a:graphic>
          <a:graphicData uri="http://schemas.openxmlformats.org/presentationml/2006/ole">
            <mc:AlternateContent xmlns:mc="http://schemas.openxmlformats.org/markup-compatibility/2006">
              <mc:Choice xmlns:v="urn:schemas-microsoft-com:vml" Requires="v">
                <p:oleObj spid="_x0000_s76130" name="Equation" r:id="rId3" imgW="1612900" imgH="228600" progId="Equation.3">
                  <p:embed/>
                </p:oleObj>
              </mc:Choice>
              <mc:Fallback>
                <p:oleObj name="Equation" r:id="rId3" imgW="1612900" imgH="228600" progId="Equation.3">
                  <p:embed/>
                  <p:pic>
                    <p:nvPicPr>
                      <p:cNvPr id="0" name="Object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950" y="5859463"/>
                        <a:ext cx="7043738" cy="998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5782" name="Group 63"/>
          <p:cNvGrpSpPr/>
          <p:nvPr/>
        </p:nvGrpSpPr>
        <p:grpSpPr bwMode="auto">
          <a:xfrm>
            <a:off x="593725" y="1003300"/>
            <a:ext cx="7415213" cy="4135438"/>
            <a:chOff x="374" y="582"/>
            <a:chExt cx="4671" cy="2605"/>
          </a:xfrm>
        </p:grpSpPr>
        <p:grpSp>
          <p:nvGrpSpPr>
            <p:cNvPr id="75783" name="Group 4"/>
            <p:cNvGrpSpPr/>
            <p:nvPr/>
          </p:nvGrpSpPr>
          <p:grpSpPr bwMode="auto">
            <a:xfrm>
              <a:off x="374" y="606"/>
              <a:ext cx="4671" cy="2581"/>
              <a:chOff x="652" y="1286"/>
              <a:chExt cx="4671" cy="2581"/>
            </a:xfrm>
          </p:grpSpPr>
          <p:grpSp>
            <p:nvGrpSpPr>
              <p:cNvPr id="75800" name="Group 5"/>
              <p:cNvGrpSpPr/>
              <p:nvPr/>
            </p:nvGrpSpPr>
            <p:grpSpPr bwMode="auto">
              <a:xfrm>
                <a:off x="652" y="1286"/>
                <a:ext cx="4671" cy="2581"/>
                <a:chOff x="794" y="1370"/>
                <a:chExt cx="4671" cy="2581"/>
              </a:xfrm>
            </p:grpSpPr>
            <p:sp>
              <p:nvSpPr>
                <p:cNvPr id="75818" name="Text Box 6"/>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a:t>0        1        2      3      4        5      6      7       8      </a:t>
                  </a:r>
                  <a:r>
                    <a:rPr lang="en-US" altLang="zh-CN" i="1"/>
                    <a:t>l(mm)</a:t>
                  </a:r>
                  <a:endParaRPr lang="en-US" altLang="zh-CN" i="1"/>
                </a:p>
              </p:txBody>
            </p:sp>
            <p:grpSp>
              <p:nvGrpSpPr>
                <p:cNvPr id="75819" name="Group 7"/>
                <p:cNvGrpSpPr/>
                <p:nvPr/>
              </p:nvGrpSpPr>
              <p:grpSpPr bwMode="auto">
                <a:xfrm>
                  <a:off x="794" y="1370"/>
                  <a:ext cx="4109" cy="2351"/>
                  <a:chOff x="834" y="1514"/>
                  <a:chExt cx="4109" cy="2351"/>
                </a:xfrm>
              </p:grpSpPr>
              <p:sp>
                <p:nvSpPr>
                  <p:cNvPr id="75820" name="Line 8"/>
                  <p:cNvSpPr>
                    <a:spLocks noChangeShapeType="1"/>
                  </p:cNvSpPr>
                  <p:nvPr/>
                </p:nvSpPr>
                <p:spPr bwMode="auto">
                  <a:xfrm>
                    <a:off x="1185" y="1534"/>
                    <a:ext cx="0" cy="2287"/>
                  </a:xfrm>
                  <a:prstGeom prst="line">
                    <a:avLst/>
                  </a:prstGeom>
                  <a:noFill/>
                  <a:ln w="2857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1" name="Line 9"/>
                  <p:cNvSpPr>
                    <a:spLocks noChangeShapeType="1"/>
                  </p:cNvSpPr>
                  <p:nvPr/>
                </p:nvSpPr>
                <p:spPr bwMode="auto">
                  <a:xfrm>
                    <a:off x="1170" y="3832"/>
                    <a:ext cx="3773" cy="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2" name="Line 10"/>
                  <p:cNvSpPr>
                    <a:spLocks noChangeShapeType="1"/>
                  </p:cNvSpPr>
                  <p:nvPr/>
                </p:nvSpPr>
                <p:spPr bwMode="auto">
                  <a:xfrm flipV="1">
                    <a:off x="2015" y="3787"/>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3" name="Line 11"/>
                  <p:cNvSpPr>
                    <a:spLocks noChangeShapeType="1"/>
                  </p:cNvSpPr>
                  <p:nvPr/>
                </p:nvSpPr>
                <p:spPr bwMode="auto">
                  <a:xfrm flipV="1">
                    <a:off x="1588" y="377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4" name="Line 12"/>
                  <p:cNvSpPr>
                    <a:spLocks noChangeShapeType="1"/>
                  </p:cNvSpPr>
                  <p:nvPr/>
                </p:nvSpPr>
                <p:spPr bwMode="auto">
                  <a:xfrm flipV="1">
                    <a:off x="2423" y="3786"/>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5" name="Line 13"/>
                  <p:cNvSpPr>
                    <a:spLocks noChangeShapeType="1"/>
                  </p:cNvSpPr>
                  <p:nvPr/>
                </p:nvSpPr>
                <p:spPr bwMode="auto">
                  <a:xfrm flipV="1">
                    <a:off x="2854" y="378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6" name="Line 14"/>
                  <p:cNvSpPr>
                    <a:spLocks noChangeShapeType="1"/>
                  </p:cNvSpPr>
                  <p:nvPr/>
                </p:nvSpPr>
                <p:spPr bwMode="auto">
                  <a:xfrm flipV="1">
                    <a:off x="3260" y="3789"/>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7" name="Line 15"/>
                  <p:cNvSpPr>
                    <a:spLocks noChangeShapeType="1"/>
                  </p:cNvSpPr>
                  <p:nvPr/>
                </p:nvSpPr>
                <p:spPr bwMode="auto">
                  <a:xfrm flipV="1">
                    <a:off x="3661" y="3790"/>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8" name="Line 16"/>
                  <p:cNvSpPr>
                    <a:spLocks noChangeShapeType="1"/>
                  </p:cNvSpPr>
                  <p:nvPr/>
                </p:nvSpPr>
                <p:spPr bwMode="auto">
                  <a:xfrm flipV="1">
                    <a:off x="4045" y="3782"/>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9" name="Line 17"/>
                  <p:cNvSpPr>
                    <a:spLocks noChangeShapeType="1"/>
                  </p:cNvSpPr>
                  <p:nvPr/>
                </p:nvSpPr>
                <p:spPr bwMode="auto">
                  <a:xfrm flipV="1">
                    <a:off x="4479" y="3781"/>
                    <a:ext cx="0" cy="7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0" name="Line 18"/>
                  <p:cNvSpPr>
                    <a:spLocks noChangeShapeType="1"/>
                  </p:cNvSpPr>
                  <p:nvPr/>
                </p:nvSpPr>
                <p:spPr bwMode="auto">
                  <a:xfrm>
                    <a:off x="1119" y="3495"/>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1" name="Line 19"/>
                  <p:cNvSpPr>
                    <a:spLocks noChangeShapeType="1"/>
                  </p:cNvSpPr>
                  <p:nvPr/>
                </p:nvSpPr>
                <p:spPr bwMode="auto">
                  <a:xfrm>
                    <a:off x="1102" y="3164"/>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2" name="Line 20"/>
                  <p:cNvSpPr>
                    <a:spLocks noChangeShapeType="1"/>
                  </p:cNvSpPr>
                  <p:nvPr/>
                </p:nvSpPr>
                <p:spPr bwMode="auto">
                  <a:xfrm>
                    <a:off x="1102" y="2838"/>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3" name="Line 21"/>
                  <p:cNvSpPr>
                    <a:spLocks noChangeShapeType="1"/>
                  </p:cNvSpPr>
                  <p:nvPr/>
                </p:nvSpPr>
                <p:spPr bwMode="auto">
                  <a:xfrm>
                    <a:off x="1111" y="2541"/>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4" name="Line 22"/>
                  <p:cNvSpPr>
                    <a:spLocks noChangeShapeType="1"/>
                  </p:cNvSpPr>
                  <p:nvPr/>
                </p:nvSpPr>
                <p:spPr bwMode="auto">
                  <a:xfrm>
                    <a:off x="1103" y="2232"/>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5" name="Line 23"/>
                  <p:cNvSpPr>
                    <a:spLocks noChangeShapeType="1"/>
                  </p:cNvSpPr>
                  <p:nvPr/>
                </p:nvSpPr>
                <p:spPr bwMode="auto">
                  <a:xfrm>
                    <a:off x="1103" y="1859"/>
                    <a:ext cx="15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6" name="Text Box 24"/>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80000"/>
                      </a:lnSpc>
                    </a:pPr>
                    <a:r>
                      <a:rPr lang="en-US" altLang="zh-CN" sz="2800" baseline="-25000"/>
                      <a:t>24</a:t>
                    </a:r>
                    <a:endParaRPr lang="en-US" altLang="zh-CN" sz="2800" baseline="-25000"/>
                  </a:p>
                  <a:p>
                    <a:pPr algn="l" eaLnBrk="1" hangingPunct="1">
                      <a:lnSpc>
                        <a:spcPct val="180000"/>
                      </a:lnSpc>
                    </a:pPr>
                    <a:r>
                      <a:rPr lang="en-US" altLang="zh-CN" sz="2800" baseline="-25000"/>
                      <a:t>20</a:t>
                    </a:r>
                    <a:endParaRPr lang="en-US" altLang="zh-CN" sz="2800" baseline="-25000"/>
                  </a:p>
                  <a:p>
                    <a:pPr algn="l" eaLnBrk="1" hangingPunct="1">
                      <a:lnSpc>
                        <a:spcPct val="180000"/>
                      </a:lnSpc>
                    </a:pPr>
                    <a:r>
                      <a:rPr lang="en-US" altLang="zh-CN" sz="2800" baseline="-25000"/>
                      <a:t>16</a:t>
                    </a:r>
                    <a:endParaRPr lang="en-US" altLang="zh-CN" sz="2800" baseline="-25000"/>
                  </a:p>
                  <a:p>
                    <a:pPr algn="l" eaLnBrk="1" hangingPunct="1">
                      <a:lnSpc>
                        <a:spcPct val="180000"/>
                      </a:lnSpc>
                    </a:pPr>
                    <a:r>
                      <a:rPr lang="en-US" altLang="zh-CN" sz="2800" baseline="-25000"/>
                      <a:t>12</a:t>
                    </a:r>
                    <a:endParaRPr lang="en-US" altLang="zh-CN" sz="2800" baseline="-25000"/>
                  </a:p>
                  <a:p>
                    <a:pPr algn="l" eaLnBrk="1" hangingPunct="1">
                      <a:lnSpc>
                        <a:spcPct val="180000"/>
                      </a:lnSpc>
                    </a:pPr>
                    <a:r>
                      <a:rPr lang="en-US" altLang="zh-CN" sz="2800" baseline="-25000"/>
                      <a:t>8</a:t>
                    </a:r>
                    <a:endParaRPr lang="en-US" altLang="zh-CN" sz="2800" baseline="-25000"/>
                  </a:p>
                  <a:p>
                    <a:pPr algn="l" eaLnBrk="1" hangingPunct="1">
                      <a:lnSpc>
                        <a:spcPct val="180000"/>
                      </a:lnSpc>
                    </a:pPr>
                    <a:r>
                      <a:rPr lang="en-US" altLang="zh-CN" sz="2800" baseline="-25000"/>
                      <a:t>4</a:t>
                    </a:r>
                    <a:endParaRPr lang="en-US" altLang="zh-CN" sz="2800" baseline="-25000"/>
                  </a:p>
                  <a:p>
                    <a:pPr eaLnBrk="1" hangingPunct="1">
                      <a:lnSpc>
                        <a:spcPct val="150000"/>
                      </a:lnSpc>
                    </a:pPr>
                    <a:endParaRPr lang="en-US" altLang="zh-CN" sz="2800" baseline="-25000"/>
                  </a:p>
                </p:txBody>
              </p:sp>
              <p:sp>
                <p:nvSpPr>
                  <p:cNvPr id="75837" name="Text Box 25"/>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b="1" i="1"/>
                      <a:t>f</a:t>
                    </a:r>
                    <a:r>
                      <a:rPr lang="en-US" altLang="zh-CN" b="1" baseline="-25000"/>
                      <a:t>-</a:t>
                    </a:r>
                    <a:endParaRPr lang="en-US" altLang="zh-CN" b="1" baseline="-25000"/>
                  </a:p>
                </p:txBody>
              </p:sp>
            </p:grpSp>
          </p:grpSp>
          <p:sp>
            <p:nvSpPr>
              <p:cNvPr id="75801" name="Oval 26"/>
              <p:cNvSpPr>
                <a:spLocks noChangeArrowheads="1"/>
              </p:cNvSpPr>
              <p:nvPr/>
            </p:nvSpPr>
            <p:spPr bwMode="auto">
              <a:xfrm>
                <a:off x="2181" y="2553"/>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2" name="Oval 27"/>
              <p:cNvSpPr>
                <a:spLocks noChangeArrowheads="1"/>
              </p:cNvSpPr>
              <p:nvPr/>
            </p:nvSpPr>
            <p:spPr bwMode="auto">
              <a:xfrm>
                <a:off x="1752" y="2553"/>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3" name="Oval 28"/>
              <p:cNvSpPr>
                <a:spLocks noChangeArrowheads="1"/>
              </p:cNvSpPr>
              <p:nvPr/>
            </p:nvSpPr>
            <p:spPr bwMode="auto">
              <a:xfrm>
                <a:off x="1367" y="304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4" name="Oval 29"/>
              <p:cNvSpPr>
                <a:spLocks noChangeArrowheads="1"/>
              </p:cNvSpPr>
              <p:nvPr/>
            </p:nvSpPr>
            <p:spPr bwMode="auto">
              <a:xfrm>
                <a:off x="942" y="351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5" name="Oval 30"/>
              <p:cNvSpPr>
                <a:spLocks noChangeArrowheads="1"/>
              </p:cNvSpPr>
              <p:nvPr/>
            </p:nvSpPr>
            <p:spPr bwMode="auto">
              <a:xfrm>
                <a:off x="2579" y="2776"/>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6" name="Oval 31"/>
              <p:cNvSpPr>
                <a:spLocks noChangeArrowheads="1"/>
              </p:cNvSpPr>
              <p:nvPr/>
            </p:nvSpPr>
            <p:spPr bwMode="auto">
              <a:xfrm>
                <a:off x="3030" y="290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7" name="Oval 32"/>
              <p:cNvSpPr>
                <a:spLocks noChangeArrowheads="1"/>
              </p:cNvSpPr>
              <p:nvPr/>
            </p:nvSpPr>
            <p:spPr bwMode="auto">
              <a:xfrm>
                <a:off x="3426" y="2595"/>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8" name="Oval 33"/>
              <p:cNvSpPr>
                <a:spLocks noChangeArrowheads="1"/>
              </p:cNvSpPr>
              <p:nvPr/>
            </p:nvSpPr>
            <p:spPr bwMode="auto">
              <a:xfrm>
                <a:off x="4231" y="1569"/>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9" name="Oval 34"/>
              <p:cNvSpPr>
                <a:spLocks noChangeArrowheads="1"/>
              </p:cNvSpPr>
              <p:nvPr/>
            </p:nvSpPr>
            <p:spPr bwMode="auto">
              <a:xfrm>
                <a:off x="3788" y="2382"/>
                <a:ext cx="118" cy="118"/>
              </a:xfrm>
              <a:prstGeom prst="ellipse">
                <a:avLst/>
              </a:prstGeom>
              <a:solidFill>
                <a:srgbClr val="FF00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0" name="Line 35"/>
              <p:cNvSpPr>
                <a:spLocks noChangeShapeType="1"/>
              </p:cNvSpPr>
              <p:nvPr/>
            </p:nvSpPr>
            <p:spPr bwMode="auto">
              <a:xfrm flipV="1">
                <a:off x="1010" y="3105"/>
                <a:ext cx="434" cy="476"/>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1" name="Line 36"/>
              <p:cNvSpPr>
                <a:spLocks noChangeShapeType="1"/>
              </p:cNvSpPr>
              <p:nvPr/>
            </p:nvSpPr>
            <p:spPr bwMode="auto">
              <a:xfrm flipV="1">
                <a:off x="1436" y="2621"/>
                <a:ext cx="367" cy="468"/>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2" name="Line 37"/>
              <p:cNvSpPr>
                <a:spLocks noChangeShapeType="1"/>
              </p:cNvSpPr>
              <p:nvPr/>
            </p:nvSpPr>
            <p:spPr bwMode="auto">
              <a:xfrm>
                <a:off x="1820" y="2605"/>
                <a:ext cx="434" cy="0"/>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3" name="Line 38"/>
              <p:cNvSpPr>
                <a:spLocks noChangeShapeType="1"/>
              </p:cNvSpPr>
              <p:nvPr/>
            </p:nvSpPr>
            <p:spPr bwMode="auto">
              <a:xfrm>
                <a:off x="2271" y="2621"/>
                <a:ext cx="375" cy="217"/>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4" name="Line 39"/>
              <p:cNvSpPr>
                <a:spLocks noChangeShapeType="1"/>
              </p:cNvSpPr>
              <p:nvPr/>
            </p:nvSpPr>
            <p:spPr bwMode="auto">
              <a:xfrm>
                <a:off x="2638" y="2838"/>
                <a:ext cx="467" cy="151"/>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5" name="Line 40"/>
              <p:cNvSpPr>
                <a:spLocks noChangeShapeType="1"/>
              </p:cNvSpPr>
              <p:nvPr/>
            </p:nvSpPr>
            <p:spPr bwMode="auto">
              <a:xfrm flipV="1">
                <a:off x="3064" y="2655"/>
                <a:ext cx="425" cy="292"/>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6" name="Line 41"/>
              <p:cNvSpPr>
                <a:spLocks noChangeShapeType="1"/>
              </p:cNvSpPr>
              <p:nvPr/>
            </p:nvSpPr>
            <p:spPr bwMode="auto">
              <a:xfrm flipV="1">
                <a:off x="3506" y="2446"/>
                <a:ext cx="342" cy="200"/>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7" name="Line 42"/>
              <p:cNvSpPr>
                <a:spLocks noChangeShapeType="1"/>
              </p:cNvSpPr>
              <p:nvPr/>
            </p:nvSpPr>
            <p:spPr bwMode="auto">
              <a:xfrm flipV="1">
                <a:off x="3841" y="1627"/>
                <a:ext cx="450" cy="826"/>
              </a:xfrm>
              <a:prstGeom prst="line">
                <a:avLst/>
              </a:prstGeom>
              <a:noFill/>
              <a:ln w="762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5784" name="Group 62"/>
            <p:cNvGrpSpPr/>
            <p:nvPr/>
          </p:nvGrpSpPr>
          <p:grpSpPr bwMode="auto">
            <a:xfrm>
              <a:off x="547" y="582"/>
              <a:ext cx="3783" cy="2396"/>
              <a:chOff x="547" y="602"/>
              <a:chExt cx="3783" cy="2396"/>
            </a:xfrm>
          </p:grpSpPr>
          <p:sp>
            <p:nvSpPr>
              <p:cNvPr id="75785" name="Line 45"/>
              <p:cNvSpPr>
                <a:spLocks noChangeShapeType="1"/>
              </p:cNvSpPr>
              <p:nvPr/>
            </p:nvSpPr>
            <p:spPr bwMode="auto">
              <a:xfrm flipV="1">
                <a:off x="547" y="602"/>
                <a:ext cx="3280" cy="1928"/>
              </a:xfrm>
              <a:prstGeom prst="line">
                <a:avLst/>
              </a:prstGeom>
              <a:noFill/>
              <a:ln w="38100">
                <a:solidFill>
                  <a:schemeClr val="accent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86" name="Line 46"/>
              <p:cNvSpPr>
                <a:spLocks noChangeShapeType="1"/>
              </p:cNvSpPr>
              <p:nvPr/>
            </p:nvSpPr>
            <p:spPr bwMode="auto">
              <a:xfrm flipV="1">
                <a:off x="1589" y="1437"/>
                <a:ext cx="2696" cy="1561"/>
              </a:xfrm>
              <a:prstGeom prst="line">
                <a:avLst/>
              </a:prstGeom>
              <a:noFill/>
              <a:ln w="38100">
                <a:solidFill>
                  <a:schemeClr val="accent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787" name="Group 50"/>
              <p:cNvGrpSpPr/>
              <p:nvPr/>
            </p:nvGrpSpPr>
            <p:grpSpPr bwMode="auto">
              <a:xfrm>
                <a:off x="730" y="780"/>
                <a:ext cx="3600" cy="2132"/>
                <a:chOff x="618" y="996"/>
                <a:chExt cx="3600" cy="2132"/>
              </a:xfrm>
            </p:grpSpPr>
            <p:sp>
              <p:nvSpPr>
                <p:cNvPr id="75796" name="Line 44"/>
                <p:cNvSpPr>
                  <a:spLocks noChangeShapeType="1"/>
                </p:cNvSpPr>
                <p:nvPr/>
              </p:nvSpPr>
              <p:spPr bwMode="auto">
                <a:xfrm flipV="1">
                  <a:off x="618" y="1177"/>
                  <a:ext cx="3280" cy="1928"/>
                </a:xfrm>
                <a:prstGeom prst="line">
                  <a:avLst/>
                </a:prstGeom>
                <a:noFill/>
                <a:ln w="38100">
                  <a:solidFill>
                    <a:schemeClr val="accent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7" name="Line 47"/>
                <p:cNvSpPr>
                  <a:spLocks noChangeShapeType="1"/>
                </p:cNvSpPr>
                <p:nvPr/>
              </p:nvSpPr>
              <p:spPr bwMode="auto">
                <a:xfrm>
                  <a:off x="3915" y="1177"/>
                  <a:ext cx="0" cy="1945"/>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8" name="Text Box 48"/>
                <p:cNvSpPr txBox="1">
                  <a:spLocks noChangeArrowheads="1"/>
                </p:cNvSpPr>
                <p:nvPr/>
              </p:nvSpPr>
              <p:spPr bwMode="auto">
                <a:xfrm>
                  <a:off x="3963" y="996"/>
                  <a:ext cx="255"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D</a:t>
                  </a:r>
                  <a:endParaRPr lang="en-US" altLang="zh-CN" i="1"/>
                </a:p>
              </p:txBody>
            </p:sp>
            <p:sp>
              <p:nvSpPr>
                <p:cNvPr id="75799" name="Text Box 49"/>
                <p:cNvSpPr txBox="1">
                  <a:spLocks noChangeArrowheads="1"/>
                </p:cNvSpPr>
                <p:nvPr/>
              </p:nvSpPr>
              <p:spPr bwMode="auto">
                <a:xfrm>
                  <a:off x="3957" y="2840"/>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E</a:t>
                  </a:r>
                  <a:endParaRPr lang="en-US" altLang="zh-CN" i="1"/>
                </a:p>
              </p:txBody>
            </p:sp>
          </p:grpSp>
          <p:sp>
            <p:nvSpPr>
              <p:cNvPr id="75788" name="Line 51"/>
              <p:cNvSpPr>
                <a:spLocks noChangeShapeType="1"/>
              </p:cNvSpPr>
              <p:nvPr/>
            </p:nvSpPr>
            <p:spPr bwMode="auto">
              <a:xfrm flipV="1">
                <a:off x="746" y="944"/>
                <a:ext cx="3289" cy="1937"/>
              </a:xfrm>
              <a:prstGeom prst="line">
                <a:avLst/>
              </a:prstGeom>
              <a:noFill/>
              <a:ln w="38100">
                <a:solidFill>
                  <a:schemeClr val="accent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89" name="Line 52"/>
              <p:cNvSpPr>
                <a:spLocks noChangeShapeType="1"/>
              </p:cNvSpPr>
              <p:nvPr/>
            </p:nvSpPr>
            <p:spPr bwMode="auto">
              <a:xfrm>
                <a:off x="2814" y="1213"/>
                <a:ext cx="0" cy="1077"/>
              </a:xfrm>
              <a:prstGeom prst="line">
                <a:avLst/>
              </a:prstGeom>
              <a:noFill/>
              <a:ln w="5715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790" name="Group 57"/>
              <p:cNvGrpSpPr/>
              <p:nvPr/>
            </p:nvGrpSpPr>
            <p:grpSpPr bwMode="auto">
              <a:xfrm>
                <a:off x="1974" y="1186"/>
                <a:ext cx="851" cy="752"/>
                <a:chOff x="1862" y="1402"/>
                <a:chExt cx="851" cy="752"/>
              </a:xfrm>
            </p:grpSpPr>
            <p:sp>
              <p:nvSpPr>
                <p:cNvPr id="75794" name="Line 53"/>
                <p:cNvSpPr>
                  <a:spLocks noChangeShapeType="1"/>
                </p:cNvSpPr>
                <p:nvPr/>
              </p:nvSpPr>
              <p:spPr bwMode="auto">
                <a:xfrm>
                  <a:off x="1862" y="2137"/>
                  <a:ext cx="834" cy="0"/>
                </a:xfrm>
                <a:prstGeom prst="line">
                  <a:avLst/>
                </a:prstGeom>
                <a:noFill/>
                <a:ln w="38100">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5" name="Line 56"/>
                <p:cNvSpPr>
                  <a:spLocks noChangeShapeType="1"/>
                </p:cNvSpPr>
                <p:nvPr/>
              </p:nvSpPr>
              <p:spPr bwMode="auto">
                <a:xfrm flipH="1">
                  <a:off x="2696" y="1402"/>
                  <a:ext cx="17" cy="752"/>
                </a:xfrm>
                <a:prstGeom prst="line">
                  <a:avLst/>
                </a:prstGeom>
                <a:noFill/>
                <a:ln w="38100">
                  <a:solidFill>
                    <a:schemeClr val="tx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5791" name="Group 60"/>
              <p:cNvGrpSpPr/>
              <p:nvPr/>
            </p:nvGrpSpPr>
            <p:grpSpPr bwMode="auto">
              <a:xfrm>
                <a:off x="1431" y="1026"/>
                <a:ext cx="576" cy="455"/>
                <a:chOff x="1319" y="1242"/>
                <a:chExt cx="576" cy="455"/>
              </a:xfrm>
            </p:grpSpPr>
            <p:sp>
              <p:nvSpPr>
                <p:cNvPr id="75792" name="AutoShape 58"/>
                <p:cNvSpPr>
                  <a:spLocks noChangeArrowheads="1"/>
                </p:cNvSpPr>
                <p:nvPr/>
              </p:nvSpPr>
              <p:spPr bwMode="auto">
                <a:xfrm>
                  <a:off x="1319" y="1269"/>
                  <a:ext cx="576" cy="384"/>
                </a:xfrm>
                <a:prstGeom prst="wedgeEllipseCallout">
                  <a:avLst>
                    <a:gd name="adj1" fmla="val 179514"/>
                    <a:gd name="adj2" fmla="val 102606"/>
                  </a:avLst>
                </a:prstGeom>
                <a:noFill/>
                <a:ln w="38100">
                  <a:solidFill>
                    <a:srgbClr val="FF0000"/>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aphicFrame>
              <p:nvGraphicFramePr>
                <p:cNvPr id="75793" name="Object 59"/>
                <p:cNvGraphicFramePr>
                  <a:graphicFrameLocks noChangeAspect="1"/>
                </p:cNvGraphicFramePr>
                <p:nvPr/>
              </p:nvGraphicFramePr>
              <p:xfrm>
                <a:off x="1398" y="1242"/>
                <a:ext cx="354" cy="455"/>
              </p:xfrm>
              <a:graphic>
                <a:graphicData uri="http://schemas.openxmlformats.org/presentationml/2006/ole">
                  <mc:AlternateContent xmlns:mc="http://schemas.openxmlformats.org/markup-compatibility/2006">
                    <mc:Choice xmlns:v="urn:schemas-microsoft-com:vml" Requires="v">
                      <p:oleObj spid="_x0000_s76131" name="Equation" r:id="rId5" imgW="177800" imgH="228600" progId="Equation.3">
                        <p:embed/>
                      </p:oleObj>
                    </mc:Choice>
                    <mc:Fallback>
                      <p:oleObj name="Equation" r:id="rId5" imgW="177800" imgH="228600" progId="Equation.3">
                        <p:embed/>
                        <p:pic>
                          <p:nvPicPr>
                            <p:cNvPr id="0" name="Object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8" y="1242"/>
                              <a:ext cx="354" cy="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427"/>
                                        </p:tgtEl>
                                        <p:attrNameLst>
                                          <p:attrName>style.visibility</p:attrName>
                                        </p:attrNameLst>
                                      </p:cBhvr>
                                      <p:to>
                                        <p:strVal val="visible"/>
                                      </p:to>
                                    </p:set>
                                    <p:animEffect transition="in" filter="wipe(left)">
                                      <p:cBhvr>
                                        <p:cTn id="7" dur="500"/>
                                        <p:tgtEl>
                                          <p:spTgt spid="1444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5782"/>
                                        </p:tgtEl>
                                        <p:attrNameLst>
                                          <p:attrName>style.visibility</p:attrName>
                                        </p:attrNameLst>
                                      </p:cBhvr>
                                      <p:to>
                                        <p:strVal val="visible"/>
                                      </p:to>
                                    </p:set>
                                    <p:anim calcmode="lin" valueType="num">
                                      <p:cBhvr additive="base">
                                        <p:cTn id="12" dur="500" fill="hold"/>
                                        <p:tgtEl>
                                          <p:spTgt spid="75782"/>
                                        </p:tgtEl>
                                        <p:attrNameLst>
                                          <p:attrName>ppt_x</p:attrName>
                                        </p:attrNameLst>
                                      </p:cBhvr>
                                      <p:tavLst>
                                        <p:tav tm="0">
                                          <p:val>
                                            <p:strVal val="0-#ppt_w/2"/>
                                          </p:val>
                                        </p:tav>
                                        <p:tav tm="100000">
                                          <p:val>
                                            <p:strVal val="#ppt_x"/>
                                          </p:val>
                                        </p:tav>
                                      </p:tavLst>
                                    </p:anim>
                                    <p:anim calcmode="lin" valueType="num">
                                      <p:cBhvr additive="base">
                                        <p:cTn id="13" dur="500" fill="hold"/>
                                        <p:tgtEl>
                                          <p:spTgt spid="7578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4438"/>
                                        </p:tgtEl>
                                        <p:attrNameLst>
                                          <p:attrName>style.visibility</p:attrName>
                                        </p:attrNameLst>
                                      </p:cBhvr>
                                      <p:to>
                                        <p:strVal val="visible"/>
                                      </p:to>
                                    </p:set>
                                    <p:animEffect transition="in" filter="wipe(left)">
                                      <p:cBhvr>
                                        <p:cTn id="18" dur="500"/>
                                        <p:tgtEl>
                                          <p:spTgt spid="1444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4439"/>
                                        </p:tgtEl>
                                        <p:attrNameLst>
                                          <p:attrName>style.visibility</p:attrName>
                                        </p:attrNameLst>
                                      </p:cBhvr>
                                      <p:to>
                                        <p:strVal val="visible"/>
                                      </p:to>
                                    </p:set>
                                    <p:animEffect transition="in" filter="wipe(left)">
                                      <p:cBhvr>
                                        <p:cTn id="23" dur="500"/>
                                        <p:tgtEl>
                                          <p:spTgt spid="144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27"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69FAEFEF-BCFC-412F-8CD5-11C131488499}" type="slidenum">
              <a:rPr kumimoji="0" lang="zh-CN" altLang="en-US" sz="2000" smtClean="0">
                <a:solidFill>
                  <a:srgbClr val="0000FF"/>
                </a:solidFill>
              </a:rPr>
            </a:fld>
            <a:endParaRPr kumimoji="0" lang="en-US" altLang="zh-CN" sz="2000" smtClean="0">
              <a:solidFill>
                <a:srgbClr val="0000FF"/>
              </a:solidFill>
            </a:endParaRPr>
          </a:p>
        </p:txBody>
      </p:sp>
      <p:sp>
        <p:nvSpPr>
          <p:cNvPr id="53257" name="Text Box 9"/>
          <p:cNvSpPr txBox="1">
            <a:spLocks noChangeArrowheads="1"/>
          </p:cNvSpPr>
          <p:nvPr/>
        </p:nvSpPr>
        <p:spPr bwMode="auto">
          <a:xfrm>
            <a:off x="1013604" y="979067"/>
            <a:ext cx="5389562"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作业题7（图4.52）答案：</a:t>
            </a:r>
            <a:endParaRPr lang="zh-CN" altLang="en-US" sz="2800" b="1"/>
          </a:p>
        </p:txBody>
      </p:sp>
      <p:grpSp>
        <p:nvGrpSpPr>
          <p:cNvPr id="76804" name="Group 62"/>
          <p:cNvGrpSpPr/>
          <p:nvPr/>
        </p:nvGrpSpPr>
        <p:grpSpPr bwMode="auto">
          <a:xfrm>
            <a:off x="1593041" y="1864892"/>
            <a:ext cx="2087563" cy="2632075"/>
            <a:chOff x="498" y="561"/>
            <a:chExt cx="1315" cy="1658"/>
          </a:xfrm>
        </p:grpSpPr>
        <p:pic>
          <p:nvPicPr>
            <p:cNvPr id="76823"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8" y="561"/>
              <a:ext cx="1315" cy="1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24" name="Rectangle 35"/>
            <p:cNvSpPr>
              <a:spLocks noChangeArrowheads="1"/>
            </p:cNvSpPr>
            <p:nvPr/>
          </p:nvSpPr>
          <p:spPr bwMode="auto">
            <a:xfrm>
              <a:off x="1111" y="1078"/>
              <a:ext cx="286" cy="207"/>
            </a:xfrm>
            <a:prstGeom prst="rect">
              <a:avLst/>
            </a:prstGeom>
            <a:noFill/>
            <a:ln w="38100">
              <a:solidFill>
                <a:schemeClr val="accent1"/>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6825" name="Group 44"/>
            <p:cNvGrpSpPr/>
            <p:nvPr/>
          </p:nvGrpSpPr>
          <p:grpSpPr bwMode="auto">
            <a:xfrm>
              <a:off x="629" y="628"/>
              <a:ext cx="1141" cy="964"/>
              <a:chOff x="269" y="652"/>
              <a:chExt cx="1334" cy="1127"/>
            </a:xfrm>
          </p:grpSpPr>
          <p:grpSp>
            <p:nvGrpSpPr>
              <p:cNvPr id="76826" name="Group 33"/>
              <p:cNvGrpSpPr/>
              <p:nvPr/>
            </p:nvGrpSpPr>
            <p:grpSpPr bwMode="auto">
              <a:xfrm>
                <a:off x="269" y="652"/>
                <a:ext cx="1334" cy="1127"/>
                <a:chOff x="269" y="652"/>
                <a:chExt cx="1334" cy="1127"/>
              </a:xfrm>
            </p:grpSpPr>
            <p:sp>
              <p:nvSpPr>
                <p:cNvPr id="76830" name="Oval 30"/>
                <p:cNvSpPr>
                  <a:spLocks noChangeArrowheads="1"/>
                </p:cNvSpPr>
                <p:nvPr/>
              </p:nvSpPr>
              <p:spPr bwMode="auto">
                <a:xfrm>
                  <a:off x="710" y="652"/>
                  <a:ext cx="401" cy="401"/>
                </a:xfrm>
                <a:prstGeom prst="ellipse">
                  <a:avLst/>
                </a:prstGeom>
                <a:noFill/>
                <a:ln w="38100">
                  <a:solidFill>
                    <a:srgbClr val="FF00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31" name="Oval 31"/>
                <p:cNvSpPr>
                  <a:spLocks noChangeArrowheads="1"/>
                </p:cNvSpPr>
                <p:nvPr/>
              </p:nvSpPr>
              <p:spPr bwMode="auto">
                <a:xfrm>
                  <a:off x="1227" y="1403"/>
                  <a:ext cx="376" cy="376"/>
                </a:xfrm>
                <a:prstGeom prst="ellipse">
                  <a:avLst/>
                </a:prstGeom>
                <a:noFill/>
                <a:ln w="38100">
                  <a:solidFill>
                    <a:srgbClr val="FF00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32" name="Oval 32"/>
                <p:cNvSpPr>
                  <a:spLocks noChangeArrowheads="1"/>
                </p:cNvSpPr>
                <p:nvPr/>
              </p:nvSpPr>
              <p:spPr bwMode="auto">
                <a:xfrm>
                  <a:off x="269" y="1403"/>
                  <a:ext cx="376" cy="376"/>
                </a:xfrm>
                <a:prstGeom prst="ellipse">
                  <a:avLst/>
                </a:prstGeom>
                <a:noFill/>
                <a:ln w="38100">
                  <a:solidFill>
                    <a:srgbClr val="FF00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6827" name="Line 41"/>
              <p:cNvSpPr>
                <a:spLocks noChangeShapeType="1"/>
              </p:cNvSpPr>
              <p:nvPr/>
            </p:nvSpPr>
            <p:spPr bwMode="auto">
              <a:xfrm>
                <a:off x="1085" y="952"/>
                <a:ext cx="217" cy="501"/>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8" name="Line 42"/>
              <p:cNvSpPr>
                <a:spLocks noChangeShapeType="1"/>
              </p:cNvSpPr>
              <p:nvPr/>
            </p:nvSpPr>
            <p:spPr bwMode="auto">
              <a:xfrm flipH="1">
                <a:off x="484" y="1002"/>
                <a:ext cx="276" cy="40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9" name="Line 43"/>
              <p:cNvSpPr>
                <a:spLocks noChangeShapeType="1"/>
              </p:cNvSpPr>
              <p:nvPr/>
            </p:nvSpPr>
            <p:spPr bwMode="auto">
              <a:xfrm>
                <a:off x="651" y="1653"/>
                <a:ext cx="618" cy="25"/>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6805" name="Group 61"/>
          <p:cNvGrpSpPr/>
          <p:nvPr/>
        </p:nvGrpSpPr>
        <p:grpSpPr bwMode="auto">
          <a:xfrm>
            <a:off x="4190191" y="1902992"/>
            <a:ext cx="2305050" cy="2120900"/>
            <a:chOff x="2554" y="585"/>
            <a:chExt cx="1749" cy="1609"/>
          </a:xfrm>
        </p:grpSpPr>
        <p:pic>
          <p:nvPicPr>
            <p:cNvPr id="768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4" y="585"/>
              <a:ext cx="1749" cy="1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6815" name="Group 46"/>
            <p:cNvGrpSpPr/>
            <p:nvPr/>
          </p:nvGrpSpPr>
          <p:grpSpPr bwMode="auto">
            <a:xfrm>
              <a:off x="2669" y="635"/>
              <a:ext cx="1253" cy="1110"/>
              <a:chOff x="2061" y="635"/>
              <a:chExt cx="1253" cy="1110"/>
            </a:xfrm>
          </p:grpSpPr>
          <p:sp>
            <p:nvSpPr>
              <p:cNvPr id="76820" name="Oval 36"/>
              <p:cNvSpPr>
                <a:spLocks noChangeArrowheads="1"/>
              </p:cNvSpPr>
              <p:nvPr/>
            </p:nvSpPr>
            <p:spPr bwMode="auto">
              <a:xfrm>
                <a:off x="2061" y="635"/>
                <a:ext cx="376" cy="376"/>
              </a:xfrm>
              <a:prstGeom prst="ellipse">
                <a:avLst/>
              </a:prstGeom>
              <a:noFill/>
              <a:ln w="38100">
                <a:solidFill>
                  <a:srgbClr val="FF00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1" name="Oval 37"/>
              <p:cNvSpPr>
                <a:spLocks noChangeArrowheads="1"/>
              </p:cNvSpPr>
              <p:nvPr/>
            </p:nvSpPr>
            <p:spPr bwMode="auto">
              <a:xfrm>
                <a:off x="2938" y="1369"/>
                <a:ext cx="376" cy="376"/>
              </a:xfrm>
              <a:prstGeom prst="ellipse">
                <a:avLst/>
              </a:prstGeom>
              <a:noFill/>
              <a:ln w="38100">
                <a:solidFill>
                  <a:srgbClr val="FF0000"/>
                </a:solidFill>
                <a:rou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2" name="Line 45"/>
              <p:cNvSpPr>
                <a:spLocks noChangeShapeType="1"/>
              </p:cNvSpPr>
              <p:nvPr/>
            </p:nvSpPr>
            <p:spPr bwMode="auto">
              <a:xfrm>
                <a:off x="2429" y="902"/>
                <a:ext cx="585" cy="551"/>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816" name="Group 48"/>
            <p:cNvGrpSpPr/>
            <p:nvPr/>
          </p:nvGrpSpPr>
          <p:grpSpPr bwMode="auto">
            <a:xfrm>
              <a:off x="2662" y="1052"/>
              <a:ext cx="1210" cy="267"/>
              <a:chOff x="2054" y="1052"/>
              <a:chExt cx="1210" cy="267"/>
            </a:xfrm>
          </p:grpSpPr>
          <p:sp>
            <p:nvSpPr>
              <p:cNvPr id="76817" name="Rectangle 38"/>
              <p:cNvSpPr>
                <a:spLocks noChangeArrowheads="1"/>
              </p:cNvSpPr>
              <p:nvPr/>
            </p:nvSpPr>
            <p:spPr bwMode="auto">
              <a:xfrm>
                <a:off x="2930" y="1052"/>
                <a:ext cx="334" cy="242"/>
              </a:xfrm>
              <a:prstGeom prst="rect">
                <a:avLst/>
              </a:prstGeom>
              <a:noFill/>
              <a:ln w="38100">
                <a:solidFill>
                  <a:schemeClr val="accent1"/>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8" name="Rectangle 39"/>
              <p:cNvSpPr>
                <a:spLocks noChangeArrowheads="1"/>
              </p:cNvSpPr>
              <p:nvPr/>
            </p:nvSpPr>
            <p:spPr bwMode="auto">
              <a:xfrm>
                <a:off x="2054" y="1077"/>
                <a:ext cx="334" cy="242"/>
              </a:xfrm>
              <a:prstGeom prst="rect">
                <a:avLst/>
              </a:prstGeom>
              <a:noFill/>
              <a:ln w="38100">
                <a:solidFill>
                  <a:schemeClr val="accent1"/>
                </a:solidFill>
                <a:miter lim="800000"/>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9" name="Line 47"/>
              <p:cNvSpPr>
                <a:spLocks noChangeShapeType="1"/>
              </p:cNvSpPr>
              <p:nvPr/>
            </p:nvSpPr>
            <p:spPr bwMode="auto">
              <a:xfrm flipV="1">
                <a:off x="2404" y="1119"/>
                <a:ext cx="568" cy="125"/>
              </a:xfrm>
              <a:prstGeom prst="line">
                <a:avLst/>
              </a:prstGeom>
              <a:noFill/>
              <a:ln w="381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7"/>
                                        </p:tgtEl>
                                        <p:attrNameLst>
                                          <p:attrName>style.visibility</p:attrName>
                                        </p:attrNameLst>
                                      </p:cBhvr>
                                      <p:to>
                                        <p:strVal val="visible"/>
                                      </p:to>
                                    </p:set>
                                    <p:animEffect transition="in" filter="wipe(left)">
                                      <p:cBhvr>
                                        <p:cTn id="7" dur="300"/>
                                        <p:tgtEl>
                                          <p:spTgt spid="532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 fill="hold"/>
                                        <p:tgtEl>
                                          <p:spTgt spid="76804"/>
                                        </p:tgtEl>
                                        <p:attrNameLst>
                                          <p:attrName>ppt_x</p:attrName>
                                        </p:attrNameLst>
                                      </p:cBhvr>
                                      <p:tavLst>
                                        <p:tav tm="0">
                                          <p:val>
                                            <p:strVal val="0-#ppt_w/2"/>
                                          </p:val>
                                        </p:tav>
                                        <p:tav tm="100000">
                                          <p:val>
                                            <p:strVal val="#ppt_x"/>
                                          </p:val>
                                        </p:tav>
                                      </p:tavLst>
                                    </p:anim>
                                    <p:anim calcmode="lin" valueType="num">
                                      <p:cBhvr additive="base">
                                        <p:cTn id="13"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6805"/>
                                        </p:tgtEl>
                                        <p:attrNameLst>
                                          <p:attrName>style.visibility</p:attrName>
                                        </p:attrNameLst>
                                      </p:cBhvr>
                                      <p:to>
                                        <p:strVal val="visible"/>
                                      </p:to>
                                    </p:set>
                                    <p:anim calcmode="lin" valueType="num">
                                      <p:cBhvr additive="base">
                                        <p:cTn id="18" dur="500" fill="hold"/>
                                        <p:tgtEl>
                                          <p:spTgt spid="76805"/>
                                        </p:tgtEl>
                                        <p:attrNameLst>
                                          <p:attrName>ppt_x</p:attrName>
                                        </p:attrNameLst>
                                      </p:cBhvr>
                                      <p:tavLst>
                                        <p:tav tm="0">
                                          <p:val>
                                            <p:strVal val="#ppt_x"/>
                                          </p:val>
                                        </p:tav>
                                        <p:tav tm="100000">
                                          <p:val>
                                            <p:strVal val="#ppt_x"/>
                                          </p:val>
                                        </p:tav>
                                      </p:tavLst>
                                    </p:anim>
                                    <p:anim calcmode="lin" valueType="num">
                                      <p:cBhvr additive="base">
                                        <p:cTn id="19"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FE5F5C6A-9B9F-4B70-A106-A5D95512581F}" type="slidenum">
              <a:rPr kumimoji="0" lang="zh-CN" altLang="en-US" sz="2000" smtClean="0">
                <a:solidFill>
                  <a:srgbClr val="0000FF"/>
                </a:solidFill>
              </a:rPr>
            </a:fld>
            <a:endParaRPr kumimoji="0" lang="en-US" altLang="zh-CN" sz="2000" smtClean="0">
              <a:solidFill>
                <a:srgbClr val="0000FF"/>
              </a:solidFill>
            </a:endParaRPr>
          </a:p>
        </p:txBody>
      </p:sp>
      <p:sp>
        <p:nvSpPr>
          <p:cNvPr id="146436" name="Text Box 4"/>
          <p:cNvSpPr txBox="1">
            <a:spLocks noChangeArrowheads="1"/>
          </p:cNvSpPr>
          <p:nvPr/>
        </p:nvSpPr>
        <p:spPr bwMode="auto">
          <a:xfrm>
            <a:off x="375109" y="552240"/>
            <a:ext cx="7761288"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r>
              <a:rPr lang="zh-CN" altLang="en-US" sz="2800" b="1"/>
              <a:t>作业题8(图4.53） 答案 </a:t>
            </a:r>
            <a:r>
              <a:rPr lang="en-US" altLang="zh-CN" sz="2800" b="1"/>
              <a:t>（</a:t>
            </a:r>
            <a:r>
              <a:rPr lang="zh-CN" altLang="en-US" sz="2800" b="1"/>
              <a:t>对角线法）</a:t>
            </a:r>
            <a:endParaRPr lang="zh-CN" altLang="en-US" sz="2800" b="1"/>
          </a:p>
        </p:txBody>
      </p:sp>
      <p:grpSp>
        <p:nvGrpSpPr>
          <p:cNvPr id="146437" name="Group 5"/>
          <p:cNvGrpSpPr/>
          <p:nvPr/>
        </p:nvGrpSpPr>
        <p:grpSpPr bwMode="auto">
          <a:xfrm>
            <a:off x="367172" y="4735302"/>
            <a:ext cx="3724275" cy="485775"/>
            <a:chOff x="889" y="3610"/>
            <a:chExt cx="1752" cy="250"/>
          </a:xfrm>
        </p:grpSpPr>
        <p:grpSp>
          <p:nvGrpSpPr>
            <p:cNvPr id="77845" name="Group 6"/>
            <p:cNvGrpSpPr/>
            <p:nvPr/>
          </p:nvGrpSpPr>
          <p:grpSpPr bwMode="auto">
            <a:xfrm>
              <a:off x="1297" y="3620"/>
              <a:ext cx="1344" cy="240"/>
              <a:chOff x="1776" y="3792"/>
              <a:chExt cx="1344" cy="240"/>
            </a:xfrm>
          </p:grpSpPr>
          <p:sp>
            <p:nvSpPr>
              <p:cNvPr id="77847" name="Text Box 7"/>
              <p:cNvSpPr txBox="1">
                <a:spLocks noChangeArrowheads="1"/>
              </p:cNvSpPr>
              <p:nvPr/>
            </p:nvSpPr>
            <p:spPr bwMode="auto">
              <a:xfrm>
                <a:off x="1776" y="3792"/>
                <a:ext cx="336"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i="1">
                    <a:latin typeface="宋体" panose="02010600030101010101" pitchFamily="2" charset="-122"/>
                  </a:rPr>
                  <a:t>f</a:t>
                </a:r>
                <a:r>
                  <a:rPr lang="en-US" altLang="zh-CN" baseline="-30000">
                    <a:latin typeface="宋体" panose="02010600030101010101" pitchFamily="2" charset="-122"/>
                  </a:rPr>
                  <a:t> </a:t>
                </a:r>
                <a:endParaRPr lang="zh-CN" altLang="en-US" baseline="-30000">
                  <a:latin typeface="宋体" panose="02010600030101010101" pitchFamily="2" charset="-122"/>
                </a:endParaRPr>
              </a:p>
            </p:txBody>
          </p:sp>
          <p:sp>
            <p:nvSpPr>
              <p:cNvPr id="77848" name="AutoShape 8"/>
              <p:cNvSpPr>
                <a:spLocks noChangeArrowheads="1"/>
              </p:cNvSpPr>
              <p:nvPr/>
            </p:nvSpPr>
            <p:spPr bwMode="auto">
              <a:xfrm>
                <a:off x="1920" y="3984"/>
                <a:ext cx="48" cy="48"/>
              </a:xfrm>
              <a:prstGeom prst="parallelogram">
                <a:avLst>
                  <a:gd name="adj" fmla="val 25000"/>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9" name="Text Box 9"/>
              <p:cNvSpPr txBox="1">
                <a:spLocks noChangeArrowheads="1"/>
              </p:cNvSpPr>
              <p:nvPr/>
            </p:nvSpPr>
            <p:spPr bwMode="auto">
              <a:xfrm>
                <a:off x="2016" y="3792"/>
                <a:ext cx="1104"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a:t>= </a:t>
                </a:r>
                <a:r>
                  <a:rPr lang="zh-CN" altLang="en-US" b="1">
                    <a:solidFill>
                      <a:srgbClr val="FF0000"/>
                    </a:solidFill>
                  </a:rPr>
                  <a:t>23.75</a:t>
                </a:r>
                <a:r>
                  <a:rPr lang="zh-CN" altLang="en-US"/>
                  <a:t>µ</a:t>
                </a:r>
                <a:r>
                  <a:rPr lang="en-US" altLang="zh-CN"/>
                  <a:t>m </a:t>
                </a:r>
                <a:endParaRPr lang="zh-CN" altLang="en-US"/>
              </a:p>
            </p:txBody>
          </p:sp>
        </p:grpSp>
        <p:sp>
          <p:nvSpPr>
            <p:cNvPr id="77846" name="Rectangle 10"/>
            <p:cNvSpPr>
              <a:spLocks noChangeArrowheads="1"/>
            </p:cNvSpPr>
            <p:nvPr/>
          </p:nvSpPr>
          <p:spPr bwMode="auto">
            <a:xfrm>
              <a:off x="889" y="3610"/>
              <a:ext cx="446" cy="23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a:t>
              </a:r>
              <a:r>
                <a:rPr lang="en-US" altLang="zh-CN" b="1"/>
                <a:t>a）</a:t>
              </a:r>
              <a:endParaRPr lang="zh-CN" altLang="en-US" b="1"/>
            </a:p>
          </p:txBody>
        </p:sp>
      </p:grpSp>
      <p:grpSp>
        <p:nvGrpSpPr>
          <p:cNvPr id="146461" name="Group 29"/>
          <p:cNvGrpSpPr/>
          <p:nvPr/>
        </p:nvGrpSpPr>
        <p:grpSpPr bwMode="auto">
          <a:xfrm>
            <a:off x="3834272" y="4778165"/>
            <a:ext cx="3533775" cy="493712"/>
            <a:chOff x="2333" y="2763"/>
            <a:chExt cx="2226" cy="311"/>
          </a:xfrm>
        </p:grpSpPr>
        <p:sp>
          <p:nvSpPr>
            <p:cNvPr id="77841" name="Text Box 13"/>
            <p:cNvSpPr txBox="1">
              <a:spLocks noChangeArrowheads="1"/>
            </p:cNvSpPr>
            <p:nvPr/>
          </p:nvSpPr>
          <p:spPr bwMode="auto">
            <a:xfrm>
              <a:off x="2977" y="2763"/>
              <a:ext cx="3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en-US" altLang="zh-CN" i="1">
                  <a:latin typeface="宋体" panose="02010600030101010101" pitchFamily="2" charset="-122"/>
                </a:rPr>
                <a:t>f</a:t>
              </a:r>
              <a:r>
                <a:rPr lang="en-US" altLang="zh-CN" baseline="-30000">
                  <a:latin typeface="宋体" panose="02010600030101010101" pitchFamily="2" charset="-122"/>
                </a:rPr>
                <a:t> </a:t>
              </a:r>
              <a:endParaRPr lang="zh-CN" altLang="en-US" baseline="-30000">
                <a:latin typeface="宋体" panose="02010600030101010101" pitchFamily="2" charset="-122"/>
              </a:endParaRPr>
            </a:p>
          </p:txBody>
        </p:sp>
        <p:sp>
          <p:nvSpPr>
            <p:cNvPr id="77842" name="AutoShape 14"/>
            <p:cNvSpPr>
              <a:spLocks noChangeArrowheads="1"/>
            </p:cNvSpPr>
            <p:nvPr/>
          </p:nvSpPr>
          <p:spPr bwMode="auto">
            <a:xfrm>
              <a:off x="3147" y="2955"/>
              <a:ext cx="56" cy="48"/>
            </a:xfrm>
            <a:prstGeom prst="parallelogram">
              <a:avLst>
                <a:gd name="adj" fmla="val 29167"/>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3" name="Text Box 15"/>
            <p:cNvSpPr txBox="1">
              <a:spLocks noChangeArrowheads="1"/>
            </p:cNvSpPr>
            <p:nvPr/>
          </p:nvSpPr>
          <p:spPr bwMode="auto">
            <a:xfrm>
              <a:off x="3260" y="2763"/>
              <a:ext cx="12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a:t>= </a:t>
              </a:r>
              <a:r>
                <a:rPr lang="zh-CN" altLang="en-US" b="1">
                  <a:solidFill>
                    <a:srgbClr val="FF0000"/>
                  </a:solidFill>
                </a:rPr>
                <a:t>31</a:t>
              </a:r>
              <a:r>
                <a:rPr lang="zh-CN" altLang="en-US"/>
                <a:t>µ</a:t>
              </a:r>
              <a:r>
                <a:rPr lang="en-US" altLang="zh-CN"/>
                <a:t>m </a:t>
              </a:r>
              <a:endParaRPr lang="zh-CN" altLang="en-US"/>
            </a:p>
          </p:txBody>
        </p:sp>
        <p:sp>
          <p:nvSpPr>
            <p:cNvPr id="77844" name="Rectangle 16"/>
            <p:cNvSpPr>
              <a:spLocks noChangeArrowheads="1"/>
            </p:cNvSpPr>
            <p:nvPr/>
          </p:nvSpPr>
          <p:spPr bwMode="auto">
            <a:xfrm>
              <a:off x="2333" y="2786"/>
              <a:ext cx="609"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（b）</a:t>
              </a:r>
              <a:endParaRPr lang="zh-CN" altLang="en-US" b="1"/>
            </a:p>
          </p:txBody>
        </p:sp>
      </p:grpSp>
      <p:pic>
        <p:nvPicPr>
          <p:cNvPr id="146450" name="Picture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7172" y="1049127"/>
            <a:ext cx="2913062" cy="22193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6451"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0522" y="1138027"/>
            <a:ext cx="2801937" cy="21018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6452"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2284" y="1268202"/>
            <a:ext cx="2520950" cy="19939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46453" name="Object 21"/>
          <p:cNvGraphicFramePr>
            <a:graphicFrameLocks noChangeAspect="1"/>
          </p:cNvGraphicFramePr>
          <p:nvPr/>
        </p:nvGraphicFramePr>
        <p:xfrm>
          <a:off x="525922" y="3454190"/>
          <a:ext cx="4038600" cy="547687"/>
        </p:xfrm>
        <a:graphic>
          <a:graphicData uri="http://schemas.openxmlformats.org/presentationml/2006/ole">
            <mc:AlternateContent xmlns:mc="http://schemas.openxmlformats.org/markup-compatibility/2006">
              <mc:Choice xmlns:v="urn:schemas-microsoft-com:vml" Requires="v">
                <p:oleObj spid="_x0000_s78141" name="Equation" r:id="rId4" imgW="1752600" imgH="203200" progId="Equation.3">
                  <p:embed/>
                </p:oleObj>
              </mc:Choice>
              <mc:Fallback>
                <p:oleObj name="Equation" r:id="rId4" imgW="1752600" imgH="203200"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922" y="3454190"/>
                        <a:ext cx="4038600" cy="547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54" name="Object 22"/>
          <p:cNvGraphicFramePr>
            <a:graphicFrameLocks noChangeAspect="1"/>
          </p:cNvGraphicFramePr>
          <p:nvPr/>
        </p:nvGraphicFramePr>
        <p:xfrm>
          <a:off x="4796297" y="3398627"/>
          <a:ext cx="3503612" cy="639763"/>
        </p:xfrm>
        <a:graphic>
          <a:graphicData uri="http://schemas.openxmlformats.org/presentationml/2006/ole">
            <mc:AlternateContent xmlns:mc="http://schemas.openxmlformats.org/markup-compatibility/2006">
              <mc:Choice xmlns:v="urn:schemas-microsoft-com:vml" Requires="v">
                <p:oleObj spid="_x0000_s78142" name="Equation" r:id="rId6" imgW="1269365" imgH="203200" progId="Equation.3">
                  <p:embed/>
                </p:oleObj>
              </mc:Choice>
              <mc:Fallback>
                <p:oleObj name="Equation" r:id="rId6" imgW="1269365" imgH="203200" progId="Equation.3">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96297" y="3398627"/>
                        <a:ext cx="3503612"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55" name="Object 23"/>
          <p:cNvGraphicFramePr>
            <a:graphicFrameLocks noChangeAspect="1"/>
          </p:cNvGraphicFramePr>
          <p:nvPr/>
        </p:nvGraphicFramePr>
        <p:xfrm>
          <a:off x="533859" y="3997115"/>
          <a:ext cx="3984625" cy="604837"/>
        </p:xfrm>
        <a:graphic>
          <a:graphicData uri="http://schemas.openxmlformats.org/presentationml/2006/ole">
            <mc:AlternateContent xmlns:mc="http://schemas.openxmlformats.org/markup-compatibility/2006">
              <mc:Choice xmlns:v="urn:schemas-microsoft-com:vml" Requires="v">
                <p:oleObj spid="_x0000_s78143" name="Equation" r:id="rId8" imgW="1524000" imgH="203200" progId="Equation.3">
                  <p:embed/>
                </p:oleObj>
              </mc:Choice>
              <mc:Fallback>
                <p:oleObj name="Equation" r:id="rId8" imgW="1524000" imgH="203200" progId="Equation.3">
                  <p:embed/>
                  <p:pic>
                    <p:nvPicPr>
                      <p:cNvPr id="0"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859" y="3997115"/>
                        <a:ext cx="3984625" cy="60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6460" name="Group 28"/>
          <p:cNvGrpSpPr/>
          <p:nvPr/>
        </p:nvGrpSpPr>
        <p:grpSpPr bwMode="auto">
          <a:xfrm>
            <a:off x="421147" y="5416340"/>
            <a:ext cx="3005137" cy="463550"/>
            <a:chOff x="199" y="3165"/>
            <a:chExt cx="1893" cy="292"/>
          </a:xfrm>
        </p:grpSpPr>
        <p:sp>
          <p:nvSpPr>
            <p:cNvPr id="77837" name="Rectangle 17"/>
            <p:cNvSpPr>
              <a:spLocks noChangeArrowheads="1"/>
            </p:cNvSpPr>
            <p:nvPr/>
          </p:nvSpPr>
          <p:spPr bwMode="auto">
            <a:xfrm>
              <a:off x="199" y="3169"/>
              <a:ext cx="189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t>（c）           ＝  </a:t>
              </a:r>
              <a:r>
                <a:rPr lang="en-US" altLang="zh-CN" b="1">
                  <a:solidFill>
                    <a:srgbClr val="FF0000"/>
                  </a:solidFill>
                </a:rPr>
                <a:t>0</a:t>
              </a:r>
              <a:r>
                <a:rPr lang="en-US" altLang="zh-CN">
                  <a:solidFill>
                    <a:srgbClr val="FF0000"/>
                  </a:solidFill>
                </a:rPr>
                <a:t>         </a:t>
              </a:r>
              <a:endParaRPr lang="en-US" altLang="zh-CN">
                <a:solidFill>
                  <a:srgbClr val="FF0000"/>
                </a:solidFill>
              </a:endParaRPr>
            </a:p>
          </p:txBody>
        </p:sp>
        <p:grpSp>
          <p:nvGrpSpPr>
            <p:cNvPr id="77838" name="Group 27"/>
            <p:cNvGrpSpPr/>
            <p:nvPr/>
          </p:nvGrpSpPr>
          <p:grpSpPr bwMode="auto">
            <a:xfrm>
              <a:off x="893" y="3165"/>
              <a:ext cx="209" cy="288"/>
              <a:chOff x="741" y="3093"/>
              <a:chExt cx="209" cy="288"/>
            </a:xfrm>
          </p:grpSpPr>
          <p:sp>
            <p:nvSpPr>
              <p:cNvPr id="77839" name="AutoShape 25"/>
              <p:cNvSpPr>
                <a:spLocks noChangeArrowheads="1"/>
              </p:cNvSpPr>
              <p:nvPr/>
            </p:nvSpPr>
            <p:spPr bwMode="auto">
              <a:xfrm>
                <a:off x="894" y="3272"/>
                <a:ext cx="56" cy="48"/>
              </a:xfrm>
              <a:prstGeom prst="parallelogram">
                <a:avLst>
                  <a:gd name="adj" fmla="val 29167"/>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0" name="Text Box 26"/>
              <p:cNvSpPr txBox="1">
                <a:spLocks noChangeArrowheads="1"/>
              </p:cNvSpPr>
              <p:nvPr/>
            </p:nvSpPr>
            <p:spPr bwMode="auto">
              <a:xfrm>
                <a:off x="741" y="3093"/>
                <a:ext cx="169"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r>
                  <a:rPr lang="en-US" altLang="zh-CN" i="1"/>
                  <a:t>f</a:t>
                </a:r>
                <a:endParaRPr lang="en-US" altLang="zh-CN" i="1"/>
              </a:p>
            </p:txBody>
          </p:sp>
        </p:grpSp>
      </p:grpSp>
      <p:sp>
        <p:nvSpPr>
          <p:cNvPr id="27" name="圆角矩形 26">
            <a:hlinkClick r:id="rId10"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6436"/>
                                        </p:tgtEl>
                                        <p:attrNameLst>
                                          <p:attrName>style.visibility</p:attrName>
                                        </p:attrNameLst>
                                      </p:cBhvr>
                                      <p:to>
                                        <p:strVal val="visible"/>
                                      </p:to>
                                    </p:set>
                                    <p:animEffect transition="in" filter="wipe(left)">
                                      <p:cBhvr>
                                        <p:cTn id="7" dur="300"/>
                                        <p:tgtEl>
                                          <p:spTgt spid="1464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46450"/>
                                        </p:tgtEl>
                                        <p:attrNameLst>
                                          <p:attrName>style.visibility</p:attrName>
                                        </p:attrNameLst>
                                      </p:cBhvr>
                                      <p:to>
                                        <p:strVal val="visible"/>
                                      </p:to>
                                    </p:set>
                                    <p:anim calcmode="lin" valueType="num">
                                      <p:cBhvr additive="base">
                                        <p:cTn id="12" dur="500" fill="hold"/>
                                        <p:tgtEl>
                                          <p:spTgt spid="146450"/>
                                        </p:tgtEl>
                                        <p:attrNameLst>
                                          <p:attrName>ppt_x</p:attrName>
                                        </p:attrNameLst>
                                      </p:cBhvr>
                                      <p:tavLst>
                                        <p:tav tm="0">
                                          <p:val>
                                            <p:strVal val="0-#ppt_w/2"/>
                                          </p:val>
                                        </p:tav>
                                        <p:tav tm="100000">
                                          <p:val>
                                            <p:strVal val="#ppt_x"/>
                                          </p:val>
                                        </p:tav>
                                      </p:tavLst>
                                    </p:anim>
                                    <p:anim calcmode="lin" valueType="num">
                                      <p:cBhvr additive="base">
                                        <p:cTn id="13" dur="500" fill="hold"/>
                                        <p:tgtEl>
                                          <p:spTgt spid="1464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6453"/>
                                        </p:tgtEl>
                                        <p:attrNameLst>
                                          <p:attrName>style.visibility</p:attrName>
                                        </p:attrNameLst>
                                      </p:cBhvr>
                                      <p:to>
                                        <p:strVal val="visible"/>
                                      </p:to>
                                    </p:set>
                                    <p:animEffect transition="in" filter="wipe(left)">
                                      <p:cBhvr>
                                        <p:cTn id="18" dur="500"/>
                                        <p:tgtEl>
                                          <p:spTgt spid="1464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6437"/>
                                        </p:tgtEl>
                                        <p:attrNameLst>
                                          <p:attrName>style.visibility</p:attrName>
                                        </p:attrNameLst>
                                      </p:cBhvr>
                                      <p:to>
                                        <p:strVal val="visible"/>
                                      </p:to>
                                    </p:set>
                                    <p:animEffect transition="in" filter="wipe(left)">
                                      <p:cBhvr>
                                        <p:cTn id="23" dur="500"/>
                                        <p:tgtEl>
                                          <p:spTgt spid="146437"/>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nodeType="clickEffect">
                                  <p:stCondLst>
                                    <p:cond delay="0"/>
                                  </p:stCondLst>
                                  <p:childTnLst>
                                    <p:set>
                                      <p:cBhvr>
                                        <p:cTn id="27" dur="1" fill="hold">
                                          <p:stCondLst>
                                            <p:cond delay="0"/>
                                          </p:stCondLst>
                                        </p:cTn>
                                        <p:tgtEl>
                                          <p:spTgt spid="146451"/>
                                        </p:tgtEl>
                                        <p:attrNameLst>
                                          <p:attrName>style.visibility</p:attrName>
                                        </p:attrNameLst>
                                      </p:cBhvr>
                                      <p:to>
                                        <p:strVal val="visible"/>
                                      </p:to>
                                    </p:set>
                                    <p:anim calcmode="lin" valueType="num">
                                      <p:cBhvr>
                                        <p:cTn id="28" dur="500" fill="hold"/>
                                        <p:tgtEl>
                                          <p:spTgt spid="146451"/>
                                        </p:tgtEl>
                                        <p:attrNameLst>
                                          <p:attrName>ppt_x</p:attrName>
                                        </p:attrNameLst>
                                      </p:cBhvr>
                                      <p:tavLst>
                                        <p:tav tm="0">
                                          <p:val>
                                            <p:strVal val="#ppt_x-#ppt_w/2"/>
                                          </p:val>
                                        </p:tav>
                                        <p:tav tm="100000">
                                          <p:val>
                                            <p:strVal val="#ppt_x"/>
                                          </p:val>
                                        </p:tav>
                                      </p:tavLst>
                                    </p:anim>
                                    <p:anim calcmode="lin" valueType="num">
                                      <p:cBhvr>
                                        <p:cTn id="29" dur="500" fill="hold"/>
                                        <p:tgtEl>
                                          <p:spTgt spid="146451"/>
                                        </p:tgtEl>
                                        <p:attrNameLst>
                                          <p:attrName>ppt_y</p:attrName>
                                        </p:attrNameLst>
                                      </p:cBhvr>
                                      <p:tavLst>
                                        <p:tav tm="0">
                                          <p:val>
                                            <p:strVal val="#ppt_y"/>
                                          </p:val>
                                        </p:tav>
                                        <p:tav tm="100000">
                                          <p:val>
                                            <p:strVal val="#ppt_y"/>
                                          </p:val>
                                        </p:tav>
                                      </p:tavLst>
                                    </p:anim>
                                    <p:anim calcmode="lin" valueType="num">
                                      <p:cBhvr>
                                        <p:cTn id="30" dur="500" fill="hold"/>
                                        <p:tgtEl>
                                          <p:spTgt spid="146451"/>
                                        </p:tgtEl>
                                        <p:attrNameLst>
                                          <p:attrName>ppt_w</p:attrName>
                                        </p:attrNameLst>
                                      </p:cBhvr>
                                      <p:tavLst>
                                        <p:tav tm="0">
                                          <p:val>
                                            <p:fltVal val="0"/>
                                          </p:val>
                                        </p:tav>
                                        <p:tav tm="100000">
                                          <p:val>
                                            <p:strVal val="#ppt_w"/>
                                          </p:val>
                                        </p:tav>
                                      </p:tavLst>
                                    </p:anim>
                                    <p:anim calcmode="lin" valueType="num">
                                      <p:cBhvr>
                                        <p:cTn id="31" dur="500" fill="hold"/>
                                        <p:tgtEl>
                                          <p:spTgt spid="14645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46454"/>
                                        </p:tgtEl>
                                        <p:attrNameLst>
                                          <p:attrName>style.visibility</p:attrName>
                                        </p:attrNameLst>
                                      </p:cBhvr>
                                      <p:to>
                                        <p:strVal val="visible"/>
                                      </p:to>
                                    </p:set>
                                    <p:animEffect transition="in" filter="wipe(left)">
                                      <p:cBhvr>
                                        <p:cTn id="36" dur="500"/>
                                        <p:tgtEl>
                                          <p:spTgt spid="14645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46461"/>
                                        </p:tgtEl>
                                        <p:attrNameLst>
                                          <p:attrName>style.visibility</p:attrName>
                                        </p:attrNameLst>
                                      </p:cBhvr>
                                      <p:to>
                                        <p:strVal val="visible"/>
                                      </p:to>
                                    </p:set>
                                    <p:animEffect transition="in" filter="wipe(left)">
                                      <p:cBhvr>
                                        <p:cTn id="41" dur="500"/>
                                        <p:tgtEl>
                                          <p:spTgt spid="14646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nodeType="clickEffect">
                                  <p:stCondLst>
                                    <p:cond delay="0"/>
                                  </p:stCondLst>
                                  <p:childTnLst>
                                    <p:set>
                                      <p:cBhvr>
                                        <p:cTn id="45" dur="1" fill="hold">
                                          <p:stCondLst>
                                            <p:cond delay="0"/>
                                          </p:stCondLst>
                                        </p:cTn>
                                        <p:tgtEl>
                                          <p:spTgt spid="146452"/>
                                        </p:tgtEl>
                                        <p:attrNameLst>
                                          <p:attrName>style.visibility</p:attrName>
                                        </p:attrNameLst>
                                      </p:cBhvr>
                                      <p:to>
                                        <p:strVal val="visible"/>
                                      </p:to>
                                    </p:set>
                                    <p:anim calcmode="lin" valueType="num">
                                      <p:cBhvr additive="base">
                                        <p:cTn id="46" dur="500" fill="hold"/>
                                        <p:tgtEl>
                                          <p:spTgt spid="146452"/>
                                        </p:tgtEl>
                                        <p:attrNameLst>
                                          <p:attrName>ppt_x</p:attrName>
                                        </p:attrNameLst>
                                      </p:cBhvr>
                                      <p:tavLst>
                                        <p:tav tm="0">
                                          <p:val>
                                            <p:strVal val="1+#ppt_w/2"/>
                                          </p:val>
                                        </p:tav>
                                        <p:tav tm="100000">
                                          <p:val>
                                            <p:strVal val="#ppt_x"/>
                                          </p:val>
                                        </p:tav>
                                      </p:tavLst>
                                    </p:anim>
                                    <p:anim calcmode="lin" valueType="num">
                                      <p:cBhvr additive="base">
                                        <p:cTn id="47" dur="500" fill="hold"/>
                                        <p:tgtEl>
                                          <p:spTgt spid="146452"/>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46455"/>
                                        </p:tgtEl>
                                        <p:attrNameLst>
                                          <p:attrName>style.visibility</p:attrName>
                                        </p:attrNameLst>
                                      </p:cBhvr>
                                      <p:to>
                                        <p:strVal val="visible"/>
                                      </p:to>
                                    </p:set>
                                    <p:animEffect transition="in" filter="wipe(left)">
                                      <p:cBhvr>
                                        <p:cTn id="52" dur="500"/>
                                        <p:tgtEl>
                                          <p:spTgt spid="14645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46460"/>
                                        </p:tgtEl>
                                        <p:attrNameLst>
                                          <p:attrName>style.visibility</p:attrName>
                                        </p:attrNameLst>
                                      </p:cBhvr>
                                      <p:to>
                                        <p:strVal val="visible"/>
                                      </p:to>
                                    </p:set>
                                    <p:animEffect transition="in" filter="wipe(left)">
                                      <p:cBhvr>
                                        <p:cTn id="57" dur="500"/>
                                        <p:tgtEl>
                                          <p:spTgt spid="146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TextBox 2"/>
          <p:cNvSpPr txBox="1"/>
          <p:nvPr/>
        </p:nvSpPr>
        <p:spPr>
          <a:xfrm>
            <a:off x="2789853" y="270588"/>
            <a:ext cx="2444620" cy="461665"/>
          </a:xfrm>
          <a:prstGeom prst="rect">
            <a:avLst/>
          </a:prstGeom>
          <a:noFill/>
        </p:spPr>
        <p:txBody>
          <a:bodyPr wrap="square" rtlCol="0">
            <a:spAutoFit/>
          </a:bodyPr>
          <a:lstStyle/>
          <a:p>
            <a:r>
              <a:rPr lang="zh-CN" altLang="en-US" b="1" dirty="0" smtClean="0"/>
              <a:t>习     题    四</a:t>
            </a:r>
            <a:endParaRPr lang="zh-CN" altLang="en-US" b="1" dirty="0"/>
          </a:p>
        </p:txBody>
      </p:sp>
      <p:sp>
        <p:nvSpPr>
          <p:cNvPr id="4" name="矩形 3"/>
          <p:cNvSpPr/>
          <p:nvPr/>
        </p:nvSpPr>
        <p:spPr>
          <a:xfrm>
            <a:off x="475861" y="732253"/>
            <a:ext cx="7893698" cy="3539430"/>
          </a:xfrm>
          <a:prstGeom prst="rect">
            <a:avLst/>
          </a:prstGeom>
        </p:spPr>
        <p:txBody>
          <a:bodyPr wrap="square">
            <a:spAutoFit/>
          </a:bodyPr>
          <a:lstStyle/>
          <a:p>
            <a:pPr algn="l"/>
            <a:r>
              <a:rPr lang="zh-CN" altLang="en-US" sz="2000" b="1" dirty="0" smtClean="0"/>
              <a:t>       一</a:t>
            </a:r>
            <a:r>
              <a:rPr lang="zh-CN" altLang="en-US" sz="2000" b="1" dirty="0"/>
              <a:t>、思考题</a:t>
            </a:r>
            <a:endParaRPr lang="zh-CN" altLang="en-US" sz="2000" b="1" dirty="0"/>
          </a:p>
          <a:p>
            <a:r>
              <a:rPr lang="en-US" altLang="zh-CN" sz="2000" b="1" dirty="0" smtClean="0"/>
              <a:t>1.</a:t>
            </a:r>
            <a:r>
              <a:rPr lang="zh-CN" altLang="en-US" sz="2000" b="1" dirty="0" smtClean="0"/>
              <a:t>零件</a:t>
            </a:r>
            <a:r>
              <a:rPr lang="zh-CN" altLang="en-US" sz="2000" b="1" dirty="0"/>
              <a:t>的几何误差研究对象是什么</a:t>
            </a:r>
            <a:r>
              <a:rPr lang="en-US" altLang="zh-CN" sz="2000" b="1" dirty="0"/>
              <a:t>? </a:t>
            </a:r>
            <a:r>
              <a:rPr lang="zh-CN" altLang="en-US" sz="2000" b="1" dirty="0"/>
              <a:t>几何要素根据什么</a:t>
            </a:r>
            <a:r>
              <a:rPr lang="zh-CN" altLang="en-US" sz="2000" b="1" dirty="0" smtClean="0"/>
              <a:t>分类？</a:t>
            </a:r>
            <a:endParaRPr lang="en-US" altLang="zh-CN" sz="2000" b="1" dirty="0" smtClean="0"/>
          </a:p>
          <a:p>
            <a:pPr algn="l"/>
            <a:r>
              <a:rPr lang="zh-CN" altLang="en-US" sz="2000" b="1" dirty="0"/>
              <a:t>又如何分类</a:t>
            </a:r>
            <a:r>
              <a:rPr lang="en-US" altLang="zh-CN" sz="2000" b="1" dirty="0"/>
              <a:t>?</a:t>
            </a:r>
            <a:endParaRPr lang="en-US" altLang="zh-CN" sz="2000" b="1" dirty="0"/>
          </a:p>
          <a:p>
            <a:pPr algn="l"/>
            <a:r>
              <a:rPr lang="en-US" altLang="zh-CN" sz="2000" b="1" dirty="0" smtClean="0"/>
              <a:t>         2</a:t>
            </a:r>
            <a:r>
              <a:rPr lang="en-US" altLang="zh-CN" sz="2000" b="1" dirty="0"/>
              <a:t>. </a:t>
            </a:r>
            <a:r>
              <a:rPr lang="zh-CN" altLang="en-US" sz="2000" b="1" dirty="0"/>
              <a:t>几何</a:t>
            </a:r>
            <a:r>
              <a:rPr lang="zh-CN" altLang="en-US" sz="2000" b="1" dirty="0" smtClean="0"/>
              <a:t>公差特征项目</a:t>
            </a:r>
            <a:r>
              <a:rPr lang="zh-CN" altLang="en-US" sz="2000" b="1" dirty="0"/>
              <a:t>有几项</a:t>
            </a:r>
            <a:r>
              <a:rPr lang="en-US" altLang="zh-CN" sz="2000" b="1" dirty="0"/>
              <a:t>? </a:t>
            </a:r>
            <a:r>
              <a:rPr lang="zh-CN" altLang="en-US" sz="2000" b="1" dirty="0"/>
              <a:t>它们的名称和符号是什么</a:t>
            </a:r>
            <a:r>
              <a:rPr lang="en-US" altLang="zh-CN" sz="2000" b="1" dirty="0"/>
              <a:t>?</a:t>
            </a:r>
            <a:endParaRPr lang="en-US" altLang="zh-CN" sz="2000" b="1" dirty="0"/>
          </a:p>
          <a:p>
            <a:r>
              <a:rPr lang="en-US" altLang="zh-CN" sz="2000" b="1" dirty="0" smtClean="0"/>
              <a:t>       3</a:t>
            </a:r>
            <a:r>
              <a:rPr lang="en-US" altLang="zh-CN" sz="2000" b="1" dirty="0"/>
              <a:t>. </a:t>
            </a:r>
            <a:r>
              <a:rPr lang="zh-CN" altLang="en-US" sz="2000" b="1" dirty="0"/>
              <a:t>几何公差带具有哪些特征</a:t>
            </a:r>
            <a:r>
              <a:rPr lang="en-US" altLang="zh-CN" sz="2000" b="1" dirty="0"/>
              <a:t>? </a:t>
            </a:r>
            <a:r>
              <a:rPr lang="zh-CN" altLang="en-US" sz="2000" b="1" dirty="0"/>
              <a:t>它与尺寸公差带相比有何异同点</a:t>
            </a:r>
            <a:r>
              <a:rPr lang="en-US" altLang="zh-CN" sz="2000" b="1" dirty="0"/>
              <a:t>?</a:t>
            </a:r>
            <a:endParaRPr lang="en-US" altLang="zh-CN" sz="2000" b="1" dirty="0"/>
          </a:p>
          <a:p>
            <a:pPr algn="l"/>
            <a:r>
              <a:rPr lang="en-US" altLang="zh-CN" sz="2000" b="1" dirty="0" smtClean="0"/>
              <a:t>         4</a:t>
            </a:r>
            <a:r>
              <a:rPr lang="en-US" altLang="zh-CN" sz="2000" b="1" dirty="0"/>
              <a:t>. </a:t>
            </a:r>
            <a:r>
              <a:rPr lang="zh-CN" altLang="en-US" sz="2000" b="1" dirty="0"/>
              <a:t>什么是评定形状误差的最小包容区域</a:t>
            </a:r>
            <a:r>
              <a:rPr lang="en-US" altLang="zh-CN" sz="2000" b="1" dirty="0"/>
              <a:t>(</a:t>
            </a:r>
            <a:r>
              <a:rPr lang="zh-CN" altLang="en-US" sz="2000" b="1" dirty="0"/>
              <a:t>简称最小区域</a:t>
            </a:r>
            <a:r>
              <a:rPr lang="en-US" altLang="zh-CN" sz="2000" b="1" dirty="0"/>
              <a:t>)? </a:t>
            </a:r>
            <a:r>
              <a:rPr lang="zh-CN" altLang="en-US" sz="2000" b="1" dirty="0"/>
              <a:t>按</a:t>
            </a:r>
            <a:r>
              <a:rPr lang="zh-CN" altLang="en-US" sz="2000" b="1" dirty="0" smtClean="0"/>
              <a:t>最小区域评定</a:t>
            </a:r>
            <a:r>
              <a:rPr lang="zh-CN" altLang="en-US" sz="2000" b="1" dirty="0"/>
              <a:t>几何</a:t>
            </a:r>
            <a:r>
              <a:rPr lang="zh-CN" altLang="en-US" sz="2000" b="1" dirty="0" smtClean="0"/>
              <a:t>误差有</a:t>
            </a:r>
            <a:r>
              <a:rPr lang="zh-CN" altLang="en-US" sz="2000" b="1" dirty="0"/>
              <a:t>何意义</a:t>
            </a:r>
            <a:r>
              <a:rPr lang="en-US" altLang="zh-CN" sz="2000" b="1" dirty="0"/>
              <a:t>?</a:t>
            </a:r>
            <a:endParaRPr lang="en-US" altLang="zh-CN" sz="2000" b="1" dirty="0"/>
          </a:p>
          <a:p>
            <a:pPr algn="l"/>
            <a:r>
              <a:rPr lang="en-US" altLang="zh-CN" sz="2000" b="1" dirty="0" smtClean="0"/>
              <a:t>         5</a:t>
            </a:r>
            <a:r>
              <a:rPr lang="en-US" altLang="zh-CN" sz="2000" b="1" dirty="0"/>
              <a:t>. </a:t>
            </a:r>
            <a:r>
              <a:rPr lang="zh-CN" altLang="en-US" sz="2000" b="1" dirty="0"/>
              <a:t>什么是几何公差</a:t>
            </a:r>
            <a:r>
              <a:rPr lang="zh-CN" altLang="en-US" sz="2000" b="1" dirty="0" smtClean="0"/>
              <a:t>的独立原则和相关公差</a:t>
            </a:r>
            <a:r>
              <a:rPr lang="zh-CN" altLang="en-US" sz="2000" b="1" dirty="0"/>
              <a:t>要求</a:t>
            </a:r>
            <a:r>
              <a:rPr lang="en-US" altLang="zh-CN" sz="2000" b="1" dirty="0"/>
              <a:t>? </a:t>
            </a:r>
            <a:r>
              <a:rPr lang="zh-CN" altLang="en-US" sz="2000" b="1" dirty="0"/>
              <a:t>说明它们的表示方法和应用场合。</a:t>
            </a:r>
            <a:endParaRPr lang="zh-CN" altLang="en-US" sz="2000" b="1" dirty="0"/>
          </a:p>
          <a:p>
            <a:pPr algn="l"/>
            <a:r>
              <a:rPr lang="en-US" altLang="zh-CN" sz="2000" b="1" dirty="0" smtClean="0"/>
              <a:t>         6</a:t>
            </a:r>
            <a:r>
              <a:rPr lang="en-US" altLang="zh-CN" sz="2000" b="1" dirty="0"/>
              <a:t>. </a:t>
            </a:r>
            <a:r>
              <a:rPr lang="zh-CN" altLang="en-US" sz="2000" b="1" dirty="0"/>
              <a:t>选用几何公差包括哪些内容</a:t>
            </a:r>
            <a:r>
              <a:rPr lang="en-US" altLang="zh-CN" sz="2000" b="1" dirty="0"/>
              <a:t>? </a:t>
            </a:r>
            <a:r>
              <a:rPr lang="zh-CN" altLang="en-US" sz="2000" b="1" dirty="0"/>
              <a:t>什么时候选用未注几何公差</a:t>
            </a:r>
            <a:r>
              <a:rPr lang="en-US" altLang="zh-CN" sz="2000" b="1" dirty="0"/>
              <a:t>? </a:t>
            </a:r>
            <a:r>
              <a:rPr lang="zh-CN" altLang="en-US" sz="2000" b="1" dirty="0"/>
              <a:t>未注几何公差在图样</a:t>
            </a:r>
            <a:r>
              <a:rPr lang="zh-CN" altLang="en-US" sz="2000" b="1" dirty="0" smtClean="0"/>
              <a:t>上如何</a:t>
            </a:r>
            <a:r>
              <a:rPr lang="zh-CN" altLang="en-US" sz="2000" b="1" dirty="0"/>
              <a:t>表示</a:t>
            </a:r>
            <a:r>
              <a:rPr lang="en-US" altLang="zh-CN" sz="2000" b="1" dirty="0"/>
              <a:t>?</a:t>
            </a:r>
            <a:endParaRPr lang="zh-CN" altLang="en-US" sz="2000" b="1" dirty="0"/>
          </a:p>
        </p:txBody>
      </p:sp>
      <p:grpSp>
        <p:nvGrpSpPr>
          <p:cNvPr id="8" name="组合 7"/>
          <p:cNvGrpSpPr/>
          <p:nvPr/>
        </p:nvGrpSpPr>
        <p:grpSpPr>
          <a:xfrm>
            <a:off x="990218" y="4113056"/>
            <a:ext cx="7200900" cy="981135"/>
            <a:chOff x="990218" y="4113056"/>
            <a:chExt cx="7200900" cy="981135"/>
          </a:xfrm>
        </p:grpSpPr>
        <p:pic>
          <p:nvPicPr>
            <p:cNvPr id="7885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0218" y="4113056"/>
              <a:ext cx="72009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278280" y="4694081"/>
              <a:ext cx="6876661" cy="400110"/>
            </a:xfrm>
            <a:prstGeom prst="rect">
              <a:avLst/>
            </a:prstGeom>
          </p:spPr>
          <p:txBody>
            <a:bodyPr wrap="square">
              <a:spAutoFit/>
            </a:bodyPr>
            <a:lstStyle/>
            <a:p>
              <a:pPr algn="l"/>
              <a:r>
                <a:rPr lang="zh-CN" altLang="en-US" sz="2000" b="1" dirty="0"/>
                <a:t>解释在工程图样上</a:t>
              </a:r>
              <a:r>
                <a:rPr lang="zh-CN" altLang="en-US" sz="2000" b="1" dirty="0" smtClean="0"/>
                <a:t>这</a:t>
              </a:r>
              <a:r>
                <a:rPr lang="zh-CN" altLang="en-US" sz="2000" b="1" dirty="0"/>
                <a:t>五</a:t>
              </a:r>
              <a:r>
                <a:rPr lang="zh-CN" altLang="en-US" sz="2000" b="1" dirty="0" smtClean="0"/>
                <a:t>种</a:t>
              </a:r>
              <a:r>
                <a:rPr lang="zh-CN" altLang="en-US" sz="2000" b="1" dirty="0"/>
                <a:t>形式的标注含义。</a:t>
              </a:r>
              <a:endParaRPr lang="zh-CN" altLang="en-US" sz="2000" b="1" dirty="0"/>
            </a:p>
          </p:txBody>
        </p:sp>
      </p:grpSp>
      <p:grpSp>
        <p:nvGrpSpPr>
          <p:cNvPr id="9" name="组合 8"/>
          <p:cNvGrpSpPr/>
          <p:nvPr/>
        </p:nvGrpSpPr>
        <p:grpSpPr>
          <a:xfrm>
            <a:off x="1027542" y="5221159"/>
            <a:ext cx="5793137" cy="790635"/>
            <a:chOff x="990218" y="5221159"/>
            <a:chExt cx="5793137" cy="790635"/>
          </a:xfrm>
        </p:grpSpPr>
        <p:sp>
          <p:nvSpPr>
            <p:cNvPr id="6" name="矩形 5"/>
            <p:cNvSpPr/>
            <p:nvPr/>
          </p:nvSpPr>
          <p:spPr>
            <a:xfrm>
              <a:off x="1362269" y="5611684"/>
              <a:ext cx="5421086" cy="400110"/>
            </a:xfrm>
            <a:prstGeom prst="rect">
              <a:avLst/>
            </a:prstGeom>
          </p:spPr>
          <p:txBody>
            <a:bodyPr wrap="square">
              <a:spAutoFit/>
            </a:bodyPr>
            <a:lstStyle/>
            <a:p>
              <a:pPr algn="l"/>
              <a:r>
                <a:rPr lang="zh-CN" altLang="en-US" sz="2000" b="1" dirty="0" smtClean="0"/>
                <a:t>说明</a:t>
              </a:r>
              <a:r>
                <a:rPr lang="zh-CN" altLang="en-US" sz="2000" b="1" dirty="0"/>
                <a:t>上述四种辅助平面框格的名称</a:t>
              </a:r>
              <a:r>
                <a:rPr lang="zh-CN" altLang="en-US" sz="2000" b="1" dirty="0" smtClean="0"/>
                <a:t>及其作用。</a:t>
              </a:r>
              <a:endParaRPr lang="zh-CN" altLang="en-US" sz="2000" b="1" dirty="0"/>
            </a:p>
          </p:txBody>
        </p:sp>
        <p:pic>
          <p:nvPicPr>
            <p:cNvPr id="78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218" y="5221159"/>
              <a:ext cx="45243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fld id="{5B44642B-4D5B-484E-94C8-AE0916531100}" type="slidenum">
              <a:rPr kumimoji="0" lang="zh-CN" altLang="en-US" sz="2000" smtClean="0">
                <a:solidFill>
                  <a:srgbClr val="0000FF"/>
                </a:solidFill>
              </a:rPr>
            </a:fld>
            <a:endParaRPr kumimoji="0" lang="en-US" altLang="zh-CN" sz="2000" smtClean="0">
              <a:solidFill>
                <a:srgbClr val="0000FF"/>
              </a:solidFill>
            </a:endParaRPr>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6958" y="1806640"/>
            <a:ext cx="807575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1+#ppt_w/2"/>
                                          </p:val>
                                        </p:tav>
                                        <p:tav tm="100000">
                                          <p:val>
                                            <p:strVal val="#ppt_x"/>
                                          </p:val>
                                        </p:tav>
                                      </p:tavLst>
                                    </p:anim>
                                    <p:anim calcmode="lin" valueType="num">
                                      <p:cBhvr additive="base">
                                        <p:cTn id="8" dur="500" fill="hold"/>
                                        <p:tgtEl>
                                          <p:spTgt spid="808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802425" y="781938"/>
            <a:ext cx="7623118" cy="1015663"/>
          </a:xfrm>
          <a:prstGeom prst="rect">
            <a:avLst/>
          </a:prstGeom>
        </p:spPr>
        <p:txBody>
          <a:bodyPr wrap="square">
            <a:spAutoFit/>
          </a:bodyPr>
          <a:lstStyle/>
          <a:p>
            <a:pPr algn="l"/>
            <a:r>
              <a:rPr lang="en-US" altLang="zh-CN" sz="2000" b="1" dirty="0" smtClean="0"/>
              <a:t>         1</a:t>
            </a:r>
            <a:r>
              <a:rPr lang="en-US" altLang="zh-CN" sz="2000" b="1" dirty="0"/>
              <a:t>. </a:t>
            </a:r>
            <a:r>
              <a:rPr lang="zh-CN" altLang="en-US" sz="2000" b="1" dirty="0"/>
              <a:t>说明图</a:t>
            </a:r>
            <a:r>
              <a:rPr lang="en-US" altLang="zh-CN" sz="2000" b="1" dirty="0"/>
              <a:t>4.62 </a:t>
            </a:r>
            <a:r>
              <a:rPr lang="zh-CN" altLang="en-US" sz="2000" b="1" dirty="0"/>
              <a:t>所示零件中底面</a:t>
            </a:r>
            <a:r>
              <a:rPr lang="en-US" altLang="zh-CN" sz="2000" b="1" dirty="0"/>
              <a:t>a</a:t>
            </a:r>
            <a:r>
              <a:rPr lang="zh-CN" altLang="en-US" sz="2000" b="1" dirty="0"/>
              <a:t>、端面</a:t>
            </a:r>
            <a:r>
              <a:rPr lang="en-US" altLang="zh-CN" sz="2000" b="1" dirty="0"/>
              <a:t>b</a:t>
            </a:r>
            <a:r>
              <a:rPr lang="zh-CN" altLang="en-US" sz="2000" b="1" dirty="0"/>
              <a:t>、孔表面</a:t>
            </a:r>
            <a:r>
              <a:rPr lang="en-US" altLang="zh-CN" sz="2000" b="1" dirty="0"/>
              <a:t>c </a:t>
            </a:r>
            <a:r>
              <a:rPr lang="zh-CN" altLang="en-US" sz="2000" b="1" dirty="0"/>
              <a:t>和孔的轴线</a:t>
            </a:r>
            <a:r>
              <a:rPr lang="en-US" altLang="zh-CN" sz="2000" b="1" dirty="0"/>
              <a:t>d </a:t>
            </a:r>
            <a:r>
              <a:rPr lang="zh-CN" altLang="en-US" sz="2000" b="1" dirty="0"/>
              <a:t>分别是什么要素</a:t>
            </a:r>
            <a:r>
              <a:rPr lang="en-US" altLang="zh-CN" sz="2000" b="1" dirty="0"/>
              <a:t>(</a:t>
            </a:r>
            <a:r>
              <a:rPr lang="zh-CN" altLang="en-US" sz="2000" b="1" dirty="0"/>
              <a:t>被</a:t>
            </a:r>
            <a:r>
              <a:rPr lang="zh-CN" altLang="en-US" sz="2000" b="1" dirty="0" smtClean="0"/>
              <a:t>测要素</a:t>
            </a:r>
            <a:r>
              <a:rPr lang="zh-CN" altLang="en-US" sz="2000" b="1" dirty="0"/>
              <a:t>、基准要素、单一要素、关联要素、组成要素、导出要素</a:t>
            </a:r>
            <a:r>
              <a:rPr lang="en-US" altLang="zh-CN" sz="2000" b="1" dirty="0"/>
              <a:t>)?</a:t>
            </a:r>
            <a:endParaRPr lang="zh-CN" altLang="en-US" sz="2000" b="1" dirty="0"/>
          </a:p>
        </p:txBody>
      </p:sp>
      <p:sp>
        <p:nvSpPr>
          <p:cNvPr id="4" name="矩形 3"/>
          <p:cNvSpPr/>
          <p:nvPr/>
        </p:nvSpPr>
        <p:spPr>
          <a:xfrm>
            <a:off x="2286000" y="249694"/>
            <a:ext cx="3469023" cy="461665"/>
          </a:xfrm>
          <a:prstGeom prst="rect">
            <a:avLst/>
          </a:prstGeom>
        </p:spPr>
        <p:txBody>
          <a:bodyPr wrap="square">
            <a:spAutoFit/>
          </a:bodyPr>
          <a:lstStyle/>
          <a:p>
            <a:r>
              <a:rPr lang="zh-CN" altLang="en-US" b="1" dirty="0"/>
              <a:t>二</a:t>
            </a:r>
            <a:r>
              <a:rPr lang="zh-CN" altLang="en-US" b="1" dirty="0" smtClean="0"/>
              <a:t>、 作   业   题</a:t>
            </a:r>
            <a:endParaRPr lang="zh-CN" altLang="en-US" b="1" dirty="0"/>
          </a:p>
        </p:txBody>
      </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9017" y="2413421"/>
            <a:ext cx="5754792" cy="3164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1035697" y="244657"/>
            <a:ext cx="7016621" cy="1323439"/>
          </a:xfrm>
          <a:prstGeom prst="rect">
            <a:avLst/>
          </a:prstGeom>
        </p:spPr>
        <p:txBody>
          <a:bodyPr wrap="square">
            <a:spAutoFit/>
          </a:bodyPr>
          <a:lstStyle/>
          <a:p>
            <a:pPr algn="l"/>
            <a:r>
              <a:rPr lang="en-US" altLang="zh-CN" sz="2000" b="1" dirty="0" smtClean="0"/>
              <a:t>         2</a:t>
            </a:r>
            <a:r>
              <a:rPr lang="en-US" altLang="zh-CN" sz="2000" b="1" dirty="0"/>
              <a:t>. </a:t>
            </a:r>
            <a:r>
              <a:rPr lang="zh-CN" altLang="en-US" sz="2000" b="1" dirty="0"/>
              <a:t>用文字说明图</a:t>
            </a:r>
            <a:r>
              <a:rPr lang="en-US" altLang="zh-CN" sz="2000" b="1" dirty="0"/>
              <a:t>4.63 </a:t>
            </a:r>
            <a:r>
              <a:rPr lang="zh-CN" altLang="en-US" sz="2000" b="1" dirty="0"/>
              <a:t>中标注的各项几何公差的含义</a:t>
            </a:r>
            <a:r>
              <a:rPr lang="en-US" altLang="zh-CN" sz="2000" b="1" dirty="0"/>
              <a:t>(</a:t>
            </a:r>
            <a:r>
              <a:rPr lang="zh-CN" altLang="en-US" sz="2000" b="1" dirty="0"/>
              <a:t>说明被测要素和基准要素是</a:t>
            </a:r>
            <a:r>
              <a:rPr lang="zh-CN" altLang="en-US" sz="2000" b="1" dirty="0" smtClean="0"/>
              <a:t>什么</a:t>
            </a:r>
            <a:r>
              <a:rPr lang="en-US" altLang="zh-CN" sz="2000" b="1" dirty="0"/>
              <a:t>? </a:t>
            </a:r>
            <a:r>
              <a:rPr lang="zh-CN" altLang="en-US" sz="2000" b="1" dirty="0"/>
              <a:t>几何公差项目符号名称、公差值和基准</a:t>
            </a:r>
            <a:r>
              <a:rPr lang="en-US" altLang="zh-CN" sz="2000" b="1" dirty="0"/>
              <a:t>),</a:t>
            </a:r>
            <a:r>
              <a:rPr lang="zh-CN" altLang="en-US" sz="2000" b="1" dirty="0"/>
              <a:t>画出各项几何公差的公差带</a:t>
            </a:r>
            <a:r>
              <a:rPr lang="en-US" altLang="zh-CN" sz="2000" b="1" dirty="0"/>
              <a:t>(</a:t>
            </a:r>
            <a:r>
              <a:rPr lang="zh-CN" altLang="en-US" sz="2000" b="1" dirty="0"/>
              <a:t>公差带形状、</a:t>
            </a:r>
            <a:r>
              <a:rPr lang="zh-CN" altLang="en-US" sz="2000" b="1" dirty="0" smtClean="0"/>
              <a:t>大小</a:t>
            </a:r>
            <a:r>
              <a:rPr lang="zh-CN" altLang="en-US" sz="2000" b="1" dirty="0"/>
              <a:t>和基准</a:t>
            </a:r>
            <a:r>
              <a:rPr lang="en-US" altLang="zh-CN" sz="2000" b="1" dirty="0"/>
              <a:t>)</a:t>
            </a:r>
            <a:r>
              <a:rPr lang="zh-CN" altLang="en-US" sz="2000" b="1" dirty="0" smtClean="0"/>
              <a:t>。</a:t>
            </a:r>
            <a:endParaRPr lang="zh-CN" altLang="en-US" sz="2000" b="1" dirty="0"/>
          </a:p>
        </p:txBody>
      </p:sp>
      <p:cxnSp>
        <p:nvCxnSpPr>
          <p:cNvPr id="10" name="直接连接符 9"/>
          <p:cNvCxnSpPr/>
          <p:nvPr/>
        </p:nvCxnSpPr>
        <p:spPr bwMode="auto">
          <a:xfrm>
            <a:off x="9144000" y="3069771"/>
            <a:ext cx="914400" cy="914400"/>
          </a:xfrm>
          <a:prstGeom prst="line">
            <a:avLst/>
          </a:prstGeom>
          <a:solidFill>
            <a:srgbClr val="FF0066"/>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089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5697" y="2040877"/>
            <a:ext cx="691515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1054379" y="1132555"/>
            <a:ext cx="7585788" cy="3170099"/>
          </a:xfrm>
          <a:prstGeom prst="rect">
            <a:avLst/>
          </a:prstGeom>
        </p:spPr>
        <p:txBody>
          <a:bodyPr wrap="square">
            <a:spAutoFit/>
          </a:bodyPr>
          <a:lstStyle/>
          <a:p>
            <a:pPr algn="l"/>
            <a:r>
              <a:rPr lang="zh-CN" altLang="en-US" sz="2000" b="1" dirty="0" smtClean="0">
                <a:latin typeface="宋体" panose="02010600030101010101" pitchFamily="2" charset="-122"/>
                <a:ea typeface="宋体" panose="02010600030101010101" pitchFamily="2" charset="-122"/>
              </a:rPr>
              <a:t>① </a:t>
            </a:r>
            <a:r>
              <a:rPr lang="zh-CN" altLang="en-US" sz="2000" b="1" dirty="0" smtClean="0"/>
              <a:t>圆锥</a:t>
            </a:r>
            <a:r>
              <a:rPr lang="zh-CN" altLang="en-US" sz="2000" b="1" dirty="0"/>
              <a:t>截面圆度公差为</a:t>
            </a:r>
            <a:r>
              <a:rPr lang="en-US" altLang="zh-CN" sz="2000" b="1" dirty="0"/>
              <a:t>6 </a:t>
            </a:r>
            <a:r>
              <a:rPr lang="zh-CN" altLang="en-US" sz="2000" b="1" dirty="0"/>
              <a:t>级</a:t>
            </a:r>
            <a:r>
              <a:rPr lang="en-US" altLang="zh-CN" sz="2000" b="1" dirty="0"/>
              <a:t>(</a:t>
            </a:r>
            <a:r>
              <a:rPr lang="zh-CN" altLang="en-US" sz="2000" b="1" dirty="0"/>
              <a:t>注意此为几何公差等级</a:t>
            </a:r>
            <a:r>
              <a:rPr lang="en-US" altLang="zh-CN" sz="2000" b="1" dirty="0"/>
              <a:t>)</a:t>
            </a:r>
            <a:r>
              <a:rPr lang="zh-CN" altLang="en-US" sz="2000" b="1" dirty="0"/>
              <a:t>。</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② </a:t>
            </a:r>
            <a:r>
              <a:rPr lang="zh-CN" altLang="en-US" sz="2000" b="1" dirty="0" smtClean="0"/>
              <a:t>圆锥</a:t>
            </a:r>
            <a:r>
              <a:rPr lang="zh-CN" altLang="en-US" sz="2000" b="1" dirty="0"/>
              <a:t>素线直线度公差为</a:t>
            </a:r>
            <a:r>
              <a:rPr lang="en-US" altLang="zh-CN" sz="2000" b="1" dirty="0"/>
              <a:t>7 </a:t>
            </a:r>
            <a:r>
              <a:rPr lang="zh-CN" altLang="en-US" sz="2000" b="1" dirty="0"/>
              <a:t>级</a:t>
            </a:r>
            <a:r>
              <a:rPr lang="en-US" altLang="zh-CN" sz="2000" b="1" dirty="0"/>
              <a:t>(L = 50 mm)</a:t>
            </a:r>
            <a:r>
              <a:rPr lang="zh-CN" altLang="en-US" sz="2000" b="1" dirty="0"/>
              <a:t>。</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③ </a:t>
            </a:r>
            <a:r>
              <a:rPr lang="zh-CN" altLang="en-US" sz="2000" b="1" dirty="0" smtClean="0"/>
              <a:t>圆锥</a:t>
            </a:r>
            <a:r>
              <a:rPr lang="zh-CN" altLang="en-US" sz="2000" b="1" dirty="0"/>
              <a:t>面对孔准</a:t>
            </a:r>
            <a:r>
              <a:rPr lang="en-US" altLang="zh-CN" sz="2000" b="1" dirty="0"/>
              <a:t>80H7 </a:t>
            </a:r>
            <a:r>
              <a:rPr lang="zh-CN" altLang="en-US" sz="2000" b="1" dirty="0"/>
              <a:t>轴线的斜向圆跳动公差值为</a:t>
            </a:r>
            <a:r>
              <a:rPr lang="en-US" altLang="zh-CN" sz="2000" b="1" dirty="0"/>
              <a:t>0.02 mm</a:t>
            </a:r>
            <a:r>
              <a:rPr lang="zh-CN" altLang="en-US" sz="2000" b="1" dirty="0"/>
              <a:t>。</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④ </a:t>
            </a:r>
            <a:r>
              <a:rPr lang="el-GR" altLang="zh-CN" sz="2000" b="1" i="1" dirty="0" smtClean="0">
                <a:latin typeface="Times New Roman" panose="02020603050405020304"/>
                <a:ea typeface="宋体" panose="02010600030101010101" pitchFamily="2" charset="-122"/>
                <a:cs typeface="Times New Roman" panose="02020603050405020304"/>
              </a:rPr>
              <a:t>ϕ</a:t>
            </a:r>
            <a:r>
              <a:rPr lang="en-US" altLang="zh-CN" sz="2000" b="1" dirty="0" smtClean="0"/>
              <a:t>80H7 </a:t>
            </a:r>
            <a:r>
              <a:rPr lang="zh-CN" altLang="en-US" sz="2000" b="1" dirty="0"/>
              <a:t>孔表面的圆柱度公差值为</a:t>
            </a:r>
            <a:r>
              <a:rPr lang="en-US" altLang="zh-CN" sz="2000" b="1" dirty="0"/>
              <a:t>0.005 mm</a:t>
            </a:r>
            <a:r>
              <a:rPr lang="zh-CN" altLang="en-US" sz="2000" b="1" dirty="0"/>
              <a:t>。</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⑤ </a:t>
            </a:r>
            <a:r>
              <a:rPr lang="zh-CN" altLang="en-US" sz="2000" b="1" dirty="0" smtClean="0"/>
              <a:t>右</a:t>
            </a:r>
            <a:r>
              <a:rPr lang="zh-CN" altLang="en-US" sz="2000" b="1" dirty="0"/>
              <a:t>端面对左端面的平行</a:t>
            </a:r>
            <a:r>
              <a:rPr lang="zh-CN" altLang="en-US" sz="2000" b="1" dirty="0" smtClean="0"/>
              <a:t>度</a:t>
            </a:r>
            <a:endParaRPr lang="en-US" altLang="zh-CN" sz="2000" b="1" dirty="0" smtClean="0"/>
          </a:p>
          <a:p>
            <a:pPr algn="l"/>
            <a:r>
              <a:rPr lang="en-US" altLang="zh-CN" sz="2000" b="1" dirty="0"/>
              <a:t> </a:t>
            </a:r>
            <a:r>
              <a:rPr lang="en-US" altLang="zh-CN" sz="2000" b="1" dirty="0" smtClean="0"/>
              <a:t>     </a:t>
            </a:r>
            <a:r>
              <a:rPr lang="zh-CN" altLang="en-US" sz="2000" b="1" dirty="0" smtClean="0"/>
              <a:t>公差值为</a:t>
            </a:r>
            <a:r>
              <a:rPr lang="en-US" altLang="zh-CN" sz="2000" b="1" dirty="0"/>
              <a:t>0.004 mm</a:t>
            </a:r>
            <a:r>
              <a:rPr lang="zh-CN" altLang="en-US" sz="2000" b="1" dirty="0"/>
              <a:t>。</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⑥ </a:t>
            </a:r>
            <a:r>
              <a:rPr lang="el-GR" altLang="zh-CN" sz="2000" b="1" i="1" dirty="0" smtClean="0">
                <a:latin typeface="Times New Roman" panose="02020603050405020304"/>
                <a:ea typeface="宋体" panose="02010600030101010101" pitchFamily="2" charset="-122"/>
                <a:cs typeface="Times New Roman" panose="02020603050405020304"/>
              </a:rPr>
              <a:t>ϕ</a:t>
            </a:r>
            <a:r>
              <a:rPr lang="en-US" altLang="zh-CN" sz="2000" b="1" dirty="0" smtClean="0"/>
              <a:t>80H7 </a:t>
            </a:r>
            <a:r>
              <a:rPr lang="zh-CN" altLang="en-US" sz="2000" b="1" dirty="0"/>
              <a:t>遵守单一要素</a:t>
            </a:r>
            <a:r>
              <a:rPr lang="zh-CN" altLang="en-US" sz="2000" b="1" dirty="0" smtClean="0"/>
              <a:t>的</a:t>
            </a:r>
            <a:endParaRPr lang="en-US" altLang="zh-CN" sz="2000" b="1" dirty="0" smtClean="0"/>
          </a:p>
          <a:p>
            <a:pPr algn="l"/>
            <a:r>
              <a:rPr lang="en-US" altLang="zh-CN" sz="2000" b="1" dirty="0"/>
              <a:t> </a:t>
            </a:r>
            <a:r>
              <a:rPr lang="en-US" altLang="zh-CN" sz="2000" b="1" dirty="0" smtClean="0"/>
              <a:t>     </a:t>
            </a:r>
            <a:r>
              <a:rPr lang="zh-CN" altLang="en-US" sz="2000" b="1" dirty="0" smtClean="0"/>
              <a:t>包容</a:t>
            </a:r>
            <a:r>
              <a:rPr lang="zh-CN" altLang="en-US" sz="2000" b="1" dirty="0"/>
              <a:t>要求。</a:t>
            </a:r>
            <a:endParaRPr lang="zh-CN" altLang="en-US" sz="2000" b="1" dirty="0"/>
          </a:p>
          <a:p>
            <a:pPr algn="l"/>
            <a:r>
              <a:rPr lang="zh-CN" altLang="en-US" sz="2000" b="1" dirty="0" smtClean="0">
                <a:latin typeface="宋体" panose="02010600030101010101" pitchFamily="2" charset="-122"/>
                <a:ea typeface="宋体" panose="02010600030101010101" pitchFamily="2" charset="-122"/>
              </a:rPr>
              <a:t>⑦ </a:t>
            </a:r>
            <a:r>
              <a:rPr lang="zh-CN" altLang="en-US" sz="2000" b="1" dirty="0" smtClean="0"/>
              <a:t>其余</a:t>
            </a:r>
            <a:r>
              <a:rPr lang="zh-CN" altLang="en-US" sz="2000" b="1" dirty="0"/>
              <a:t>几何公差按</a:t>
            </a:r>
            <a:r>
              <a:rPr lang="en-US" altLang="zh-CN" sz="2000" b="1" dirty="0"/>
              <a:t>GB/ T1184 </a:t>
            </a:r>
            <a:endParaRPr lang="en-US" altLang="zh-CN" sz="2000" b="1" dirty="0" smtClean="0"/>
          </a:p>
          <a:p>
            <a:pPr algn="l"/>
            <a:r>
              <a:rPr lang="en-US" altLang="zh-CN" sz="2000" b="1" dirty="0"/>
              <a:t> </a:t>
            </a:r>
            <a:r>
              <a:rPr lang="en-US" altLang="zh-CN" sz="2000" b="1" dirty="0" smtClean="0"/>
              <a:t>     </a:t>
            </a:r>
            <a:r>
              <a:rPr lang="zh-CN" altLang="en-US" sz="2000" b="1" dirty="0" smtClean="0"/>
              <a:t>中的</a:t>
            </a:r>
            <a:r>
              <a:rPr lang="en-US" altLang="zh-CN" sz="2000" b="1" dirty="0" smtClean="0"/>
              <a:t> K </a:t>
            </a:r>
            <a:r>
              <a:rPr lang="zh-CN" altLang="en-US" sz="2000" b="1" dirty="0"/>
              <a:t>级要求</a:t>
            </a:r>
            <a:r>
              <a:rPr lang="zh-CN" altLang="en-US" sz="2000" b="1" dirty="0" smtClean="0"/>
              <a:t>。</a:t>
            </a:r>
            <a:endParaRPr lang="zh-CN" altLang="en-US" sz="2000" b="1" dirty="0"/>
          </a:p>
        </p:txBody>
      </p:sp>
      <p:sp>
        <p:nvSpPr>
          <p:cNvPr id="4" name="矩形 3"/>
          <p:cNvSpPr/>
          <p:nvPr/>
        </p:nvSpPr>
        <p:spPr>
          <a:xfrm>
            <a:off x="475837" y="309571"/>
            <a:ext cx="6596743" cy="830997"/>
          </a:xfrm>
          <a:prstGeom prst="rect">
            <a:avLst/>
          </a:prstGeom>
        </p:spPr>
        <p:txBody>
          <a:bodyPr wrap="square">
            <a:spAutoFit/>
          </a:bodyPr>
          <a:lstStyle/>
          <a:p>
            <a:pPr algn="l"/>
            <a:r>
              <a:rPr lang="en-US" altLang="zh-CN" b="1" dirty="0" smtClean="0"/>
              <a:t>         3</a:t>
            </a:r>
            <a:r>
              <a:rPr lang="en-US" altLang="zh-CN" b="1" dirty="0"/>
              <a:t>. </a:t>
            </a:r>
            <a:r>
              <a:rPr lang="zh-CN" altLang="en-US" b="1" dirty="0"/>
              <a:t>图</a:t>
            </a:r>
            <a:r>
              <a:rPr lang="en-US" altLang="zh-CN" b="1" dirty="0"/>
              <a:t>4.64 </a:t>
            </a:r>
            <a:r>
              <a:rPr lang="zh-CN" altLang="en-US" b="1" dirty="0"/>
              <a:t>所示为单列圆锥滚子轴承内圈</a:t>
            </a:r>
            <a:r>
              <a:rPr lang="en-US" altLang="zh-CN" b="1" dirty="0"/>
              <a:t>,</a:t>
            </a:r>
            <a:r>
              <a:rPr lang="zh-CN" altLang="en-US" b="1" dirty="0"/>
              <a:t>将下列几何公差要求标注在零件图上</a:t>
            </a:r>
            <a:r>
              <a:rPr lang="en-US" altLang="zh-CN" b="1" dirty="0"/>
              <a:t>:</a:t>
            </a:r>
            <a:endParaRPr lang="en-US" altLang="zh-CN"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0622" y="2457254"/>
            <a:ext cx="3369060" cy="413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4" name="矩形 3"/>
          <p:cNvSpPr/>
          <p:nvPr/>
        </p:nvSpPr>
        <p:spPr>
          <a:xfrm>
            <a:off x="1287624" y="710764"/>
            <a:ext cx="6428793" cy="707886"/>
          </a:xfrm>
          <a:prstGeom prst="rect">
            <a:avLst/>
          </a:prstGeom>
        </p:spPr>
        <p:txBody>
          <a:bodyPr wrap="square">
            <a:spAutoFit/>
          </a:bodyPr>
          <a:lstStyle/>
          <a:p>
            <a:pPr algn="l"/>
            <a:r>
              <a:rPr lang="en-US" altLang="zh-CN" sz="2000" b="1" dirty="0" smtClean="0"/>
              <a:t>         4</a:t>
            </a:r>
            <a:r>
              <a:rPr lang="en-US" altLang="zh-CN" sz="2000" b="1" dirty="0"/>
              <a:t>. </a:t>
            </a:r>
            <a:r>
              <a:rPr lang="zh-CN" altLang="en-US" sz="2000" b="1" dirty="0"/>
              <a:t>在不改变几何公差项目的前提下</a:t>
            </a:r>
            <a:r>
              <a:rPr lang="en-US" altLang="zh-CN" sz="2000" b="1" dirty="0"/>
              <a:t>,</a:t>
            </a:r>
            <a:r>
              <a:rPr lang="zh-CN" altLang="en-US" sz="2000" b="1" dirty="0"/>
              <a:t>要求改正图</a:t>
            </a:r>
            <a:r>
              <a:rPr lang="en-US" altLang="zh-CN" sz="2000" b="1" dirty="0"/>
              <a:t>4. 65 </a:t>
            </a:r>
            <a:r>
              <a:rPr lang="zh-CN" altLang="en-US" sz="2000" b="1" dirty="0"/>
              <a:t>中标注的错误</a:t>
            </a:r>
            <a:r>
              <a:rPr lang="en-US" altLang="zh-CN" sz="2000" b="1" dirty="0"/>
              <a:t>(</a:t>
            </a:r>
            <a:r>
              <a:rPr lang="zh-CN" altLang="en-US" sz="2000" b="1" dirty="0"/>
              <a:t>按改正后的</a:t>
            </a:r>
            <a:r>
              <a:rPr lang="zh-CN" altLang="en-US" sz="2000" b="1" dirty="0" smtClean="0"/>
              <a:t>答案</a:t>
            </a:r>
            <a:r>
              <a:rPr lang="zh-CN" altLang="en-US" sz="2000" b="1" dirty="0"/>
              <a:t>重新画图</a:t>
            </a:r>
            <a:r>
              <a:rPr lang="en-US" altLang="zh-CN" sz="2000" b="1" dirty="0"/>
              <a:t>,</a:t>
            </a:r>
            <a:r>
              <a:rPr lang="zh-CN" altLang="en-US" sz="2000" b="1" dirty="0"/>
              <a:t>重新标注</a:t>
            </a:r>
            <a:r>
              <a:rPr lang="en-US" altLang="zh-CN" sz="2000" b="1" dirty="0"/>
              <a:t>)</a:t>
            </a:r>
            <a:r>
              <a:rPr lang="zh-CN" altLang="en-US" sz="2000" b="1" dirty="0" smtClean="0"/>
              <a:t>。</a:t>
            </a:r>
            <a:endParaRPr lang="zh-CN" altLang="en-US" sz="2000" b="1" dirty="0"/>
          </a:p>
        </p:txBody>
      </p:sp>
      <p:pic>
        <p:nvPicPr>
          <p:cNvPr id="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84567" y="1758915"/>
            <a:ext cx="4448179" cy="3988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849085" y="246718"/>
            <a:ext cx="7175240" cy="1323439"/>
          </a:xfrm>
          <a:prstGeom prst="rect">
            <a:avLst/>
          </a:prstGeom>
        </p:spPr>
        <p:txBody>
          <a:bodyPr wrap="square">
            <a:spAutoFit/>
          </a:bodyPr>
          <a:lstStyle/>
          <a:p>
            <a:pPr algn="l"/>
            <a:r>
              <a:rPr lang="en-US" altLang="zh-CN" sz="2000" b="1" dirty="0" smtClean="0"/>
              <a:t>          5</a:t>
            </a:r>
            <a:r>
              <a:rPr lang="en-US" altLang="zh-CN" sz="2000" b="1" dirty="0"/>
              <a:t>. </a:t>
            </a:r>
            <a:r>
              <a:rPr lang="zh-CN" altLang="en-US" sz="2000" b="1" dirty="0"/>
              <a:t>图</a:t>
            </a:r>
            <a:r>
              <a:rPr lang="en-US" altLang="zh-CN" sz="2000" b="1" dirty="0"/>
              <a:t>4. 66 </a:t>
            </a:r>
            <a:r>
              <a:rPr lang="zh-CN" altLang="en-US" sz="2000" b="1" dirty="0"/>
              <a:t>中的垂直度公差各遵守什么公差原则或公差要求</a:t>
            </a:r>
            <a:r>
              <a:rPr lang="en-US" altLang="zh-CN" sz="2000" b="1" dirty="0"/>
              <a:t>? </a:t>
            </a:r>
            <a:r>
              <a:rPr lang="zh-CN" altLang="en-US" sz="2000" b="1" dirty="0"/>
              <a:t>说明它们的尺寸</a:t>
            </a:r>
            <a:r>
              <a:rPr lang="zh-CN" altLang="en-US" sz="2000" b="1" dirty="0" smtClean="0"/>
              <a:t>误差和</a:t>
            </a:r>
            <a:r>
              <a:rPr lang="zh-CN" altLang="en-US" sz="2000" b="1" dirty="0"/>
              <a:t>几何误差的合格条件。若图</a:t>
            </a:r>
            <a:r>
              <a:rPr lang="en-US" altLang="zh-CN" sz="2000" b="1" dirty="0"/>
              <a:t>(b) </a:t>
            </a:r>
            <a:r>
              <a:rPr lang="zh-CN" altLang="en-US" sz="2000" b="1" dirty="0"/>
              <a:t>加工后测得圆柱尺寸</a:t>
            </a:r>
            <a:r>
              <a:rPr lang="zh-CN" altLang="en-US" sz="2000" b="1" dirty="0" smtClean="0"/>
              <a:t>为</a:t>
            </a:r>
            <a:r>
              <a:rPr lang="el-GR" altLang="zh-CN" sz="2000" b="1" i="1" dirty="0" smtClean="0">
                <a:latin typeface="Times New Roman" panose="02020603050405020304"/>
                <a:cs typeface="Times New Roman" panose="02020603050405020304"/>
              </a:rPr>
              <a:t>ϕ</a:t>
            </a:r>
            <a:r>
              <a:rPr lang="en-US" altLang="zh-CN" sz="2000" b="1" dirty="0" smtClean="0"/>
              <a:t>19</a:t>
            </a:r>
            <a:r>
              <a:rPr lang="en-US" altLang="zh-CN" sz="2000" b="1" dirty="0"/>
              <a:t>. 985 mm,</a:t>
            </a:r>
            <a:r>
              <a:rPr lang="zh-CN" altLang="en-US" sz="2000" b="1" dirty="0"/>
              <a:t>轴线的垂直度</a:t>
            </a:r>
            <a:r>
              <a:rPr lang="zh-CN" altLang="en-US" sz="2000" b="1" dirty="0" smtClean="0"/>
              <a:t>误差为</a:t>
            </a:r>
            <a:r>
              <a:rPr lang="el-GR" altLang="zh-CN" sz="2000" b="1" i="1" dirty="0" smtClean="0">
                <a:latin typeface="Times New Roman" panose="02020603050405020304"/>
                <a:cs typeface="Times New Roman" panose="02020603050405020304"/>
              </a:rPr>
              <a:t>ϕ</a:t>
            </a:r>
            <a:r>
              <a:rPr lang="en-US" altLang="zh-CN" sz="2000" b="1" dirty="0" smtClean="0"/>
              <a:t>0</a:t>
            </a:r>
            <a:r>
              <a:rPr lang="en-US" altLang="zh-CN" sz="2000" b="1" dirty="0"/>
              <a:t>. 06 mm,</a:t>
            </a:r>
            <a:r>
              <a:rPr lang="zh-CN" altLang="en-US" sz="2000" b="1" dirty="0"/>
              <a:t>该圆柱是否合格</a:t>
            </a:r>
            <a:r>
              <a:rPr lang="en-US" altLang="zh-CN" sz="2000" b="1" dirty="0"/>
              <a:t>? </a:t>
            </a:r>
            <a:r>
              <a:rPr lang="zh-CN" altLang="en-US" sz="2000" b="1" dirty="0"/>
              <a:t>为什么</a:t>
            </a:r>
            <a:r>
              <a:rPr lang="en-US" altLang="zh-CN" sz="2000" b="1" dirty="0"/>
              <a:t>?</a:t>
            </a:r>
            <a:endParaRPr lang="zh-CN" altLang="en-US" sz="2000" b="1" dirty="0"/>
          </a:p>
        </p:txBody>
      </p:sp>
      <p:pic>
        <p:nvPicPr>
          <p:cNvPr id="849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40460" y="6543674"/>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29954" y="4360897"/>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07741" y="2046903"/>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8772" y="1480653"/>
            <a:ext cx="4857750"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67687" y="2081311"/>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07741" y="2021827"/>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57142" y="2049819"/>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35403" y="4274005"/>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28224" y="4345152"/>
            <a:ext cx="2476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970380" y="264959"/>
            <a:ext cx="6969967" cy="1323439"/>
          </a:xfrm>
          <a:prstGeom prst="rect">
            <a:avLst/>
          </a:prstGeom>
        </p:spPr>
        <p:txBody>
          <a:bodyPr wrap="square">
            <a:spAutoFit/>
          </a:bodyPr>
          <a:lstStyle/>
          <a:p>
            <a:pPr algn="l"/>
            <a:r>
              <a:rPr lang="en-US" altLang="zh-CN" sz="2000" b="1" dirty="0" smtClean="0"/>
              <a:t>         6</a:t>
            </a:r>
            <a:r>
              <a:rPr lang="en-US" altLang="zh-CN" sz="2000" b="1" dirty="0"/>
              <a:t>. </a:t>
            </a:r>
            <a:r>
              <a:rPr lang="zh-CN" altLang="en-US" sz="2000" b="1" dirty="0"/>
              <a:t>用</a:t>
            </a:r>
            <a:r>
              <a:rPr lang="en-US" altLang="zh-CN" sz="2000" b="1" dirty="0"/>
              <a:t>SK100 </a:t>
            </a:r>
            <a:r>
              <a:rPr lang="zh-CN" altLang="en-US" sz="2000" b="1" dirty="0"/>
              <a:t>框式水平仪测量某机床导轨的直线度误差</a:t>
            </a:r>
            <a:r>
              <a:rPr lang="en-US" altLang="zh-CN" sz="2000" b="1" dirty="0"/>
              <a:t>, </a:t>
            </a:r>
            <a:r>
              <a:rPr lang="zh-CN" altLang="en-US" sz="2000" b="1" dirty="0"/>
              <a:t>依次测得各点的读数</a:t>
            </a:r>
            <a:r>
              <a:rPr lang="zh-CN" altLang="en-US" sz="2000" b="1" dirty="0" smtClean="0"/>
              <a:t>为</a:t>
            </a:r>
            <a:r>
              <a:rPr lang="en-US" altLang="zh-CN" sz="2000" b="1" dirty="0" smtClean="0"/>
              <a:t>(</a:t>
            </a:r>
            <a:r>
              <a:rPr lang="zh-CN" altLang="en-US" sz="2000" b="1" dirty="0" smtClean="0"/>
              <a:t>微米 </a:t>
            </a:r>
            <a:r>
              <a:rPr lang="en-US" altLang="zh-CN" sz="2000" b="1" dirty="0" smtClean="0"/>
              <a:t>):+ </a:t>
            </a:r>
            <a:r>
              <a:rPr lang="en-US" altLang="zh-CN" sz="2000" b="1" dirty="0"/>
              <a:t>6, + 6,0, - 1. 5, - 1. 5, + 3, + 3, + 9</a:t>
            </a:r>
            <a:r>
              <a:rPr lang="zh-CN" altLang="en-US" sz="2000" b="1" dirty="0"/>
              <a:t>。试在坐标纸上按最小区域法和两</a:t>
            </a:r>
            <a:r>
              <a:rPr lang="zh-CN" altLang="en-US" sz="2000" b="1" dirty="0" smtClean="0"/>
              <a:t>端点连</a:t>
            </a:r>
            <a:r>
              <a:rPr lang="zh-CN" altLang="en-US" sz="2000" b="1" dirty="0"/>
              <a:t>线法分别求出该机床导轨的直线度误差值。</a:t>
            </a:r>
            <a:endParaRPr lang="zh-CN" altLang="en-US" sz="2000" b="1" dirty="0"/>
          </a:p>
        </p:txBody>
      </p:sp>
      <p:sp>
        <p:nvSpPr>
          <p:cNvPr id="4" name="矩形 3"/>
          <p:cNvSpPr/>
          <p:nvPr/>
        </p:nvSpPr>
        <p:spPr>
          <a:xfrm>
            <a:off x="970380" y="1601082"/>
            <a:ext cx="6792686" cy="1015663"/>
          </a:xfrm>
          <a:prstGeom prst="rect">
            <a:avLst/>
          </a:prstGeom>
        </p:spPr>
        <p:txBody>
          <a:bodyPr wrap="square">
            <a:spAutoFit/>
          </a:bodyPr>
          <a:lstStyle/>
          <a:p>
            <a:pPr algn="l"/>
            <a:r>
              <a:rPr lang="en-US" altLang="zh-CN" sz="2000" b="1" dirty="0" smtClean="0"/>
              <a:t>          7</a:t>
            </a:r>
            <a:r>
              <a:rPr lang="en-US" altLang="zh-CN" sz="2000" b="1" dirty="0"/>
              <a:t>. </a:t>
            </a:r>
            <a:r>
              <a:rPr lang="zh-CN" altLang="en-US" sz="2000" b="1" dirty="0"/>
              <a:t>图</a:t>
            </a:r>
            <a:r>
              <a:rPr lang="en-US" altLang="zh-CN" sz="2000" b="1" dirty="0"/>
              <a:t>4. 67(a)</a:t>
            </a:r>
            <a:r>
              <a:rPr lang="zh-CN" altLang="en-US" sz="2000" b="1" dirty="0"/>
              <a:t>、</a:t>
            </a:r>
            <a:r>
              <a:rPr lang="en-US" altLang="zh-CN" sz="2000" b="1" dirty="0"/>
              <a:t>(b) </a:t>
            </a:r>
            <a:r>
              <a:rPr lang="zh-CN" altLang="en-US" sz="2000" b="1" dirty="0"/>
              <a:t>为对某两块平板用指示表测平面度误差经按最小区域法处理</a:t>
            </a:r>
            <a:r>
              <a:rPr lang="zh-CN" altLang="en-US" sz="2000" b="1" dirty="0" smtClean="0"/>
              <a:t>后所得</a:t>
            </a:r>
            <a:r>
              <a:rPr lang="zh-CN" altLang="en-US" sz="2000" b="1" dirty="0"/>
              <a:t>的数据</a:t>
            </a:r>
            <a:r>
              <a:rPr lang="en-US" altLang="zh-CN" sz="2000" b="1" dirty="0"/>
              <a:t>(</a:t>
            </a:r>
            <a:r>
              <a:rPr lang="zh-CN" altLang="en-US" sz="2000" b="1" dirty="0"/>
              <a:t>滋</a:t>
            </a:r>
            <a:r>
              <a:rPr lang="en-US" altLang="zh-CN" sz="2000" b="1" dirty="0"/>
              <a:t>m),</a:t>
            </a:r>
            <a:r>
              <a:rPr lang="zh-CN" altLang="en-US" sz="2000" b="1" dirty="0"/>
              <a:t>试确定其平面度误差评定准则及其误差值。</a:t>
            </a:r>
            <a:endParaRPr lang="zh-CN" altLang="en-US" sz="2000"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38441" y="2958679"/>
            <a:ext cx="6524625"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矩形 2"/>
          <p:cNvSpPr/>
          <p:nvPr/>
        </p:nvSpPr>
        <p:spPr>
          <a:xfrm>
            <a:off x="961054" y="322794"/>
            <a:ext cx="6680718" cy="1015663"/>
          </a:xfrm>
          <a:prstGeom prst="rect">
            <a:avLst/>
          </a:prstGeom>
        </p:spPr>
        <p:txBody>
          <a:bodyPr wrap="square">
            <a:spAutoFit/>
          </a:bodyPr>
          <a:lstStyle/>
          <a:p>
            <a:pPr algn="l"/>
            <a:r>
              <a:rPr lang="en-US" altLang="zh-CN" sz="2000" b="1" dirty="0" smtClean="0"/>
              <a:t>        8</a:t>
            </a:r>
            <a:r>
              <a:rPr lang="en-US" altLang="zh-CN" sz="2000" b="1" dirty="0"/>
              <a:t>. </a:t>
            </a:r>
            <a:r>
              <a:rPr lang="zh-CN" altLang="en-US" sz="2000" b="1" dirty="0"/>
              <a:t>图</a:t>
            </a:r>
            <a:r>
              <a:rPr lang="en-US" altLang="zh-CN" sz="2000" b="1" dirty="0"/>
              <a:t>4. 68(a)</a:t>
            </a:r>
            <a:r>
              <a:rPr lang="zh-CN" altLang="en-US" sz="2000" b="1" dirty="0"/>
              <a:t>、</a:t>
            </a:r>
            <a:r>
              <a:rPr lang="en-US" altLang="zh-CN" sz="2000" b="1" dirty="0"/>
              <a:t>(b)</a:t>
            </a:r>
            <a:r>
              <a:rPr lang="zh-CN" altLang="en-US" sz="2000" b="1" dirty="0"/>
              <a:t>、</a:t>
            </a:r>
            <a:r>
              <a:rPr lang="en-US" altLang="zh-CN" sz="2000" b="1" dirty="0"/>
              <a:t>(c) </a:t>
            </a:r>
            <a:r>
              <a:rPr lang="zh-CN" altLang="en-US" sz="2000" b="1" dirty="0"/>
              <a:t>为对某三块平板用指示表测得平面度误差的</a:t>
            </a:r>
            <a:r>
              <a:rPr lang="zh-CN" altLang="en-US" sz="2000" b="1" dirty="0" smtClean="0"/>
              <a:t>原始数据</a:t>
            </a:r>
            <a:r>
              <a:rPr lang="en-US" altLang="zh-CN" sz="2000" b="1" dirty="0" smtClean="0"/>
              <a:t>(</a:t>
            </a:r>
            <a:r>
              <a:rPr lang="zh-CN" altLang="en-US" sz="2000" b="1" dirty="0" smtClean="0"/>
              <a:t>微米</a:t>
            </a:r>
            <a:r>
              <a:rPr lang="en-US" altLang="zh-CN" sz="2000" b="1" dirty="0" smtClean="0"/>
              <a:t>),</a:t>
            </a:r>
            <a:r>
              <a:rPr lang="zh-CN" altLang="en-US" sz="2000" b="1" dirty="0"/>
              <a:t>试求每块平板的平面度误差值</a:t>
            </a:r>
            <a:r>
              <a:rPr lang="en-US" altLang="zh-CN" sz="2000" b="1" dirty="0"/>
              <a:t>(</a:t>
            </a:r>
            <a:r>
              <a:rPr lang="zh-CN" altLang="en-US" sz="2000" b="1" dirty="0"/>
              <a:t>可选用三点法或对角线法</a:t>
            </a:r>
            <a:r>
              <a:rPr lang="en-US" altLang="zh-CN" sz="2000" b="1" dirty="0"/>
              <a:t>)</a:t>
            </a:r>
            <a:r>
              <a:rPr lang="zh-CN" altLang="en-US" sz="2000" b="1" dirty="0"/>
              <a:t>。</a:t>
            </a:r>
            <a:endParaRPr lang="zh-CN" altLang="en-US" sz="2000" b="1" dirty="0"/>
          </a:p>
        </p:txBody>
      </p:sp>
      <p:pic>
        <p:nvPicPr>
          <p:cNvPr id="839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1054" y="2286292"/>
            <a:ext cx="6753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圆角矩形 4">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1" lang="zh-CN" altLang="en-US"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a:t>
            </a:r>
            <a:r>
              <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rPr>
              <a:t>目录</a:t>
            </a:r>
            <a:endParaRPr kumimoji="1" lang="zh-CN" altLang="en-US" i="0" u="none" strike="noStrike" cap="none" normalizeH="0" baseline="0" dirty="0" smtClean="0">
              <a:ln>
                <a:noFill/>
              </a:ln>
              <a:solidFill>
                <a:srgbClr val="FF0000"/>
              </a:solidFill>
              <a:effectLst/>
              <a:latin typeface="方正舒体" panose="02010601030101010101" pitchFamily="2" charset="-122"/>
              <a:ea typeface="方正舒体" panose="02010601030101010101"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fld>
            <a:endParaRPr lang="en-US" altLang="zh-CN"/>
          </a:p>
        </p:txBody>
      </p:sp>
      <p:sp>
        <p:nvSpPr>
          <p:cNvPr id="3" name="灯片编号占位符 3"/>
          <p:cNvSpPr txBox="1"/>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en-US"/>
            </a:defPPr>
            <a:lvl1pPr algn="r" rtl="0" eaLnBrk="0" fontAlgn="base" hangingPunct="0">
              <a:spcBef>
                <a:spcPct val="0"/>
              </a:spcBef>
              <a:spcAft>
                <a:spcPct val="0"/>
              </a:spcAft>
              <a:defRPr kumimoji="1" sz="2400" b="1" kern="1200">
                <a:solidFill>
                  <a:schemeClr val="tx1"/>
                </a:solidFill>
                <a:latin typeface="Times New Roman" panose="02020603050405020304" pitchFamily="18" charset="0"/>
                <a:ea typeface="宋体" panose="02010600030101010101" pitchFamily="2" charset="-122"/>
                <a:cs typeface="+mn-cs"/>
              </a:defRPr>
            </a:lvl1pPr>
            <a:lvl2pPr marL="742950" indent="-285750" algn="ctr" rtl="0" eaLnBrk="0" fontAlgn="base"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1143000" indent="-228600" algn="ctr" rtl="0" eaLnBrk="0" fontAlgn="base"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600200" indent="-228600" algn="ctr" rtl="0" eaLnBrk="0" fontAlgn="base"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2057400" indent="-228600" algn="ctr" rtl="0" eaLnBrk="0" fontAlgn="base"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514600" indent="-228600" algn="ctr" defTabSz="914400" rtl="0" eaLnBrk="0" fontAlgn="base" latinLnBrk="0"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6pPr>
            <a:lvl7pPr marL="2971800" indent="-228600" algn="ctr" defTabSz="914400" rtl="0" eaLnBrk="0" fontAlgn="base" latinLnBrk="0"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7pPr>
            <a:lvl8pPr marL="3429000" indent="-228600" algn="ctr" defTabSz="914400" rtl="0" eaLnBrk="0" fontAlgn="base" latinLnBrk="0"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8pPr>
            <a:lvl9pPr marL="3886200" indent="-228600" algn="ctr" defTabSz="914400" rtl="0" eaLnBrk="0" fontAlgn="base" latinLnBrk="0" hangingPunct="0">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9pPr>
          </a:lstStyle>
          <a:p>
            <a:pPr eaLnBrk="1" hangingPunct="1"/>
            <a:fld id="{107ED23D-FDB8-4E4F-99C8-7FD86EE4343D}" type="slidenum">
              <a:rPr kumimoji="0" lang="zh-CN" altLang="en-US" sz="2000" smtClean="0">
                <a:solidFill>
                  <a:srgbClr val="0000FF"/>
                </a:solidFill>
              </a:rPr>
            </a:fld>
            <a:endParaRPr kumimoji="0" lang="en-US" altLang="zh-CN" sz="2000" smtClean="0">
              <a:solidFill>
                <a:srgbClr val="0000FF"/>
              </a:solidFill>
            </a:endParaRPr>
          </a:p>
        </p:txBody>
      </p:sp>
      <p:sp>
        <p:nvSpPr>
          <p:cNvPr id="4" name="Text Box 2"/>
          <p:cNvSpPr txBox="1">
            <a:spLocks noChangeArrowheads="1"/>
          </p:cNvSpPr>
          <p:nvPr/>
        </p:nvSpPr>
        <p:spPr bwMode="auto">
          <a:xfrm>
            <a:off x="1085422" y="226855"/>
            <a:ext cx="5775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spcBef>
                <a:spcPct val="50000"/>
              </a:spcBef>
            </a:pPr>
            <a:r>
              <a:rPr lang="zh-CN" altLang="en-US" sz="2000" b="1" dirty="0"/>
              <a:t>（</a:t>
            </a:r>
            <a:r>
              <a:rPr lang="en-US" altLang="zh-CN" sz="2000" b="1" dirty="0"/>
              <a:t>5</a:t>
            </a:r>
            <a:r>
              <a:rPr lang="zh-CN" altLang="en-US" sz="2000" b="1" dirty="0"/>
              <a:t>）</a:t>
            </a:r>
            <a:r>
              <a:rPr lang="zh-CN" altLang="en-US" sz="2000" b="1" dirty="0">
                <a:solidFill>
                  <a:srgbClr val="FF3300"/>
                </a:solidFill>
                <a:latin typeface="宋体" panose="02010600030101010101" pitchFamily="2" charset="-122"/>
              </a:rPr>
              <a:t>未注</a:t>
            </a:r>
            <a:r>
              <a:rPr lang="zh-CN" altLang="en-US" sz="2000" b="1" dirty="0">
                <a:latin typeface="宋体" panose="02010600030101010101" pitchFamily="2" charset="-122"/>
              </a:rPr>
              <a:t>几何公差的图样标注</a:t>
            </a:r>
            <a:r>
              <a:rPr lang="zh-CN" altLang="en-US" sz="2000" b="1" dirty="0"/>
              <a:t> </a:t>
            </a:r>
            <a:endParaRPr lang="zh-CN" altLang="en-US" sz="2000" b="1" dirty="0"/>
          </a:p>
        </p:txBody>
      </p:sp>
      <p:sp>
        <p:nvSpPr>
          <p:cNvPr id="5" name="Text Box 3"/>
          <p:cNvSpPr txBox="1">
            <a:spLocks noChangeArrowheads="1"/>
          </p:cNvSpPr>
          <p:nvPr/>
        </p:nvSpPr>
        <p:spPr bwMode="auto">
          <a:xfrm>
            <a:off x="1137809" y="546101"/>
            <a:ext cx="685852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l" eaLnBrk="1" hangingPunct="1">
              <a:lnSpc>
                <a:spcPct val="120000"/>
              </a:lnSpc>
              <a:spcBef>
                <a:spcPct val="50000"/>
              </a:spcBef>
            </a:pPr>
            <a:r>
              <a:rPr lang="zh-CN" altLang="en-US" b="1" dirty="0" smtClean="0"/>
              <a:t> </a:t>
            </a:r>
            <a:r>
              <a:rPr lang="zh-CN" altLang="en-US" sz="2000" b="1" dirty="0"/>
              <a:t>在标题栏附近或技术要求中注出</a:t>
            </a:r>
            <a:r>
              <a:rPr lang="zh-CN" altLang="en-US" sz="2000" b="1" dirty="0">
                <a:solidFill>
                  <a:srgbClr val="FF3300"/>
                </a:solidFill>
              </a:rPr>
              <a:t>标准号和公差等级</a:t>
            </a:r>
            <a:r>
              <a:rPr lang="zh-CN" altLang="en-US" sz="2000" b="1" dirty="0"/>
              <a:t>。</a:t>
            </a:r>
            <a:endParaRPr lang="zh-CN" altLang="en-US" sz="2000" b="1" dirty="0"/>
          </a:p>
        </p:txBody>
      </p:sp>
      <p:sp>
        <p:nvSpPr>
          <p:cNvPr id="6" name="Rectangle 68"/>
          <p:cNvSpPr>
            <a:spLocks noChangeArrowheads="1"/>
          </p:cNvSpPr>
          <p:nvPr/>
        </p:nvSpPr>
        <p:spPr bwMode="auto">
          <a:xfrm>
            <a:off x="1180136" y="987206"/>
            <a:ext cx="7198754" cy="46166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20000"/>
              </a:lnSpc>
            </a:pPr>
            <a:r>
              <a:rPr lang="zh-CN" altLang="en-US" sz="2000" b="1" dirty="0"/>
              <a:t> </a:t>
            </a:r>
            <a:r>
              <a:rPr lang="zh-CN" altLang="en-US" sz="2000" b="1" dirty="0" smtClean="0"/>
              <a:t>例如</a:t>
            </a:r>
            <a:r>
              <a:rPr lang="zh-CN" altLang="en-US" sz="2000" b="1" dirty="0"/>
              <a:t>下图 </a:t>
            </a:r>
            <a:r>
              <a:rPr lang="zh-CN" altLang="en-US" sz="2000" b="1" dirty="0" smtClean="0"/>
              <a:t> 齿轮零件图的</a:t>
            </a:r>
            <a:r>
              <a:rPr lang="zh-CN" altLang="en-US" sz="2000" b="1" dirty="0" smtClean="0">
                <a:solidFill>
                  <a:srgbClr val="FF3300"/>
                </a:solidFill>
                <a:latin typeface="宋体" panose="02010600030101010101" pitchFamily="2" charset="-122"/>
              </a:rPr>
              <a:t>未</a:t>
            </a:r>
            <a:r>
              <a:rPr lang="zh-CN" altLang="en-US" sz="2000" b="1" dirty="0">
                <a:solidFill>
                  <a:srgbClr val="FF3300"/>
                </a:solidFill>
                <a:latin typeface="宋体" panose="02010600030101010101" pitchFamily="2" charset="-122"/>
              </a:rPr>
              <a:t>注</a:t>
            </a:r>
            <a:r>
              <a:rPr lang="zh-CN" altLang="en-US" sz="2000" b="1" dirty="0">
                <a:latin typeface="宋体" panose="02010600030101010101" pitchFamily="2" charset="-122"/>
              </a:rPr>
              <a:t>几何公差为</a:t>
            </a:r>
            <a:r>
              <a:rPr lang="en-US" altLang="zh-CN" sz="2000" b="1" dirty="0">
                <a:solidFill>
                  <a:srgbClr val="FF3300"/>
                </a:solidFill>
                <a:latin typeface="宋体" panose="02010600030101010101" pitchFamily="2" charset="-122"/>
              </a:rPr>
              <a:t>K</a:t>
            </a:r>
            <a:r>
              <a:rPr lang="zh-CN" altLang="en-US" sz="2000" b="1" dirty="0">
                <a:solidFill>
                  <a:srgbClr val="FF3300"/>
                </a:solidFill>
              </a:rPr>
              <a:t>级</a:t>
            </a:r>
            <a:r>
              <a:rPr lang="zh-CN" altLang="en-US" sz="2000" b="1" dirty="0" smtClean="0">
                <a:latin typeface="宋体" panose="02010600030101010101" pitchFamily="2" charset="-122"/>
              </a:rPr>
              <a:t>的标注。</a:t>
            </a:r>
            <a:endParaRPr lang="zh-CN" altLang="en-US" sz="2000" b="1" dirty="0"/>
          </a:p>
        </p:txBody>
      </p:sp>
      <p:pic>
        <p:nvPicPr>
          <p:cNvPr id="788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74141" y="1412611"/>
            <a:ext cx="5932943" cy="5283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椭圆 8"/>
          <p:cNvSpPr/>
          <p:nvPr/>
        </p:nvSpPr>
        <p:spPr bwMode="auto">
          <a:xfrm>
            <a:off x="5069255" y="5996544"/>
            <a:ext cx="2637829" cy="394923"/>
          </a:xfrm>
          <a:prstGeom prst="ellipse">
            <a:avLst/>
          </a:pr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8850"/>
                                        </p:tgtEl>
                                        <p:attrNameLst>
                                          <p:attrName>style.visibility</p:attrName>
                                        </p:attrNameLst>
                                      </p:cBhvr>
                                      <p:to>
                                        <p:strVal val="visible"/>
                                      </p:to>
                                    </p:set>
                                    <p:anim calcmode="lin" valueType="num">
                                      <p:cBhvr additive="base">
                                        <p:cTn id="22" dur="500" fill="hold"/>
                                        <p:tgtEl>
                                          <p:spTgt spid="78850"/>
                                        </p:tgtEl>
                                        <p:attrNameLst>
                                          <p:attrName>ppt_x</p:attrName>
                                        </p:attrNameLst>
                                      </p:cBhvr>
                                      <p:tavLst>
                                        <p:tav tm="0">
                                          <p:val>
                                            <p:strVal val="#ppt_x"/>
                                          </p:val>
                                        </p:tav>
                                        <p:tav tm="100000">
                                          <p:val>
                                            <p:strVal val="#ppt_x"/>
                                          </p:val>
                                        </p:tav>
                                      </p:tavLst>
                                    </p:anim>
                                    <p:anim calcmode="lin" valueType="num">
                                      <p:cBhvr additive="base">
                                        <p:cTn id="23"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9"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0066"/>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rgbClr val="FF0066"/>
        </a:solid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11616</Words>
  <Application>WPS 演示</Application>
  <PresentationFormat>全屏显示(4:3)</PresentationFormat>
  <Paragraphs>1175</Paragraphs>
  <Slides>86</Slides>
  <Notes>6</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22</vt:i4>
      </vt:variant>
      <vt:variant>
        <vt:lpstr>幻灯片标题</vt:lpstr>
      </vt:variant>
      <vt:variant>
        <vt:i4>86</vt:i4>
      </vt:variant>
    </vt:vector>
  </HeadingPairs>
  <TitlesOfParts>
    <vt:vector size="123" baseType="lpstr">
      <vt:lpstr>Arial</vt:lpstr>
      <vt:lpstr>宋体</vt:lpstr>
      <vt:lpstr>Wingdings</vt:lpstr>
      <vt:lpstr>Times New Roman</vt:lpstr>
      <vt:lpstr>方正舒体</vt:lpstr>
      <vt:lpstr>Batang</vt:lpstr>
      <vt:lpstr>微软雅黑</vt:lpstr>
      <vt:lpstr>Arial Unicode MS</vt:lpstr>
      <vt:lpstr>华文中宋</vt:lpstr>
      <vt:lpstr>楷体_GB2312</vt:lpstr>
      <vt:lpstr>新宋体</vt:lpstr>
      <vt:lpstr>Swis721 BT</vt:lpstr>
      <vt:lpstr>Segoe Print</vt:lpstr>
      <vt:lpstr>Times New Roman</vt:lpstr>
      <vt:lpstr>默认设计模板</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484</cp:revision>
  <dcterms:created xsi:type="dcterms:W3CDTF">2113-01-01T00:00:00Z</dcterms:created>
  <dcterms:modified xsi:type="dcterms:W3CDTF">2021-03-06T00:35:51Z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