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72" r:id="rId2"/>
    <p:sldId id="307" r:id="rId3"/>
    <p:sldId id="256" r:id="rId4"/>
    <p:sldId id="276" r:id="rId5"/>
    <p:sldId id="257" r:id="rId6"/>
    <p:sldId id="258" r:id="rId7"/>
    <p:sldId id="259" r:id="rId8"/>
    <p:sldId id="296" r:id="rId9"/>
    <p:sldId id="269" r:id="rId10"/>
    <p:sldId id="260" r:id="rId11"/>
    <p:sldId id="287" r:id="rId12"/>
    <p:sldId id="297" r:id="rId13"/>
    <p:sldId id="277" r:id="rId14"/>
    <p:sldId id="298" r:id="rId15"/>
    <p:sldId id="262" r:id="rId16"/>
    <p:sldId id="299" r:id="rId17"/>
    <p:sldId id="308" r:id="rId18"/>
    <p:sldId id="309" r:id="rId19"/>
    <p:sldId id="310" r:id="rId20"/>
    <p:sldId id="285" r:id="rId21"/>
    <p:sldId id="311" r:id="rId22"/>
    <p:sldId id="288" r:id="rId23"/>
    <p:sldId id="278" r:id="rId24"/>
    <p:sldId id="312" r:id="rId25"/>
    <p:sldId id="271" r:id="rId26"/>
    <p:sldId id="300" r:id="rId27"/>
    <p:sldId id="313" r:id="rId28"/>
    <p:sldId id="279" r:id="rId29"/>
    <p:sldId id="301" r:id="rId30"/>
    <p:sldId id="302" r:id="rId31"/>
    <p:sldId id="303" r:id="rId32"/>
    <p:sldId id="280" r:id="rId33"/>
    <p:sldId id="281" r:id="rId34"/>
    <p:sldId id="289" r:id="rId35"/>
    <p:sldId id="283" r:id="rId36"/>
    <p:sldId id="318" r:id="rId37"/>
    <p:sldId id="314" r:id="rId38"/>
    <p:sldId id="315" r:id="rId39"/>
    <p:sldId id="316" r:id="rId40"/>
    <p:sldId id="317" r:id="rId41"/>
    <p:sldId id="290" r:id="rId42"/>
    <p:sldId id="293" r:id="rId43"/>
    <p:sldId id="282" r:id="rId44"/>
    <p:sldId id="291" r:id="rId45"/>
    <p:sldId id="265" r:id="rId46"/>
    <p:sldId id="292" r:id="rId47"/>
    <p:sldId id="274" r:id="rId48"/>
    <p:sldId id="284" r:id="rId49"/>
  </p:sldIdLst>
  <p:sldSz cx="11430000" cy="7620000"/>
  <p:notesSz cx="6858000" cy="9144000"/>
  <p:custShowLst>
    <p:custShow name="自定义放映1" id="0">
      <p:sldLst/>
    </p:custShow>
  </p:custShow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3200" i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66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29" autoAdjust="0"/>
  </p:normalViewPr>
  <p:slideViewPr>
    <p:cSldViewPr snapToGrid="0" snapToObjects="1">
      <p:cViewPr varScale="1">
        <p:scale>
          <a:sx n="97" d="100"/>
          <a:sy n="97" d="100"/>
        </p:scale>
        <p:origin x="-1314" y="-90"/>
      </p:cViewPr>
      <p:guideLst>
        <p:guide orient="horz" pos="4559"/>
        <p:guide pos="7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fld id="{926E0620-1B37-423A-95A0-556807F102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09023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8269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0610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600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1196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FA87584-A901-4418-9C3B-0FFE5E918B31}" type="slidenum">
              <a:rPr lang="zh-CN" altLang="en-US" sz="1200" i="0" smtClean="0"/>
              <a:pPr eaLnBrk="1" hangingPunct="1"/>
              <a:t>27</a:t>
            </a:fld>
            <a:endParaRPr lang="en-US" altLang="zh-CN" sz="1200" i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6E0620-1B37-423A-95A0-556807F102DC}" type="slidenum">
              <a:rPr lang="zh-CN" altLang="en-US" smtClean="0"/>
              <a:pPr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7939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50" y="2366963"/>
            <a:ext cx="9715500" cy="16335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4500" y="4318000"/>
            <a:ext cx="8001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35BFD-1731-45B3-8A76-B45602539B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3723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A0CE3-69ED-47DD-B5A4-339804D6BB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4131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143875" y="677863"/>
            <a:ext cx="2428875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57250" y="677863"/>
            <a:ext cx="7134225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74DD2-E106-4334-B95C-248CA4D879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738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79B4E-45E3-4B38-B809-275EA333C76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41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3288" y="4895850"/>
            <a:ext cx="97155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3288" y="3228975"/>
            <a:ext cx="97155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F8872-6C3C-4955-8402-07B154107F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0607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57250" y="2201863"/>
            <a:ext cx="47815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91200" y="2201863"/>
            <a:ext cx="47815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E1874-4C95-4CA3-9BBF-8A6B0B7ED39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912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304800"/>
            <a:ext cx="10287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1500" y="1704975"/>
            <a:ext cx="5049838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1500" y="2416175"/>
            <a:ext cx="5049838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07075" y="1704975"/>
            <a:ext cx="5051425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07075" y="2416175"/>
            <a:ext cx="5051425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87F4E-A3FA-42F0-B9E7-1DA2B73240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447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C6C2B-567F-4E6C-89FF-F0C719BF40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4861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2C1FA-FFAF-418A-AA81-EF27AEEE91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46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303213"/>
            <a:ext cx="3760788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813" y="303213"/>
            <a:ext cx="6389687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1500" y="1593850"/>
            <a:ext cx="3760788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FA954-EE3A-4605-BA46-A5F78695F0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607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9963" y="5334000"/>
            <a:ext cx="6858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39963" y="681038"/>
            <a:ext cx="6858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9963" y="5964238"/>
            <a:ext cx="6858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3845-B83D-47D2-9E3C-0F6B706A18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907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0" y="677863"/>
            <a:ext cx="97155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7250" y="2201863"/>
            <a:ext cx="97155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57250" y="6942138"/>
            <a:ext cx="238125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05250" y="6942138"/>
            <a:ext cx="36195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8750" y="0"/>
            <a:ext cx="238125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2000" b="1" i="0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27251AE0-BF90-4636-9508-FCB7D0BD3D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21.xml"/><Relationship Id="rId12" Type="http://schemas.openxmlformats.org/officeDocument/2006/relationships/slide" Target="slide3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47.xml"/><Relationship Id="rId5" Type="http://schemas.openxmlformats.org/officeDocument/2006/relationships/slide" Target="slide7.xml"/><Relationship Id="rId10" Type="http://schemas.openxmlformats.org/officeDocument/2006/relationships/slide" Target="slide38.xml"/><Relationship Id="rId4" Type="http://schemas.openxmlformats.org/officeDocument/2006/relationships/slide" Target="slide4.xml"/><Relationship Id="rId9" Type="http://schemas.openxmlformats.org/officeDocument/2006/relationships/slide" Target="slide41.xml"/><Relationship Id="rId14" Type="http://schemas.openxmlformats.org/officeDocument/2006/relationships/slide" Target="slide3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slide" Target="slide1.xm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51.png"/><Relationship Id="rId4" Type="http://schemas.openxmlformats.org/officeDocument/2006/relationships/image" Target="../media/image6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1741509" y="474865"/>
            <a:ext cx="7225494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i="0" dirty="0">
                <a:latin typeface="宋体" pitchFamily="2" charset="-122"/>
              </a:rPr>
              <a:t>第8章 </a:t>
            </a:r>
            <a:r>
              <a:rPr lang="zh-CN" altLang="en-US" sz="2800" b="1" i="0" dirty="0" smtClean="0">
                <a:latin typeface="宋体" pitchFamily="2" charset="-122"/>
              </a:rPr>
              <a:t>键</a:t>
            </a:r>
            <a:r>
              <a:rPr lang="zh-CN" altLang="en-US" sz="2800" b="1" i="0" dirty="0">
                <a:latin typeface="宋体" pitchFamily="2" charset="-122"/>
              </a:rPr>
              <a:t>、花键结合的精度设计与检测</a:t>
            </a:r>
            <a:r>
              <a:rPr lang="zh-CN" altLang="en-US" sz="2800" i="0" dirty="0"/>
              <a:t> </a:t>
            </a:r>
          </a:p>
        </p:txBody>
      </p:sp>
      <p:sp>
        <p:nvSpPr>
          <p:cNvPr id="2052" name="Text Box 4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33024" y="1043137"/>
            <a:ext cx="791742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内  容  提  要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zh-CN" altLang="en-US" sz="2400" b="1" i="0" dirty="0">
              <a:solidFill>
                <a:schemeClr val="accent1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2053" name="Text Box 48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33024" y="1457887"/>
            <a:ext cx="80354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键的作用和键的分类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（3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）</a:t>
            </a:r>
          </a:p>
        </p:txBody>
      </p:sp>
      <p:sp>
        <p:nvSpPr>
          <p:cNvPr id="2054" name="Text Box 50"/>
          <p:cNvSpPr txBox="1">
            <a:spLocks noChangeArrowheads="1"/>
          </p:cNvSpPr>
          <p:nvPr/>
        </p:nvSpPr>
        <p:spPr bwMode="auto">
          <a:xfrm>
            <a:off x="1433024" y="1808163"/>
            <a:ext cx="7917426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8.1</a:t>
            </a: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 普通平键结合的精度设计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</a:t>
            </a:r>
            <a:r>
              <a:rPr lang="zh-CN" altLang="en-US" sz="2800" b="1" i="0" dirty="0" smtClean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</a:t>
            </a:r>
            <a:r>
              <a:rPr lang="zh-CN" altLang="en-US" sz="28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4</a:t>
            </a:r>
            <a:r>
              <a:rPr lang="zh-CN" altLang="en-US" sz="28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  <a:hlinkClick r:id="rId4" action="ppaction://hlinksldjump"/>
              </a:rPr>
              <a:t>)</a:t>
            </a:r>
            <a:endParaRPr lang="zh-CN" altLang="en-US" sz="2800" b="1" i="0" dirty="0">
              <a:solidFill>
                <a:schemeClr val="accent1">
                  <a:lumMod val="75000"/>
                </a:schemeClr>
              </a:solidFill>
              <a:latin typeface="宋体" pitchFamily="2" charset="-122"/>
            </a:endParaRPr>
          </a:p>
        </p:txBody>
      </p:sp>
      <p:sp>
        <p:nvSpPr>
          <p:cNvPr id="2055" name="Text Box 5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451117" y="2293324"/>
            <a:ext cx="7515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8.1.1 普通平键结合的结构和几何参数</a:t>
            </a:r>
            <a:r>
              <a:rPr lang="zh-CN" altLang="en-US" sz="2000" i="0" dirty="0"/>
              <a:t> </a:t>
            </a:r>
            <a:r>
              <a:rPr lang="zh-CN" altLang="en-US" sz="2000" b="1" i="0" dirty="0" smtClean="0"/>
              <a:t>-------------------------(</a:t>
            </a:r>
            <a:r>
              <a:rPr lang="zh-CN" altLang="en-US" sz="2000" b="1" i="0" dirty="0"/>
              <a:t>4)</a:t>
            </a:r>
          </a:p>
        </p:txBody>
      </p:sp>
      <p:sp>
        <p:nvSpPr>
          <p:cNvPr id="2056" name="Text Box 5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451117" y="2675911"/>
            <a:ext cx="7334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8.1.2  普通平键的精度设计</a:t>
            </a:r>
            <a:r>
              <a:rPr lang="zh-CN" altLang="en-US" sz="2000" i="0" dirty="0"/>
              <a:t> </a:t>
            </a:r>
            <a:r>
              <a:rPr lang="zh-CN" altLang="en-US" sz="2000" b="1" i="0" dirty="0" smtClean="0"/>
              <a:t>---------------------------------------(</a:t>
            </a:r>
            <a:r>
              <a:rPr lang="zh-CN" altLang="en-US" sz="2000" b="1" i="0" dirty="0"/>
              <a:t>7)</a:t>
            </a:r>
          </a:p>
        </p:txBody>
      </p:sp>
      <p:sp>
        <p:nvSpPr>
          <p:cNvPr id="2057" name="Text Box 5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433025" y="3449997"/>
            <a:ext cx="81435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8.2 矩形花键结合的精度设计与检测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</a:t>
            </a:r>
            <a:r>
              <a:rPr lang="en-US" altLang="zh-CN" sz="2400" b="1" i="0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20)</a:t>
            </a:r>
          </a:p>
        </p:txBody>
      </p:sp>
      <p:sp>
        <p:nvSpPr>
          <p:cNvPr id="2058" name="Text Box 54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453932" y="3877701"/>
            <a:ext cx="733143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8.2.1  矩形花键的几何参数和定心方式</a:t>
            </a:r>
            <a:r>
              <a:rPr lang="zh-CN" altLang="en-US" sz="2000" i="0" dirty="0"/>
              <a:t> </a:t>
            </a:r>
            <a:r>
              <a:rPr lang="zh-CN" altLang="en-US" sz="2000" b="1" i="0" dirty="0" smtClean="0"/>
              <a:t>-------------------------(</a:t>
            </a:r>
            <a:r>
              <a:rPr lang="en-US" altLang="zh-CN" sz="2000" b="1" i="0" dirty="0"/>
              <a:t>21)</a:t>
            </a:r>
          </a:p>
        </p:txBody>
      </p:sp>
      <p:sp>
        <p:nvSpPr>
          <p:cNvPr id="2059" name="Text Box 55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453932" y="4254912"/>
            <a:ext cx="74147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i="0" dirty="0"/>
              <a:t>8.2.2  矩形花键结合的精度设计</a:t>
            </a:r>
            <a:r>
              <a:rPr lang="zh-CN" altLang="en-US" sz="2000" b="1" i="0" dirty="0" smtClean="0"/>
              <a:t>---------------------------------- </a:t>
            </a:r>
            <a:r>
              <a:rPr lang="zh-CN" altLang="en-US" sz="2000" b="1" i="0" dirty="0"/>
              <a:t>(2</a:t>
            </a:r>
            <a:r>
              <a:rPr lang="en-US" altLang="zh-CN" sz="2000" b="1" i="0" dirty="0"/>
              <a:t>5)</a:t>
            </a:r>
          </a:p>
        </p:txBody>
      </p:sp>
      <p:sp>
        <p:nvSpPr>
          <p:cNvPr id="2060" name="Text Box 56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1433025" y="5876416"/>
            <a:ext cx="86155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公  差  表  格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----------------------------------------------------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</a:rPr>
              <a:t>41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  <a:endParaRPr lang="zh-CN" altLang="en-US" sz="2400" b="1" i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1" name="Text Box 58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1433024" y="5031761"/>
            <a:ext cx="814356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本  章  重  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点---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--------------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--------------------------------------(3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8</a:t>
            </a:r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  <a:sym typeface="Wingdings" pitchFamily="2" charset="2"/>
              </a:rPr>
              <a:t>)</a:t>
            </a:r>
            <a:endParaRPr lang="zh-CN" altLang="en-US" sz="2400" b="1" i="0" dirty="0">
              <a:solidFill>
                <a:schemeClr val="accent1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2062" name="Text Box 5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452688" y="6294288"/>
            <a:ext cx="824189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 smtClean="0">
                <a:solidFill>
                  <a:schemeClr val="accent1">
                    <a:lumMod val="75000"/>
                  </a:schemeClr>
                </a:solidFill>
              </a:rPr>
              <a:t>习题八-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---------</a:t>
            </a:r>
            <a:r>
              <a:rPr lang="zh-CN" altLang="en-US" sz="2400" i="0" dirty="0" smtClean="0">
                <a:solidFill>
                  <a:schemeClr val="accent1">
                    <a:lumMod val="75000"/>
                  </a:schemeClr>
                </a:solidFill>
              </a:rPr>
              <a:t>-----------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--------------------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</a:rPr>
              <a:t>(47)</a:t>
            </a:r>
            <a:endParaRPr lang="en-US" altLang="zh-CN" sz="2400" b="1" i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3" name="Text Box 60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1433024" y="5448712"/>
            <a:ext cx="86155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chemeClr val="accent1">
                    <a:lumMod val="75000"/>
                  </a:schemeClr>
                </a:solidFill>
              </a:rPr>
              <a:t>课  堂  练  习</a:t>
            </a:r>
            <a:r>
              <a:rPr lang="zh-CN" altLang="en-US" sz="2400" i="0" dirty="0">
                <a:solidFill>
                  <a:schemeClr val="accent1">
                    <a:lumMod val="75000"/>
                  </a:schemeClr>
                </a:solidFill>
              </a:rPr>
              <a:t>------------------------------------</a:t>
            </a:r>
            <a:r>
              <a:rPr lang="en-US" altLang="zh-CN" sz="2400" i="0" dirty="0" smtClean="0">
                <a:solidFill>
                  <a:schemeClr val="accent1">
                    <a:lumMod val="75000"/>
                  </a:schemeClr>
                </a:solidFill>
              </a:rPr>
              <a:t>-------------------</a:t>
            </a:r>
            <a:r>
              <a:rPr lang="en-US" altLang="zh-CN" sz="2400" b="1" i="0" dirty="0" smtClean="0">
                <a:solidFill>
                  <a:schemeClr val="accent1">
                    <a:lumMod val="75000"/>
                  </a:schemeClr>
                </a:solidFill>
              </a:rPr>
              <a:t>(39) </a:t>
            </a:r>
            <a:endParaRPr lang="en-US" altLang="zh-CN" sz="2400" b="1" i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4" name="Text Box 62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1451117" y="3031511"/>
            <a:ext cx="7515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8.1.3. </a:t>
            </a:r>
            <a:r>
              <a:rPr lang="zh-CN" altLang="en-US" sz="2400" b="1" i="0" dirty="0"/>
              <a:t>键及键槽的检测  </a:t>
            </a:r>
            <a:r>
              <a:rPr lang="en-US" altLang="zh-CN" sz="2400" b="1" i="0" dirty="0" smtClean="0"/>
              <a:t>------------------------------</a:t>
            </a:r>
            <a:r>
              <a:rPr lang="zh-CN" altLang="en-US" sz="2400" b="1" i="0" dirty="0"/>
              <a:t>（</a:t>
            </a:r>
            <a:r>
              <a:rPr lang="en-US" altLang="zh-CN" sz="2400" b="1" i="0" dirty="0"/>
              <a:t>18</a:t>
            </a:r>
            <a:r>
              <a:rPr lang="zh-CN" altLang="en-US" sz="2400" b="1" i="0" dirty="0"/>
              <a:t>）</a:t>
            </a:r>
          </a:p>
        </p:txBody>
      </p:sp>
      <p:sp>
        <p:nvSpPr>
          <p:cNvPr id="2065" name="Text Box 6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1453932" y="4596839"/>
            <a:ext cx="7601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8.2.3 </a:t>
            </a:r>
            <a:r>
              <a:rPr lang="zh-CN" altLang="en-US" sz="2400" b="1" i="0" dirty="0"/>
              <a:t>矩形花键的检验</a:t>
            </a:r>
            <a:r>
              <a:rPr lang="en-US" altLang="zh-CN" sz="2400" b="1" i="0" dirty="0" smtClean="0"/>
              <a:t>---------------------------------</a:t>
            </a:r>
            <a:r>
              <a:rPr lang="zh-CN" altLang="en-US" sz="2400" b="1" i="0" dirty="0"/>
              <a:t>（</a:t>
            </a:r>
            <a:r>
              <a:rPr lang="en-US" altLang="zh-CN" sz="2400" b="1" i="0" dirty="0" smtClean="0"/>
              <a:t>37</a:t>
            </a:r>
            <a:r>
              <a:rPr lang="zh-CN" altLang="en-US" sz="2400" b="1" i="0" dirty="0" smtClean="0"/>
              <a:t>）</a:t>
            </a:r>
            <a:endParaRPr lang="zh-CN" altLang="en-US" sz="2400" b="1" i="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931592" y="533647"/>
            <a:ext cx="52888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（2）</a:t>
            </a:r>
            <a:r>
              <a:rPr lang="zh-CN" altLang="en-US" sz="2400" b="1" i="0" dirty="0">
                <a:latin typeface="宋体" pitchFamily="2" charset="-122"/>
              </a:rPr>
              <a:t>非配合尺寸的公差带</a:t>
            </a:r>
            <a:r>
              <a:rPr lang="zh-CN" altLang="en-US" sz="2400" b="1" i="0" dirty="0"/>
              <a:t>（表8.1）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204440" y="988136"/>
            <a:ext cx="1143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键：</a:t>
            </a:r>
            <a:endParaRPr lang="zh-CN" altLang="en-US" sz="2400" b="1" i="0" baseline="-30000" dirty="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122092" y="1481954"/>
            <a:ext cx="1809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轴槽：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217342" y="2006855"/>
            <a:ext cx="1809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轮槽：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246216" y="2455219"/>
            <a:ext cx="30301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/>
              <a:t> 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1</a:t>
            </a:r>
            <a:r>
              <a:rPr lang="zh-CN" altLang="en-US" sz="2400" b="1" i="0" dirty="0"/>
              <a:t>和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2</a:t>
            </a:r>
            <a:r>
              <a:rPr lang="zh-CN" altLang="en-US" sz="2400" b="1" i="0" dirty="0"/>
              <a:t>由表8.1查</a:t>
            </a:r>
            <a:r>
              <a:rPr lang="zh-CN" altLang="en-US" sz="2400" b="1" i="0" dirty="0" smtClean="0"/>
              <a:t>得</a:t>
            </a:r>
            <a:endParaRPr lang="zh-CN" altLang="en-US" sz="2400" b="1" i="0" dirty="0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2164324" y="1027464"/>
            <a:ext cx="26633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 smtClean="0"/>
              <a:t>高 </a:t>
            </a:r>
            <a:r>
              <a:rPr lang="en-US" altLang="zh-CN" sz="2400" b="1" i="0" dirty="0" smtClean="0"/>
              <a:t>h11</a:t>
            </a:r>
            <a:r>
              <a:rPr lang="en-US" altLang="zh-CN" sz="2400" b="1" i="0" dirty="0"/>
              <a:t>、</a:t>
            </a:r>
            <a:r>
              <a:rPr lang="zh-CN" altLang="en-US" sz="2400" b="1" i="0" dirty="0" smtClean="0"/>
              <a:t>长 </a:t>
            </a:r>
            <a:r>
              <a:rPr lang="en-US" altLang="zh-CN" sz="2400" b="1" i="0" dirty="0" smtClean="0"/>
              <a:t>h14</a:t>
            </a:r>
            <a:endParaRPr lang="zh-CN" altLang="en-US" sz="2400" b="1" i="0" dirty="0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2317944" y="1511450"/>
            <a:ext cx="30083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深度：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1</a:t>
            </a:r>
            <a:r>
              <a:rPr lang="en-US" altLang="zh-CN" sz="2400" b="1" i="0" dirty="0"/>
              <a:t>，</a:t>
            </a:r>
            <a:r>
              <a:rPr lang="zh-CN" altLang="en-US" sz="2400" b="1" i="0" dirty="0" smtClean="0"/>
              <a:t>长 </a:t>
            </a:r>
            <a:r>
              <a:rPr lang="en-US" altLang="zh-CN" sz="2400" b="1" i="0" dirty="0" smtClean="0"/>
              <a:t>H14</a:t>
            </a:r>
            <a:endParaRPr lang="zh-CN" altLang="en-US" sz="2400" b="1" i="0" dirty="0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2320655" y="2006855"/>
            <a:ext cx="20743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/>
              <a:t>  </a:t>
            </a:r>
            <a:r>
              <a:rPr lang="zh-CN" altLang="en-US" sz="2400" b="1" i="0" dirty="0"/>
              <a:t>深度：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2</a:t>
            </a:r>
            <a:endParaRPr lang="zh-CN" altLang="en-US" sz="2400" b="1" i="0" dirty="0"/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882432" y="6392459"/>
            <a:ext cx="7922352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i="0" dirty="0"/>
              <a:t> </a:t>
            </a:r>
            <a:r>
              <a:rPr lang="zh-CN" altLang="en-US" sz="2400" b="1" i="0" dirty="0"/>
              <a:t>在图样上以</a:t>
            </a:r>
            <a:r>
              <a:rPr lang="zh-CN" altLang="en-US" sz="2400" b="1" i="0" dirty="0">
                <a:solidFill>
                  <a:srgbClr val="FF3300"/>
                </a:solidFill>
              </a:rPr>
              <a:t>（</a:t>
            </a:r>
            <a:r>
              <a:rPr lang="en-US" altLang="zh-CN" sz="2400" b="1" dirty="0">
                <a:solidFill>
                  <a:srgbClr val="FF3300"/>
                </a:solidFill>
              </a:rPr>
              <a:t>d</a:t>
            </a:r>
            <a:r>
              <a:rPr lang="en-US" altLang="zh-CN" sz="2400" b="1" i="0" dirty="0">
                <a:solidFill>
                  <a:srgbClr val="FF3300"/>
                </a:solidFill>
              </a:rPr>
              <a:t>－</a:t>
            </a:r>
            <a:r>
              <a:rPr lang="en-US" altLang="zh-CN" sz="2400" b="1" dirty="0">
                <a:solidFill>
                  <a:srgbClr val="FF3300"/>
                </a:solidFill>
              </a:rPr>
              <a:t>t</a:t>
            </a:r>
            <a:r>
              <a:rPr lang="en-US" altLang="zh-CN" sz="2400" b="1" i="0" baseline="-30000" dirty="0">
                <a:solidFill>
                  <a:srgbClr val="FF3300"/>
                </a:solidFill>
              </a:rPr>
              <a:t>1</a:t>
            </a:r>
            <a:r>
              <a:rPr lang="en-US" altLang="zh-CN" sz="2400" b="1" i="0" dirty="0">
                <a:solidFill>
                  <a:srgbClr val="FF3300"/>
                </a:solidFill>
              </a:rPr>
              <a:t>）</a:t>
            </a:r>
            <a:r>
              <a:rPr lang="zh-CN" altLang="en-US" sz="2400" b="1" i="0" dirty="0"/>
              <a:t>和</a:t>
            </a:r>
            <a:r>
              <a:rPr lang="zh-CN" altLang="en-US" sz="2400" b="1" i="0" dirty="0">
                <a:solidFill>
                  <a:srgbClr val="FF3300"/>
                </a:solidFill>
              </a:rPr>
              <a:t>（</a:t>
            </a:r>
            <a:r>
              <a:rPr lang="en-US" altLang="zh-CN" sz="2400" b="1" dirty="0">
                <a:solidFill>
                  <a:srgbClr val="FF3300"/>
                </a:solidFill>
              </a:rPr>
              <a:t>d</a:t>
            </a:r>
            <a:r>
              <a:rPr lang="en-US" altLang="zh-CN" sz="2400" b="1" i="0" dirty="0">
                <a:solidFill>
                  <a:srgbClr val="FF3300"/>
                </a:solidFill>
              </a:rPr>
              <a:t>+</a:t>
            </a:r>
            <a:r>
              <a:rPr lang="en-US" altLang="zh-CN" sz="2400" b="1" dirty="0">
                <a:solidFill>
                  <a:srgbClr val="FF3300"/>
                </a:solidFill>
              </a:rPr>
              <a:t>t</a:t>
            </a:r>
            <a:r>
              <a:rPr lang="en-US" altLang="zh-CN" sz="2400" b="1" i="0" baseline="-30000" dirty="0">
                <a:solidFill>
                  <a:srgbClr val="FF3300"/>
                </a:solidFill>
              </a:rPr>
              <a:t>2</a:t>
            </a:r>
            <a:r>
              <a:rPr lang="en-US" altLang="zh-CN" sz="2400" b="1" i="0" dirty="0">
                <a:solidFill>
                  <a:srgbClr val="FF3300"/>
                </a:solidFill>
              </a:rPr>
              <a:t>）</a:t>
            </a:r>
            <a:r>
              <a:rPr lang="zh-CN" altLang="en-US" sz="2400" b="1" i="0" dirty="0"/>
              <a:t>形式标注（见图</a:t>
            </a:r>
            <a:r>
              <a:rPr lang="zh-CN" altLang="en-US" sz="2400" b="1" i="0" dirty="0" smtClean="0"/>
              <a:t>）。</a:t>
            </a:r>
            <a:endParaRPr lang="zh-CN" altLang="en-US" sz="2400" b="1" i="0" dirty="0"/>
          </a:p>
        </p:txBody>
      </p:sp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8930"/>
            <a:ext cx="2979174" cy="290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26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432" y="3255559"/>
            <a:ext cx="8912952" cy="310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29" name="Rectangle 37"/>
          <p:cNvSpPr>
            <a:spLocks noChangeArrowheads="1"/>
          </p:cNvSpPr>
          <p:nvPr/>
        </p:nvSpPr>
        <p:spPr bwMode="auto">
          <a:xfrm>
            <a:off x="6099165" y="1084066"/>
            <a:ext cx="537275" cy="597694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0" name="Rectangle 38"/>
          <p:cNvSpPr>
            <a:spLocks noChangeArrowheads="1"/>
          </p:cNvSpPr>
          <p:nvPr/>
        </p:nvSpPr>
        <p:spPr bwMode="auto">
          <a:xfrm>
            <a:off x="8210550" y="395480"/>
            <a:ext cx="476250" cy="423862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1" name="Rectangle 39"/>
          <p:cNvSpPr>
            <a:spLocks noChangeArrowheads="1"/>
          </p:cNvSpPr>
          <p:nvPr/>
        </p:nvSpPr>
        <p:spPr bwMode="auto">
          <a:xfrm>
            <a:off x="8391840" y="1231488"/>
            <a:ext cx="388374" cy="52394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2553920" y="4908760"/>
            <a:ext cx="73988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>
            <a:off x="7034984" y="4355696"/>
            <a:ext cx="909476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8091962" y="4365527"/>
            <a:ext cx="727576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10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uild="p" autoUpdateAnimBg="0"/>
      <p:bldP spid="8201" grpId="0" autoUpdateAnimBg="0"/>
      <p:bldP spid="8202" grpId="0" autoUpdateAnimBg="0"/>
      <p:bldP spid="8203" grpId="0" autoUpdateAnimBg="0"/>
      <p:bldP spid="8204" grpId="0" autoUpdateAnimBg="0"/>
      <p:bldP spid="8213" grpId="0" autoUpdateAnimBg="0"/>
      <p:bldP spid="8214" grpId="0" autoUpdateAnimBg="0"/>
      <p:bldP spid="8215" grpId="0" autoUpdateAnimBg="0"/>
      <p:bldP spid="8216" grpId="0" autoUpdateAnimBg="0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1028"/>
          <p:cNvSpPr txBox="1">
            <a:spLocks noChangeArrowheads="1"/>
          </p:cNvSpPr>
          <p:nvPr/>
        </p:nvSpPr>
        <p:spPr bwMode="auto">
          <a:xfrm>
            <a:off x="1640121" y="533647"/>
            <a:ext cx="35021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/>
              <a:t>2. </a:t>
            </a:r>
            <a:r>
              <a:rPr lang="zh-CN" altLang="en-US" sz="2800" b="1" i="0" dirty="0">
                <a:latin typeface="宋体" pitchFamily="2" charset="-122"/>
              </a:rPr>
              <a:t>几何公差</a:t>
            </a:r>
            <a:r>
              <a:rPr lang="zh-CN" altLang="en-US" sz="2800" b="1" i="0" dirty="0" smtClean="0">
                <a:latin typeface="宋体" pitchFamily="2" charset="-122"/>
              </a:rPr>
              <a:t>要求 </a:t>
            </a:r>
            <a:r>
              <a:rPr lang="en-US" altLang="zh-CN" sz="2800" b="1" i="0" dirty="0" smtClean="0">
                <a:latin typeface="宋体" pitchFamily="2" charset="-122"/>
              </a:rPr>
              <a:t>—</a:t>
            </a:r>
            <a:endParaRPr lang="zh-CN" altLang="en-US" sz="2800" b="1" i="0" dirty="0"/>
          </a:p>
        </p:txBody>
      </p:sp>
      <p:sp>
        <p:nvSpPr>
          <p:cNvPr id="55301" name="Text Box 1029"/>
          <p:cNvSpPr txBox="1">
            <a:spLocks noChangeArrowheads="1"/>
          </p:cNvSpPr>
          <p:nvPr/>
        </p:nvSpPr>
        <p:spPr bwMode="auto">
          <a:xfrm>
            <a:off x="769697" y="1085951"/>
            <a:ext cx="891418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/>
              <a:t>      </a:t>
            </a:r>
            <a:r>
              <a:rPr lang="zh-CN" altLang="en-US" sz="2400" b="1" i="0" dirty="0" smtClean="0"/>
              <a:t>    </a:t>
            </a:r>
            <a:r>
              <a:rPr lang="zh-CN" altLang="en-US" sz="2800" b="1" i="0" dirty="0">
                <a:latin typeface="宋体" pitchFamily="2" charset="-122"/>
              </a:rPr>
              <a:t>为保证键与键槽的配合要求，需规定键槽两侧面的中心平面对其轴线的</a:t>
            </a:r>
            <a:r>
              <a:rPr lang="zh-CN" altLang="en-US" sz="2800" b="1" i="0" dirty="0">
                <a:solidFill>
                  <a:srgbClr val="FF3300"/>
                </a:solidFill>
                <a:latin typeface="宋体" pitchFamily="2" charset="-122"/>
              </a:rPr>
              <a:t>对称度</a:t>
            </a:r>
            <a:r>
              <a:rPr lang="zh-CN" altLang="en-US" sz="2800" b="1" i="0" dirty="0">
                <a:latin typeface="宋体" pitchFamily="2" charset="-122"/>
              </a:rPr>
              <a:t>公差。</a:t>
            </a:r>
            <a:endParaRPr lang="zh-CN" altLang="en-US" sz="2800" b="1" i="0" dirty="0"/>
          </a:p>
        </p:txBody>
      </p:sp>
      <p:sp>
        <p:nvSpPr>
          <p:cNvPr id="55304" name="Text Box 1032"/>
          <p:cNvSpPr txBox="1">
            <a:spLocks noChangeArrowheads="1"/>
          </p:cNvSpPr>
          <p:nvPr/>
        </p:nvSpPr>
        <p:spPr bwMode="auto">
          <a:xfrm>
            <a:off x="4807967" y="533647"/>
            <a:ext cx="2876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>
                <a:solidFill>
                  <a:srgbClr val="FF3300"/>
                </a:solidFill>
              </a:rPr>
              <a:t>对称</a:t>
            </a:r>
            <a:r>
              <a:rPr lang="zh-CN" altLang="en-US" sz="2800" b="1" i="0" dirty="0" smtClean="0">
                <a:solidFill>
                  <a:srgbClr val="FF3300"/>
                </a:solidFill>
              </a:rPr>
              <a:t>度</a:t>
            </a:r>
            <a:r>
              <a:rPr lang="zh-CN" altLang="en-US" sz="2800" b="1" i="0" dirty="0" smtClean="0"/>
              <a:t>（见图）</a:t>
            </a:r>
            <a:endParaRPr lang="zh-CN" altLang="en-US" sz="2800" b="1" i="0" dirty="0"/>
          </a:p>
        </p:txBody>
      </p:sp>
      <p:sp>
        <p:nvSpPr>
          <p:cNvPr id="55307" name="Rectangle 1035"/>
          <p:cNvSpPr>
            <a:spLocks noChangeArrowheads="1"/>
          </p:cNvSpPr>
          <p:nvPr/>
        </p:nvSpPr>
        <p:spPr bwMode="auto">
          <a:xfrm>
            <a:off x="1492641" y="2123314"/>
            <a:ext cx="86868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i="0" dirty="0">
                <a:latin typeface="宋体" pitchFamily="2" charset="-122"/>
              </a:rPr>
              <a:t>其公差值按</a:t>
            </a:r>
            <a:r>
              <a:rPr lang="en-US" altLang="zh-CN" sz="2800" b="1" i="0" dirty="0"/>
              <a:t>GB/T 1184－1996</a:t>
            </a:r>
            <a:r>
              <a:rPr lang="zh-CN" altLang="en-US" sz="2800" b="1" i="0" dirty="0">
                <a:latin typeface="宋体" pitchFamily="2" charset="-122"/>
              </a:rPr>
              <a:t>取</a:t>
            </a:r>
            <a:r>
              <a:rPr lang="zh-CN" altLang="en-US" sz="2800" b="1" i="0" dirty="0">
                <a:solidFill>
                  <a:srgbClr val="FF3300"/>
                </a:solidFill>
              </a:rPr>
              <a:t>7～9</a:t>
            </a:r>
            <a:r>
              <a:rPr lang="zh-CN" altLang="en-US" sz="2800" b="1" i="0" dirty="0">
                <a:latin typeface="宋体" pitchFamily="2" charset="-122"/>
              </a:rPr>
              <a:t>级</a:t>
            </a:r>
            <a:r>
              <a:rPr lang="en-US" altLang="zh-CN" sz="2800" b="1" i="0" dirty="0">
                <a:latin typeface="宋体" pitchFamily="2" charset="-122"/>
              </a:rPr>
              <a:t>(</a:t>
            </a:r>
            <a:r>
              <a:rPr lang="zh-CN" altLang="en-US" sz="2800" b="1" i="0" dirty="0">
                <a:latin typeface="宋体" pitchFamily="2" charset="-122"/>
              </a:rPr>
              <a:t>表</a:t>
            </a:r>
            <a:r>
              <a:rPr lang="en-US" altLang="zh-CN" sz="2800" b="1" i="0" dirty="0">
                <a:latin typeface="宋体" pitchFamily="2" charset="-122"/>
              </a:rPr>
              <a:t>4.16)</a:t>
            </a:r>
            <a:r>
              <a:rPr lang="zh-CN" altLang="en-US" sz="2800" b="1" i="0" dirty="0">
                <a:latin typeface="宋体" pitchFamily="2" charset="-122"/>
              </a:rPr>
              <a:t>。</a:t>
            </a:r>
            <a:r>
              <a:rPr lang="zh-CN" altLang="en-US" sz="2800" b="1" i="0" dirty="0"/>
              <a:t> 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841" y="2728151"/>
            <a:ext cx="3695700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44" y="3056299"/>
            <a:ext cx="417195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build="p" autoUpdateAnimBg="0"/>
      <p:bldP spid="55301" grpId="0"/>
      <p:bldP spid="55304" grpId="0" autoUpdateAnimBg="0"/>
      <p:bldP spid="5530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Text Box 1028"/>
          <p:cNvSpPr txBox="1">
            <a:spLocks noChangeArrowheads="1"/>
          </p:cNvSpPr>
          <p:nvPr/>
        </p:nvSpPr>
        <p:spPr bwMode="auto">
          <a:xfrm>
            <a:off x="3323902" y="1346746"/>
            <a:ext cx="61150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>
                <a:latin typeface="宋体" pitchFamily="2" charset="-122"/>
              </a:rPr>
              <a:t>表面粗糙度</a:t>
            </a:r>
            <a:r>
              <a:rPr lang="en-US" altLang="zh-CN" sz="2400" b="1" dirty="0"/>
              <a:t>Ra</a:t>
            </a:r>
            <a:r>
              <a:rPr lang="zh-CN" altLang="en-US" sz="2400" b="1" i="0" dirty="0">
                <a:latin typeface="宋体" pitchFamily="2" charset="-122"/>
              </a:rPr>
              <a:t>的上限值一般取</a:t>
            </a:r>
            <a:r>
              <a:rPr lang="zh-CN" altLang="en-US" sz="2400" b="1" i="0" dirty="0">
                <a:solidFill>
                  <a:srgbClr val="FF3300"/>
                </a:solidFill>
              </a:rPr>
              <a:t>1.6～3.2</a:t>
            </a:r>
            <a:r>
              <a:rPr lang="zh-CN" altLang="en-US" sz="2400" b="1" i="0" dirty="0"/>
              <a:t> </a:t>
            </a:r>
            <a:r>
              <a:rPr lang="en-US" altLang="zh-CN" sz="2400" b="1" i="0" dirty="0" err="1"/>
              <a:t>μm</a:t>
            </a:r>
            <a:r>
              <a:rPr lang="en-US" altLang="zh-CN" sz="2400" b="1" i="0" dirty="0"/>
              <a:t> </a:t>
            </a:r>
            <a:r>
              <a:rPr lang="zh-CN" altLang="en-US" sz="2400" b="1" i="0" dirty="0">
                <a:latin typeface="宋体" pitchFamily="2" charset="-122"/>
              </a:rPr>
              <a:t>，</a:t>
            </a:r>
            <a:endParaRPr lang="zh-CN" altLang="en-US" sz="2400" b="1" i="0" dirty="0"/>
          </a:p>
        </p:txBody>
      </p:sp>
      <p:sp>
        <p:nvSpPr>
          <p:cNvPr id="77829" name="Text Box 1029"/>
          <p:cNvSpPr txBox="1">
            <a:spLocks noChangeArrowheads="1"/>
          </p:cNvSpPr>
          <p:nvPr/>
        </p:nvSpPr>
        <p:spPr bwMode="auto">
          <a:xfrm>
            <a:off x="1853616" y="5910875"/>
            <a:ext cx="6877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4. </a:t>
            </a:r>
            <a:r>
              <a:rPr lang="zh-CN" altLang="en-US" sz="2400" b="1" i="0" dirty="0">
                <a:latin typeface="宋体" pitchFamily="2" charset="-122"/>
              </a:rPr>
              <a:t>键槽尺寸和公差在图样上的标注（见例题）</a:t>
            </a:r>
            <a:endParaRPr lang="en-US" altLang="zh-CN" sz="2400" b="1" i="0" dirty="0"/>
          </a:p>
        </p:txBody>
      </p:sp>
      <p:sp>
        <p:nvSpPr>
          <p:cNvPr id="77831" name="Rectangle 1031"/>
          <p:cNvSpPr>
            <a:spLocks noChangeArrowheads="1"/>
          </p:cNvSpPr>
          <p:nvPr/>
        </p:nvSpPr>
        <p:spPr bwMode="auto">
          <a:xfrm>
            <a:off x="3846137" y="1839028"/>
            <a:ext cx="20191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i="0" dirty="0">
                <a:latin typeface="宋体" pitchFamily="2" charset="-122"/>
              </a:rPr>
              <a:t>取</a:t>
            </a:r>
            <a:r>
              <a:rPr lang="zh-CN" altLang="en-US" sz="2400" b="1" i="0" dirty="0">
                <a:solidFill>
                  <a:schemeClr val="accent1"/>
                </a:solidFill>
              </a:rPr>
              <a:t>6.3</a:t>
            </a:r>
            <a:r>
              <a:rPr lang="zh-CN" altLang="en-US" sz="2400" b="1" i="0" dirty="0"/>
              <a:t> </a:t>
            </a:r>
            <a:r>
              <a:rPr lang="en-US" altLang="zh-CN" sz="2400" b="1" i="0" dirty="0" err="1"/>
              <a:t>μm</a:t>
            </a:r>
            <a:r>
              <a:rPr lang="en-US" altLang="zh-CN" sz="2400" b="1" i="0" dirty="0"/>
              <a:t> </a:t>
            </a:r>
            <a:r>
              <a:rPr lang="zh-CN" altLang="en-US" sz="2400" b="1" i="0" dirty="0">
                <a:latin typeface="宋体" pitchFamily="2" charset="-122"/>
              </a:rPr>
              <a:t>。</a:t>
            </a:r>
            <a:r>
              <a:rPr lang="zh-CN" altLang="en-US" sz="2400" b="1" i="0" dirty="0"/>
              <a:t> </a:t>
            </a:r>
          </a:p>
        </p:txBody>
      </p:sp>
      <p:sp>
        <p:nvSpPr>
          <p:cNvPr id="77832" name="Rectangle 1032"/>
          <p:cNvSpPr>
            <a:spLocks noChangeArrowheads="1"/>
          </p:cNvSpPr>
          <p:nvPr/>
        </p:nvSpPr>
        <p:spPr bwMode="auto">
          <a:xfrm>
            <a:off x="1747648" y="877767"/>
            <a:ext cx="54495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i="0" dirty="0"/>
              <a:t>3. </a:t>
            </a:r>
            <a:r>
              <a:rPr lang="zh-CN" altLang="en-US" sz="2400" b="1" i="0" dirty="0">
                <a:latin typeface="宋体" pitchFamily="2" charset="-122"/>
              </a:rPr>
              <a:t>表面粗糙度轮廓要求</a:t>
            </a:r>
            <a:r>
              <a:rPr lang="zh-CN" altLang="en-US" sz="2400" b="1" i="0" dirty="0"/>
              <a:t> </a:t>
            </a:r>
          </a:p>
        </p:txBody>
      </p:sp>
      <p:sp>
        <p:nvSpPr>
          <p:cNvPr id="77877" name="Rectangle 1077"/>
          <p:cNvSpPr>
            <a:spLocks noChangeArrowheads="1"/>
          </p:cNvSpPr>
          <p:nvPr/>
        </p:nvSpPr>
        <p:spPr bwMode="auto">
          <a:xfrm>
            <a:off x="1742130" y="1356271"/>
            <a:ext cx="2190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>
                <a:solidFill>
                  <a:srgbClr val="FF3300"/>
                </a:solidFill>
                <a:latin typeface="宋体" pitchFamily="2" charset="-122"/>
              </a:rPr>
              <a:t>配合表面:</a:t>
            </a:r>
          </a:p>
        </p:txBody>
      </p:sp>
      <p:sp>
        <p:nvSpPr>
          <p:cNvPr id="77878" name="Rectangle 1078"/>
          <p:cNvSpPr>
            <a:spLocks noChangeArrowheads="1"/>
          </p:cNvSpPr>
          <p:nvPr/>
        </p:nvSpPr>
        <p:spPr bwMode="auto">
          <a:xfrm>
            <a:off x="1666544" y="1848860"/>
            <a:ext cx="228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>
                <a:solidFill>
                  <a:schemeClr val="accent1"/>
                </a:solidFill>
                <a:latin typeface="宋体" pitchFamily="2" charset="-122"/>
              </a:rPr>
              <a:t>非配合</a:t>
            </a:r>
            <a:r>
              <a:rPr lang="zh-CN" altLang="en-US" sz="2400" b="1" i="0" dirty="0">
                <a:latin typeface="宋体" pitchFamily="2" charset="-122"/>
              </a:rPr>
              <a:t>表面:</a:t>
            </a:r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446" y="2522885"/>
            <a:ext cx="3581400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800" y="2426868"/>
            <a:ext cx="4219575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" name="椭圆 103"/>
          <p:cNvSpPr/>
          <p:nvPr/>
        </p:nvSpPr>
        <p:spPr bwMode="auto">
          <a:xfrm>
            <a:off x="1656712" y="2407204"/>
            <a:ext cx="1347627" cy="63148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5" name="椭圆 104"/>
          <p:cNvSpPr/>
          <p:nvPr/>
        </p:nvSpPr>
        <p:spPr bwMode="auto">
          <a:xfrm>
            <a:off x="5540469" y="2325128"/>
            <a:ext cx="1347627" cy="63148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6" name="圆角矩形 105"/>
          <p:cNvSpPr/>
          <p:nvPr/>
        </p:nvSpPr>
        <p:spPr bwMode="auto">
          <a:xfrm>
            <a:off x="3892306" y="3142195"/>
            <a:ext cx="1160212" cy="452834"/>
          </a:xfrm>
          <a:prstGeom prst="roundRect">
            <a:avLst/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8406210" y="3227827"/>
            <a:ext cx="1160212" cy="452834"/>
          </a:xfrm>
          <a:prstGeom prst="roundRect">
            <a:avLst/>
          </a:prstGeom>
          <a:noFill/>
          <a:ln w="2857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12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7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29" grpId="0" build="p" autoUpdateAnimBg="0"/>
      <p:bldP spid="77831" grpId="0" autoUpdateAnimBg="0"/>
      <p:bldP spid="77832" grpId="0" autoUpdateAnimBg="0"/>
      <p:bldP spid="77877" grpId="0" autoUpdateAnimBg="0"/>
      <p:bldP spid="77878" grpId="0" autoUpdateAnimBg="0"/>
      <p:bldP spid="104" grpId="0" animBg="1"/>
      <p:bldP spid="105" grpId="0" animBg="1"/>
      <p:bldP spid="106" grpId="0" animBg="1"/>
      <p:bldP spid="10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4826" name="Rectangle 10"/>
              <p:cNvSpPr>
                <a:spLocks noChangeArrowheads="1"/>
              </p:cNvSpPr>
              <p:nvPr/>
            </p:nvSpPr>
            <p:spPr bwMode="auto">
              <a:xfrm>
                <a:off x="1320994" y="1190213"/>
                <a:ext cx="7282221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2400" b="1" i="0" dirty="0"/>
                  <a:t>解 </a:t>
                </a:r>
                <a:r>
                  <a:rPr lang="en-US" altLang="zh-CN" sz="2400" b="1" i="0" dirty="0"/>
                  <a:t>: </a:t>
                </a:r>
                <a:r>
                  <a:rPr lang="zh-CN" altLang="en-US" sz="2400" b="1" i="0" dirty="0"/>
                  <a:t>(1) 根据平键为正常联结和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dirty="0"/>
                  <a:t>(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dirty="0"/>
                  <a:t>)=</a:t>
                </a:r>
                <a:r>
                  <a:rPr lang="az-Cyrl-AZ" altLang="zh-CN" sz="2400" b="1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az-Cyrl-AZ" altLang="zh-CN" sz="2400" b="1" dirty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sz="2400" b="1" i="0" dirty="0">
                    <a:ea typeface="Arial Unicode MS" pitchFamily="34" charset="-122"/>
                    <a:cs typeface="Times New Roman" pitchFamily="18" charset="0"/>
                  </a:rPr>
                  <a:t>25</a:t>
                </a:r>
                <a:r>
                  <a:rPr lang="zh-CN" altLang="en-US" sz="2400" b="1" i="0" dirty="0"/>
                  <a:t>查表</a:t>
                </a:r>
                <a:r>
                  <a:rPr lang="en-US" altLang="zh-CN" sz="2400" b="1" i="0" dirty="0"/>
                  <a:t>8.1</a:t>
                </a:r>
                <a:r>
                  <a:rPr lang="zh-CN" altLang="en-US" sz="2400" b="1" i="0" dirty="0"/>
                  <a:t>得</a:t>
                </a:r>
              </a:p>
            </p:txBody>
          </p:sp>
        </mc:Choice>
        <mc:Fallback xmlns="">
          <p:sp>
            <p:nvSpPr>
              <p:cNvPr id="34826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20994" y="1190213"/>
                <a:ext cx="7282221" cy="457200"/>
              </a:xfrm>
              <a:prstGeom prst="rect">
                <a:avLst/>
              </a:prstGeom>
              <a:blipFill rotWithShape="1">
                <a:blip r:embed="rId3"/>
                <a:stretch>
                  <a:fillRect l="-1340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15" name="Picture 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1" y="400968"/>
            <a:ext cx="961072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17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879" y="1625701"/>
            <a:ext cx="8337642" cy="459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204" y="2688578"/>
            <a:ext cx="8204317" cy="443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4219213" y="3866883"/>
            <a:ext cx="1150374" cy="66578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>
            <a:off x="4139381" y="6498254"/>
            <a:ext cx="685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>
            <a:off x="7039340" y="6237748"/>
            <a:ext cx="482337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4814064" y="6365567"/>
            <a:ext cx="53468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7904576" y="6237748"/>
            <a:ext cx="49217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420" name="Picture 8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75" y="2170682"/>
            <a:ext cx="8558868" cy="507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13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 autoUpdateAnimBg="0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73" name="Text Box 1125"/>
          <p:cNvSpPr txBox="1">
            <a:spLocks noChangeArrowheads="1"/>
          </p:cNvSpPr>
          <p:nvPr/>
        </p:nvSpPr>
        <p:spPr bwMode="auto">
          <a:xfrm>
            <a:off x="927561" y="1983870"/>
            <a:ext cx="6807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将上述查得尺寸及其公差标注在零件图上。</a:t>
            </a:r>
          </a:p>
        </p:txBody>
      </p:sp>
      <p:pic>
        <p:nvPicPr>
          <p:cNvPr id="15559" name="Picture 1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561" y="329995"/>
            <a:ext cx="8373602" cy="57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62" name="Picture 2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74" y="1367453"/>
            <a:ext cx="8979002" cy="59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65" name="Picture 2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65" y="912442"/>
            <a:ext cx="89249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66" name="Picture 2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45" y="2574055"/>
            <a:ext cx="3333750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67" name="Picture 2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530" y="2618938"/>
            <a:ext cx="4381500" cy="396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14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7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39483" y="400921"/>
            <a:ext cx="794864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ts val="0"/>
              </a:spcBef>
            </a:pPr>
            <a:r>
              <a:rPr lang="zh-CN" altLang="en-US" sz="2400" b="1" i="0" dirty="0"/>
              <a:t>(</a:t>
            </a:r>
            <a:r>
              <a:rPr lang="en-US" altLang="zh-CN" sz="2400" b="1" i="0" dirty="0"/>
              <a:t>3)</a:t>
            </a:r>
            <a:r>
              <a:rPr lang="zh-CN" altLang="en-US" sz="2400" b="1" i="0" dirty="0"/>
              <a:t>由表4.16查得键槽两则面对其轴线的对称度</a:t>
            </a:r>
            <a:r>
              <a:rPr lang="zh-CN" altLang="en-US" sz="2400" b="1" i="0" dirty="0" smtClean="0"/>
              <a:t>公差值为</a:t>
            </a:r>
            <a:endParaRPr lang="en-US" altLang="zh-CN" sz="2400" b="1" i="0" dirty="0" smtClean="0"/>
          </a:p>
          <a:p>
            <a:pPr algn="just" eaLnBrk="1" hangingPunct="1">
              <a:spcBef>
                <a:spcPts val="0"/>
              </a:spcBef>
            </a:pPr>
            <a:r>
              <a:rPr lang="en-US" altLang="zh-CN" sz="2400" b="1" i="0" dirty="0"/>
              <a:t> </a:t>
            </a:r>
            <a:r>
              <a:rPr lang="en-US" altLang="zh-CN" sz="2400" b="1" i="0" dirty="0" smtClean="0"/>
              <a:t>    (</a:t>
            </a:r>
            <a:r>
              <a:rPr lang="zh-CN" altLang="en-US" sz="2400" b="1" i="0" dirty="0"/>
              <a:t>若取</a:t>
            </a:r>
            <a:r>
              <a:rPr lang="en-US" altLang="zh-CN" sz="2400" b="1" i="0" dirty="0"/>
              <a:t>8</a:t>
            </a:r>
            <a:r>
              <a:rPr lang="zh-CN" altLang="en-US" sz="2400" b="1" i="0" dirty="0"/>
              <a:t>级</a:t>
            </a:r>
            <a:r>
              <a:rPr lang="en-US" altLang="zh-CN" sz="2400" b="1" i="0" dirty="0"/>
              <a:t>)</a:t>
            </a:r>
            <a:endParaRPr lang="en-US" altLang="zh-CN" sz="2400" b="1" i="0" dirty="0" smtClean="0"/>
          </a:p>
        </p:txBody>
      </p:sp>
      <p:grpSp>
        <p:nvGrpSpPr>
          <p:cNvPr id="10364" name="Group 124"/>
          <p:cNvGrpSpPr>
            <a:grpSpLocks/>
          </p:cNvGrpSpPr>
          <p:nvPr/>
        </p:nvGrpSpPr>
        <p:grpSpPr bwMode="auto">
          <a:xfrm>
            <a:off x="985066" y="4410750"/>
            <a:ext cx="8823325" cy="2773362"/>
            <a:chOff x="540" y="2809"/>
            <a:chExt cx="5558" cy="1747"/>
          </a:xfrm>
        </p:grpSpPr>
        <p:pic>
          <p:nvPicPr>
            <p:cNvPr id="16420" name="Picture 2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" y="2827"/>
              <a:ext cx="5558" cy="1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421" name="Rectangle 123"/>
            <p:cNvSpPr>
              <a:spLocks noChangeArrowheads="1"/>
            </p:cNvSpPr>
            <p:nvPr/>
          </p:nvSpPr>
          <p:spPr bwMode="auto">
            <a:xfrm>
              <a:off x="1545" y="2809"/>
              <a:ext cx="576" cy="2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r>
                <a:rPr lang="zh-CN" altLang="en-US" sz="2000" i="0"/>
                <a:t>表4.16</a:t>
              </a:r>
            </a:p>
          </p:txBody>
        </p:sp>
      </p:grpSp>
      <p:sp>
        <p:nvSpPr>
          <p:cNvPr id="10365" name="Line 125"/>
          <p:cNvSpPr>
            <a:spLocks noChangeShapeType="1"/>
          </p:cNvSpPr>
          <p:nvPr/>
        </p:nvSpPr>
        <p:spPr bwMode="auto">
          <a:xfrm>
            <a:off x="1064441" y="6901537"/>
            <a:ext cx="874395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66" name="Rectangle 126"/>
          <p:cNvSpPr>
            <a:spLocks noChangeArrowheads="1"/>
          </p:cNvSpPr>
          <p:nvPr/>
        </p:nvSpPr>
        <p:spPr bwMode="auto">
          <a:xfrm>
            <a:off x="6657588" y="6561812"/>
            <a:ext cx="657609" cy="339725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83" name="Text Box 143"/>
          <p:cNvSpPr txBox="1">
            <a:spLocks noChangeArrowheads="1"/>
          </p:cNvSpPr>
          <p:nvPr/>
        </p:nvSpPr>
        <p:spPr bwMode="auto">
          <a:xfrm>
            <a:off x="3905397" y="816419"/>
            <a:ext cx="238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/>
              <a:t>t  </a:t>
            </a:r>
            <a:r>
              <a:rPr lang="en-US" altLang="zh-CN" sz="2400" b="1" i="0" dirty="0"/>
              <a:t>=</a:t>
            </a:r>
            <a:r>
              <a:rPr lang="zh-CN" altLang="en-US" sz="2400" b="1" i="0" dirty="0"/>
              <a:t> </a:t>
            </a:r>
            <a:r>
              <a:rPr lang="en-US" altLang="zh-CN" sz="2400" b="1" i="0" dirty="0" smtClean="0">
                <a:solidFill>
                  <a:srgbClr val="FF3300"/>
                </a:solidFill>
              </a:rPr>
              <a:t>0.015</a:t>
            </a:r>
            <a:endParaRPr lang="zh-CN" altLang="en-US" sz="2400" i="0" dirty="0">
              <a:solidFill>
                <a:srgbClr val="FF3300"/>
              </a:solidFill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061" y="1300417"/>
            <a:ext cx="3173219" cy="304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73" y="1478975"/>
            <a:ext cx="3497200" cy="2864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 Box 143"/>
          <p:cNvSpPr txBox="1">
            <a:spLocks noChangeArrowheads="1"/>
          </p:cNvSpPr>
          <p:nvPr/>
        </p:nvSpPr>
        <p:spPr bwMode="auto">
          <a:xfrm>
            <a:off x="5665371" y="838752"/>
            <a:ext cx="238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 smtClean="0">
                <a:solidFill>
                  <a:srgbClr val="FF3300"/>
                </a:solidFill>
              </a:rPr>
              <a:t>标注见下图</a:t>
            </a:r>
            <a:endParaRPr lang="zh-CN" altLang="en-US" sz="2400" b="1" i="0" dirty="0">
              <a:solidFill>
                <a:srgbClr val="FF3300"/>
              </a:solidFill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15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 autoUpdateAnimBg="0"/>
      <p:bldP spid="10365" grpId="0" animBg="1"/>
      <p:bldP spid="10366" grpId="0" animBg="1"/>
      <p:bldP spid="10383" grpId="0" autoUpdateAnimBg="0"/>
      <p:bldP spid="4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389503" y="539128"/>
            <a:ext cx="808877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(</a:t>
            </a:r>
            <a:r>
              <a:rPr lang="en-US" altLang="zh-CN" sz="2400" b="1" i="0" dirty="0"/>
              <a:t>4) </a:t>
            </a:r>
            <a:r>
              <a:rPr lang="zh-CN" altLang="en-US" sz="2400" b="1" i="0" dirty="0"/>
              <a:t>键槽侧面粗糙度轮廓</a:t>
            </a:r>
            <a:r>
              <a:rPr lang="en-US" altLang="zh-CN" sz="2400" b="1" dirty="0"/>
              <a:t>Ra</a:t>
            </a:r>
            <a:r>
              <a:rPr lang="zh-CN" altLang="en-US" sz="2400" b="1" i="0" dirty="0"/>
              <a:t>上限值:1.6~3.2 </a:t>
            </a:r>
            <a:r>
              <a:rPr lang="en-US" altLang="zh-CN" sz="2400" b="1" i="0" dirty="0" err="1"/>
              <a:t>μm</a:t>
            </a:r>
            <a:r>
              <a:rPr lang="en-US" altLang="zh-CN" sz="2400" b="1" i="0" dirty="0"/>
              <a:t> ,</a:t>
            </a:r>
            <a:r>
              <a:rPr lang="zh-CN" altLang="en-US" sz="2400" b="1" i="0" dirty="0"/>
              <a:t>取</a:t>
            </a:r>
            <a:r>
              <a:rPr lang="zh-CN" altLang="en-US" sz="2400" b="1" i="0" dirty="0">
                <a:solidFill>
                  <a:srgbClr val="FF3300"/>
                </a:solidFill>
              </a:rPr>
              <a:t>3.2</a:t>
            </a:r>
            <a:r>
              <a:rPr lang="en-US" altLang="zh-CN" sz="2400" b="1" i="0" dirty="0" err="1" smtClean="0"/>
              <a:t>μm</a:t>
            </a:r>
            <a:endParaRPr lang="en-US" altLang="zh-CN" sz="2400" b="1" i="0" dirty="0" smtClean="0"/>
          </a:p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 </a:t>
            </a:r>
            <a:r>
              <a:rPr lang="en-US" altLang="zh-CN" sz="2400" b="1" i="0" dirty="0" smtClean="0"/>
              <a:t>  </a:t>
            </a:r>
            <a:r>
              <a:rPr lang="zh-CN" altLang="en-US" sz="2400" b="1" i="0" dirty="0" smtClean="0"/>
              <a:t>（标注见下图）</a:t>
            </a:r>
            <a:r>
              <a:rPr lang="en-US" altLang="zh-CN" sz="2400" b="1" i="0" dirty="0" smtClean="0"/>
              <a:t>  </a:t>
            </a:r>
            <a:endParaRPr lang="zh-CN" altLang="en-US" sz="2400" b="1" i="0" dirty="0"/>
          </a:p>
        </p:txBody>
      </p:sp>
      <p:sp>
        <p:nvSpPr>
          <p:cNvPr id="82036" name="Text Box 116"/>
          <p:cNvSpPr txBox="1">
            <a:spLocks noChangeArrowheads="1"/>
          </p:cNvSpPr>
          <p:nvPr/>
        </p:nvSpPr>
        <p:spPr bwMode="auto">
          <a:xfrm>
            <a:off x="1389503" y="1496136"/>
            <a:ext cx="83468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键槽侧底面粗糙度轮廓</a:t>
            </a:r>
            <a:r>
              <a:rPr lang="en-US" altLang="zh-CN" sz="2400" b="1" dirty="0"/>
              <a:t>Ra</a:t>
            </a:r>
            <a:r>
              <a:rPr lang="zh-CN" altLang="en-US" sz="2400" b="1" i="0" dirty="0"/>
              <a:t>上限值:取</a:t>
            </a:r>
            <a:r>
              <a:rPr lang="en-US" altLang="zh-CN" sz="2400" b="1" i="0" dirty="0" smtClean="0">
                <a:solidFill>
                  <a:schemeClr val="accent1">
                    <a:lumMod val="50000"/>
                  </a:schemeClr>
                </a:solidFill>
              </a:rPr>
              <a:t>6.3</a:t>
            </a:r>
            <a:r>
              <a:rPr lang="en-US" altLang="zh-CN" sz="2400" b="1" i="0" dirty="0" smtClean="0"/>
              <a:t>μm</a:t>
            </a:r>
            <a:r>
              <a:rPr lang="zh-CN" altLang="en-US" sz="2400" b="1" i="0" dirty="0" smtClean="0"/>
              <a:t>（标注见下图）</a:t>
            </a:r>
            <a:r>
              <a:rPr lang="en-US" altLang="zh-CN" sz="2400" b="1" i="0" dirty="0" smtClean="0"/>
              <a:t> </a:t>
            </a:r>
            <a:endParaRPr lang="zh-CN" altLang="en-US" sz="2400" b="1" i="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93" y="2296905"/>
            <a:ext cx="4271347" cy="364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684" y="2469430"/>
            <a:ext cx="4580912" cy="339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圆角矩形 72"/>
          <p:cNvSpPr/>
          <p:nvPr/>
        </p:nvSpPr>
        <p:spPr bwMode="auto">
          <a:xfrm>
            <a:off x="1158501" y="2469430"/>
            <a:ext cx="1612491" cy="527659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4" name="圆角矩形 73"/>
          <p:cNvSpPr/>
          <p:nvPr/>
        </p:nvSpPr>
        <p:spPr bwMode="auto">
          <a:xfrm>
            <a:off x="5515904" y="2733259"/>
            <a:ext cx="1612491" cy="527659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3687109" y="3146320"/>
            <a:ext cx="1612491" cy="527659"/>
          </a:xfrm>
          <a:prstGeom prst="roundRect">
            <a:avLst/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6" name="圆角矩形 75"/>
          <p:cNvSpPr/>
          <p:nvPr/>
        </p:nvSpPr>
        <p:spPr bwMode="auto">
          <a:xfrm>
            <a:off x="8075360" y="3410149"/>
            <a:ext cx="1612491" cy="527659"/>
          </a:xfrm>
          <a:prstGeom prst="roundRect">
            <a:avLst/>
          </a:prstGeom>
          <a:noFill/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16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1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8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uild="allAtOnce"/>
      <p:bldP spid="82036" grpId="0"/>
      <p:bldP spid="73" grpId="0" animBg="1"/>
      <p:bldP spid="74" grpId="0" animBg="1"/>
      <p:bldP spid="75" grpId="0" animBg="1"/>
      <p:bldP spid="7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1544570" y="508000"/>
            <a:ext cx="67243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(</a:t>
            </a:r>
            <a:r>
              <a:rPr lang="en-US" altLang="zh-CN" sz="2400" b="1" i="0" dirty="0"/>
              <a:t>5)  </a:t>
            </a:r>
            <a:r>
              <a:rPr lang="zh-CN" altLang="en-US" sz="2400" b="1" i="0" dirty="0"/>
              <a:t>上述各项公差要求在图样</a:t>
            </a:r>
            <a:r>
              <a:rPr lang="zh-CN" altLang="en-US" sz="2400" b="1" i="0" dirty="0" smtClean="0"/>
              <a:t>上的标注（见图</a:t>
            </a:r>
            <a:r>
              <a:rPr lang="en-US" altLang="zh-CN" sz="2400" b="1" i="0" dirty="0" smtClean="0"/>
              <a:t>8.3</a:t>
            </a:r>
            <a:r>
              <a:rPr lang="zh-CN" altLang="en-US" sz="2400" b="1" i="0" dirty="0" smtClean="0"/>
              <a:t>）</a:t>
            </a:r>
            <a:endParaRPr lang="zh-CN" altLang="en-US" sz="2400" b="1" i="0" dirty="0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21" y="1351168"/>
            <a:ext cx="4658326" cy="435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926" y="1575003"/>
            <a:ext cx="4388455" cy="412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17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34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1536264" y="585420"/>
            <a:ext cx="4351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8.1.3. </a:t>
            </a:r>
            <a:r>
              <a:rPr lang="zh-CN" altLang="en-US" sz="2400" b="1" i="0" dirty="0"/>
              <a:t>键及键槽的检测</a:t>
            </a: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579486" y="1034683"/>
            <a:ext cx="43513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1.  </a:t>
            </a:r>
            <a:r>
              <a:rPr lang="zh-CN" altLang="en-US" sz="2400" b="1" i="0" dirty="0"/>
              <a:t>键的检测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910034" y="1495058"/>
            <a:ext cx="840111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 若无特殊要求，键的检测可用游标卡尺、千分尺等通用量具测量。也可用卡规检验各部分尺寸。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1542255" y="2449145"/>
            <a:ext cx="5008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2.  </a:t>
            </a:r>
            <a:r>
              <a:rPr lang="zh-CN" altLang="en-US" sz="2400" b="1" i="0" dirty="0"/>
              <a:t>键槽尺寸的检测</a:t>
            </a: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878284" y="2903170"/>
            <a:ext cx="857051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</a:t>
            </a:r>
            <a:r>
              <a:rPr lang="zh-CN" altLang="en-US" sz="2400" b="1" i="0" dirty="0" smtClean="0"/>
              <a:t> 单</a:t>
            </a:r>
            <a:r>
              <a:rPr lang="zh-CN" altLang="en-US" sz="2400" b="1" i="0" dirty="0"/>
              <a:t>件、小批生产时，键槽深度与宽度一般用通用量具测量；大批量生产时，则用专用量规检验，如图</a:t>
            </a:r>
            <a:r>
              <a:rPr lang="en-US" altLang="zh-CN" sz="2400" b="1" i="0" dirty="0"/>
              <a:t>8.4</a:t>
            </a:r>
            <a:r>
              <a:rPr lang="zh-CN" altLang="en-US" sz="2400" b="1" i="0" dirty="0"/>
              <a:t>所示。</a:t>
            </a:r>
            <a:endParaRPr lang="en-US" altLang="zh-CN" sz="2400" b="1" i="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261" y="4069940"/>
            <a:ext cx="6441135" cy="2999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18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7" grpId="0"/>
      <p:bldP spid="105478" grpId="0"/>
      <p:bldP spid="105479" grpId="0"/>
      <p:bldP spid="1054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628998" y="651481"/>
            <a:ext cx="43513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3.   </a:t>
            </a:r>
            <a:r>
              <a:rPr lang="zh-CN" altLang="en-US" sz="2400" b="1" i="0" dirty="0"/>
              <a:t>键槽对称度误差的检测</a:t>
            </a:r>
            <a:endParaRPr lang="en-US" altLang="zh-CN" sz="2400" b="1" i="0" dirty="0"/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1012039" y="1186469"/>
            <a:ext cx="834827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/>
              <a:t>       单件、小批生产时，采用通用量具进行测量。大批量生产时，则用专用量规检进行验，如图</a:t>
            </a:r>
            <a:r>
              <a:rPr lang="en-US" altLang="zh-CN" sz="2400" b="1" i="0" dirty="0"/>
              <a:t>8.5 </a:t>
            </a:r>
            <a:r>
              <a:rPr lang="zh-CN" altLang="en-US" sz="2400" b="1" i="0" dirty="0"/>
              <a:t>所示。</a:t>
            </a:r>
            <a:endParaRPr lang="en-US" altLang="zh-CN" sz="2400" b="1" i="0" dirty="0"/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 bwMode="auto">
          <a:xfrm>
            <a:off x="8446576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89" y="2359435"/>
            <a:ext cx="741045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19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645521" y="630084"/>
            <a:ext cx="533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FF3300"/>
                </a:solidFill>
              </a:rPr>
              <a:t>内  容  提  要:</a:t>
            </a:r>
            <a:endParaRPr lang="zh-CN" altLang="en-US" sz="2800" b="1" i="0" dirty="0">
              <a:solidFill>
                <a:srgbClr val="FF3300"/>
              </a:solidFill>
              <a:sym typeface="Wingdings" pitchFamily="2" charset="2"/>
            </a:endParaRP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1262810" y="1270000"/>
            <a:ext cx="8992215" cy="546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</a:rPr>
              <a:t>   </a:t>
            </a:r>
            <a:r>
              <a:rPr lang="zh-CN" altLang="en-US" sz="2400" b="1" i="0" dirty="0"/>
              <a:t>1. 平键结合的结构和几何参数；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/>
              <a:t>   2. 平键结合的精度设计</a:t>
            </a:r>
            <a:r>
              <a:rPr lang="zh-CN" altLang="en-US" sz="2400" b="1" i="0" dirty="0">
                <a:sym typeface="Wingdings" pitchFamily="2" charset="2"/>
              </a:rPr>
              <a:t>: 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(1) 配合尺寸的《极限与配合》，即基准制、公差等级、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     基本偏差和公差带；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(2) 非配合尺寸的公差带；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(3) 平键结合的配合表面的几何公差和表面粗糙度轮廓；</a:t>
            </a:r>
          </a:p>
          <a:p>
            <a:pPr algn="l" eaLnBrk="1" hangingPunct="1">
              <a:lnSpc>
                <a:spcPct val="112000"/>
              </a:lnSpc>
            </a:pPr>
            <a:r>
              <a:rPr lang="en-US" altLang="zh-CN" sz="2400" b="1" i="0" dirty="0">
                <a:solidFill>
                  <a:srgbClr val="0000FF"/>
                </a:solidFill>
                <a:sym typeface="Wingdings" pitchFamily="2" charset="2"/>
              </a:rPr>
              <a:t>   3.</a:t>
            </a: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zh-CN" altLang="en-US" sz="2400" b="1" i="0" dirty="0" smtClean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zh-CN" altLang="en-US" sz="2400" b="1" i="0" dirty="0" smtClean="0">
                <a:sym typeface="Wingdings" pitchFamily="2" charset="2"/>
              </a:rPr>
              <a:t>矩形花键</a:t>
            </a:r>
            <a:r>
              <a:rPr lang="zh-CN" altLang="en-US" sz="2400" b="1" i="0" dirty="0">
                <a:sym typeface="Wingdings" pitchFamily="2" charset="2"/>
              </a:rPr>
              <a:t>结合的几何参数和定心方式；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4. 矩形花键计：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(1) 基准制；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(2) 公差带；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ym typeface="Wingdings" pitchFamily="2" charset="2"/>
              </a:rPr>
              <a:t>     (3) 几何公差和表面粗糙度</a:t>
            </a:r>
            <a:r>
              <a:rPr lang="en-US" altLang="zh-CN" sz="2400" b="1" i="0" dirty="0">
                <a:sym typeface="Wingdings" pitchFamily="2" charset="2"/>
              </a:rPr>
              <a:t>l</a:t>
            </a:r>
            <a:r>
              <a:rPr lang="zh-CN" altLang="en-US" sz="2400" b="1" i="0" dirty="0">
                <a:sym typeface="Wingdings" pitchFamily="2" charset="2"/>
              </a:rPr>
              <a:t>轮廓；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  5. </a:t>
            </a:r>
            <a:r>
              <a:rPr lang="zh-CN" altLang="en-US" sz="2400" b="1" i="0" dirty="0">
                <a:sym typeface="Wingdings" pitchFamily="2" charset="2"/>
              </a:rPr>
              <a:t>平键和花键公差在图样上的标注；</a:t>
            </a:r>
          </a:p>
          <a:p>
            <a:pPr algn="l" eaLnBrk="1" hangingPunct="1">
              <a:lnSpc>
                <a:spcPct val="112000"/>
              </a:lnSpc>
            </a:pPr>
            <a:r>
              <a:rPr lang="zh-CN" altLang="en-US" sz="2400" b="1" i="0" dirty="0">
                <a:solidFill>
                  <a:srgbClr val="0000FF"/>
                </a:solidFill>
                <a:sym typeface="Wingdings" pitchFamily="2" charset="2"/>
              </a:rPr>
              <a:t>   </a:t>
            </a:r>
            <a:r>
              <a:rPr lang="zh-CN" altLang="en-US" sz="2400" b="1" i="0" dirty="0">
                <a:sym typeface="Wingdings" pitchFamily="2" charset="2"/>
              </a:rPr>
              <a:t>6. 平键和花键的检测。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4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4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24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4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24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24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24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uild="p" autoUpdateAnimBg="0" advAuto="2000"/>
      <p:bldP spid="102405" grpId="0" build="p" autoUpdateAnimBg="0" advAuto="15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2191068" y="355126"/>
            <a:ext cx="58222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8.2 矩形花键结合的精度设计与检测</a:t>
            </a:r>
            <a:endParaRPr lang="en-US" altLang="zh-CN" sz="2400" i="0" dirty="0"/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787517" y="777463"/>
            <a:ext cx="939869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      </a:t>
            </a:r>
            <a:r>
              <a:rPr lang="en-US" altLang="zh-CN" sz="2400" b="1" i="0" dirty="0" smtClean="0"/>
              <a:t>  </a:t>
            </a:r>
            <a:r>
              <a:rPr lang="en-US" altLang="zh-CN" sz="2400" b="1" i="0" dirty="0"/>
              <a:t>GB/T1144—2001《</a:t>
            </a:r>
            <a:r>
              <a:rPr lang="zh-CN" altLang="en-US" sz="2400" b="1" i="0" dirty="0"/>
              <a:t>矩形花键尺寸、公差和检验</a:t>
            </a:r>
            <a:r>
              <a:rPr lang="en-US" altLang="zh-CN" sz="2400" b="1" i="0" dirty="0"/>
              <a:t>》</a:t>
            </a:r>
            <a:r>
              <a:rPr lang="zh-CN" altLang="en-US" sz="2400" b="1" i="0" dirty="0"/>
              <a:t>规定了矩形花键联结的尺寸系列、定心方式、公差与配合、标注方法及检验规定。</a:t>
            </a:r>
          </a:p>
        </p:txBody>
      </p:sp>
      <p:sp>
        <p:nvSpPr>
          <p:cNvPr id="51242" name="Text Box 42"/>
          <p:cNvSpPr txBox="1">
            <a:spLocks noChangeArrowheads="1"/>
          </p:cNvSpPr>
          <p:nvPr/>
        </p:nvSpPr>
        <p:spPr bwMode="auto">
          <a:xfrm>
            <a:off x="756521" y="1591649"/>
            <a:ext cx="950834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        </a:t>
            </a:r>
            <a:r>
              <a:rPr lang="en-US" altLang="zh-CN" sz="2400" b="1" i="0" dirty="0" smtClean="0"/>
              <a:t> </a:t>
            </a:r>
            <a:r>
              <a:rPr lang="zh-CN" altLang="en-US" sz="2400" b="1" i="0" dirty="0" smtClean="0"/>
              <a:t>为了</a:t>
            </a:r>
            <a:r>
              <a:rPr lang="zh-CN" altLang="en-US" sz="2400" b="1" i="0" dirty="0"/>
              <a:t>便于加工和检测，矩形花键的</a:t>
            </a:r>
            <a:r>
              <a:rPr lang="zh-CN" altLang="en-US" sz="2400" b="1" i="0" dirty="0">
                <a:solidFill>
                  <a:srgbClr val="FF3300"/>
                </a:solidFill>
              </a:rPr>
              <a:t>键数</a:t>
            </a:r>
            <a:r>
              <a:rPr lang="en-US" altLang="zh-CN" sz="2400" b="1" dirty="0">
                <a:solidFill>
                  <a:srgbClr val="FF3300"/>
                </a:solidFill>
              </a:rPr>
              <a:t>N</a:t>
            </a:r>
            <a:r>
              <a:rPr lang="zh-CN" altLang="en-US" sz="2400" b="1" i="0" dirty="0"/>
              <a:t>规定</a:t>
            </a:r>
            <a:r>
              <a:rPr lang="zh-CN" altLang="en-US" sz="2400" b="1" i="0" dirty="0">
                <a:solidFill>
                  <a:srgbClr val="FF3300"/>
                </a:solidFill>
              </a:rPr>
              <a:t>为偶数</a:t>
            </a:r>
            <a:r>
              <a:rPr lang="zh-CN" altLang="en-US" sz="2400" b="1" i="0" dirty="0"/>
              <a:t>，只有</a:t>
            </a:r>
            <a:r>
              <a:rPr lang="en-US" altLang="zh-CN" sz="2400" b="1" i="0" dirty="0">
                <a:solidFill>
                  <a:srgbClr val="FF0000"/>
                </a:solidFill>
              </a:rPr>
              <a:t>6</a:t>
            </a:r>
            <a:r>
              <a:rPr lang="zh-CN" altLang="en-US" sz="2400" b="1" i="0" dirty="0">
                <a:solidFill>
                  <a:srgbClr val="FF0000"/>
                </a:solidFill>
              </a:rPr>
              <a:t>、</a:t>
            </a:r>
            <a:r>
              <a:rPr lang="en-US" altLang="zh-CN" sz="2400" b="1" i="0" dirty="0">
                <a:solidFill>
                  <a:srgbClr val="FF0000"/>
                </a:solidFill>
              </a:rPr>
              <a:t>8</a:t>
            </a:r>
            <a:r>
              <a:rPr lang="zh-CN" altLang="en-US" sz="2400" b="1" i="0" dirty="0">
                <a:solidFill>
                  <a:srgbClr val="FF0000"/>
                </a:solidFill>
              </a:rPr>
              <a:t>、</a:t>
            </a:r>
            <a:r>
              <a:rPr lang="en-US" altLang="zh-CN" sz="2400" b="1" i="0" dirty="0">
                <a:solidFill>
                  <a:srgbClr val="FF0000"/>
                </a:solidFill>
              </a:rPr>
              <a:t>10</a:t>
            </a:r>
            <a:r>
              <a:rPr lang="zh-CN" altLang="en-US" sz="2400" b="1" i="0" dirty="0"/>
              <a:t>三种。按承载能力分为</a:t>
            </a:r>
            <a:r>
              <a:rPr lang="zh-CN" altLang="en-US" sz="2400" b="1" i="0" dirty="0">
                <a:solidFill>
                  <a:srgbClr val="FF3300"/>
                </a:solidFill>
              </a:rPr>
              <a:t>轻系列、中系列</a:t>
            </a:r>
            <a:r>
              <a:rPr lang="zh-CN" altLang="en-US" sz="2400" b="1" i="0" dirty="0"/>
              <a:t>。中系列的键高尺寸较大，承载能力强。矩形花键的公称尺寸系列如表</a:t>
            </a:r>
            <a:r>
              <a:rPr lang="en-US" altLang="zh-CN" sz="2400" b="1" i="0" dirty="0"/>
              <a:t>8.3</a:t>
            </a:r>
            <a:r>
              <a:rPr lang="zh-CN" altLang="en-US" sz="2400" b="1" i="0" dirty="0"/>
              <a:t>所示。</a:t>
            </a:r>
          </a:p>
        </p:txBody>
      </p:sp>
      <p:sp>
        <p:nvSpPr>
          <p:cNvPr id="21512" name="Line 45"/>
          <p:cNvSpPr>
            <a:spLocks noChangeShapeType="1"/>
          </p:cNvSpPr>
          <p:nvPr/>
        </p:nvSpPr>
        <p:spPr bwMode="auto">
          <a:xfrm>
            <a:off x="3792796" y="-57245"/>
            <a:ext cx="113454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150" y="2842296"/>
            <a:ext cx="8353425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/>
          <p:cNvSpPr/>
          <p:nvPr/>
        </p:nvSpPr>
        <p:spPr bwMode="auto">
          <a:xfrm>
            <a:off x="3089789" y="3126274"/>
            <a:ext cx="1837550" cy="45266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6757221" y="3126273"/>
            <a:ext cx="1837550" cy="45266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20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 bwMode="auto">
          <a:xfrm>
            <a:off x="9466935" y="6563652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51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build="p" autoUpdateAnimBg="0"/>
      <p:bldP spid="51241" grpId="0" build="p" autoUpdateAnimBg="0"/>
      <p:bldP spid="51242" grpId="0" build="p" autoUpdateAnimBg="0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776883" y="397087"/>
            <a:ext cx="66886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8.2.1  矩形花键的几何参数和定心方式</a:t>
            </a:r>
            <a:r>
              <a:rPr lang="zh-CN" altLang="en-US" sz="2400" i="0" dirty="0"/>
              <a:t> </a:t>
            </a:r>
          </a:p>
        </p:txBody>
      </p:sp>
      <p:sp>
        <p:nvSpPr>
          <p:cNvPr id="108556" name="Text Box 12"/>
          <p:cNvSpPr txBox="1">
            <a:spLocks noChangeArrowheads="1"/>
          </p:cNvSpPr>
          <p:nvPr/>
        </p:nvSpPr>
        <p:spPr bwMode="auto">
          <a:xfrm>
            <a:off x="1736351" y="888650"/>
            <a:ext cx="45169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矩形花键的联结如图8.7所示。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465" y="2179229"/>
            <a:ext cx="29051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196" y="1651510"/>
            <a:ext cx="340995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56" y="1634769"/>
            <a:ext cx="33909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3994838" y="5594860"/>
            <a:ext cx="1235604" cy="490281"/>
          </a:xfrm>
          <a:prstGeom prst="wedgeRoundRectCallout">
            <a:avLst>
              <a:gd name="adj1" fmla="val -118985"/>
              <a:gd name="adj2" fmla="val -371316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zh-CN" altLang="en-US" sz="2400" b="1" i="0" dirty="0"/>
              <a:t>外花键</a:t>
            </a:r>
          </a:p>
          <a:p>
            <a:pPr algn="l"/>
            <a:endParaRPr lang="zh-CN" altLang="en-US" b="1" i="0" dirty="0"/>
          </a:p>
        </p:txBody>
      </p:sp>
      <p:sp>
        <p:nvSpPr>
          <p:cNvPr id="20" name="AutoShape 13"/>
          <p:cNvSpPr>
            <a:spLocks noChangeArrowheads="1"/>
          </p:cNvSpPr>
          <p:nvPr/>
        </p:nvSpPr>
        <p:spPr bwMode="auto">
          <a:xfrm>
            <a:off x="2854475" y="1417356"/>
            <a:ext cx="1371600" cy="592137"/>
          </a:xfrm>
          <a:prstGeom prst="wedgeRoundRectCallout">
            <a:avLst>
              <a:gd name="adj1" fmla="val -112853"/>
              <a:gd name="adj2" fmla="val 123932"/>
              <a:gd name="adj3" fmla="val 16667"/>
            </a:avLst>
          </a:prstGeom>
          <a:solidFill>
            <a:schemeClr val="bg1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400" b="1" i="0" dirty="0"/>
              <a:t>内花键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build="p" autoUpdateAnimBg="0"/>
      <p:bldP spid="108556" grpId="0" autoUpdateAnimBg="0"/>
      <p:bldP spid="19" grpId="0" animBg="1" autoUpdateAnimBg="0"/>
      <p:bldP spid="20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020719" y="484330"/>
            <a:ext cx="61568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1</a:t>
            </a:r>
            <a:r>
              <a:rPr lang="zh-CN" altLang="en-US" sz="2400" b="1" i="0" dirty="0">
                <a:latin typeface="宋体" pitchFamily="2" charset="-122"/>
              </a:rPr>
              <a:t>.矩形花主要键几何参数（如图8.6所示）</a:t>
            </a:r>
            <a:endParaRPr lang="zh-CN" altLang="en-US" sz="2400" b="1" i="0" dirty="0"/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981995" y="1026298"/>
            <a:ext cx="57727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键数 </a:t>
            </a:r>
            <a:r>
              <a:rPr lang="en-US" altLang="zh-CN" sz="2400" b="1" dirty="0">
                <a:latin typeface="宋体" pitchFamily="2" charset="-122"/>
              </a:rPr>
              <a:t>N </a:t>
            </a:r>
            <a:r>
              <a:rPr lang="en-US" altLang="zh-CN" sz="2400" b="1" i="0" dirty="0" smtClean="0">
                <a:latin typeface="宋体" pitchFamily="2" charset="-122"/>
              </a:rPr>
              <a:t>、</a:t>
            </a:r>
            <a:r>
              <a:rPr lang="zh-CN" altLang="en-US" sz="2400" b="1" i="0" dirty="0">
                <a:latin typeface="宋体" pitchFamily="2" charset="-122"/>
              </a:rPr>
              <a:t>大径 </a:t>
            </a:r>
            <a:r>
              <a:rPr lang="en-US" altLang="zh-CN" sz="2400" b="1" dirty="0"/>
              <a:t>D</a:t>
            </a:r>
            <a:r>
              <a:rPr lang="en-US" altLang="zh-CN" sz="2400" b="1" i="0" dirty="0" smtClean="0">
                <a:latin typeface="宋体" pitchFamily="2" charset="-122"/>
              </a:rPr>
              <a:t>、</a:t>
            </a:r>
            <a:r>
              <a:rPr lang="zh-CN" altLang="en-US" sz="2400" b="1" i="0" dirty="0">
                <a:latin typeface="宋体" pitchFamily="2" charset="-122"/>
              </a:rPr>
              <a:t>小径 </a:t>
            </a:r>
            <a:r>
              <a:rPr lang="en-US" altLang="zh-CN" sz="2400" b="1" dirty="0"/>
              <a:t>d</a:t>
            </a:r>
            <a:r>
              <a:rPr lang="en-US" altLang="zh-CN" sz="2400" b="1" dirty="0" smtClean="0"/>
              <a:t>、</a:t>
            </a:r>
            <a:r>
              <a:rPr lang="zh-CN" altLang="en-US" sz="2400" b="1" i="0" dirty="0">
                <a:latin typeface="宋体" pitchFamily="2" charset="-122"/>
              </a:rPr>
              <a:t>和键宽 </a:t>
            </a:r>
            <a:r>
              <a:rPr lang="en-US" altLang="zh-CN" sz="2400" b="1" dirty="0"/>
              <a:t>B</a:t>
            </a:r>
            <a:r>
              <a:rPr lang="en-US" altLang="zh-CN" sz="2400" b="1" i="0" dirty="0" smtClean="0">
                <a:latin typeface="宋体" pitchFamily="2" charset="-122"/>
              </a:rPr>
              <a:t>。</a:t>
            </a:r>
            <a:endParaRPr lang="zh-CN" altLang="en-US" sz="2400" b="1" i="0" dirty="0">
              <a:latin typeface="宋体" pitchFamily="2" charset="-122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977080" y="3021316"/>
            <a:ext cx="4907526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N</a:t>
            </a:r>
            <a:r>
              <a:rPr lang="en-US" altLang="zh-CN" sz="2800" b="1" i="0" dirty="0"/>
              <a:t>×</a:t>
            </a:r>
            <a:r>
              <a:rPr lang="en-US" altLang="zh-CN" sz="2800" b="1" dirty="0"/>
              <a:t>d</a:t>
            </a:r>
            <a:r>
              <a:rPr lang="en-US" altLang="zh-CN" sz="2800" b="1" i="0" dirty="0"/>
              <a:t>×</a:t>
            </a:r>
            <a:r>
              <a:rPr lang="en-US" altLang="zh-CN" sz="2800" b="1" dirty="0"/>
              <a:t>D</a:t>
            </a:r>
            <a:r>
              <a:rPr lang="en-US" altLang="zh-CN" sz="2800" b="1" i="0" dirty="0"/>
              <a:t>×</a:t>
            </a:r>
            <a:r>
              <a:rPr lang="en-US" altLang="zh-CN" sz="2800" b="1" dirty="0"/>
              <a:t>B</a:t>
            </a:r>
            <a:r>
              <a:rPr lang="en-US" altLang="zh-CN" sz="2800" b="1" i="0" dirty="0"/>
              <a:t>＝6×23×26×6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1111057" y="2515682"/>
            <a:ext cx="26663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rgbClr val="FF3300"/>
                </a:solidFill>
              </a:rPr>
              <a:t>其表示方法为</a:t>
            </a: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1001315" y="1602273"/>
            <a:ext cx="451950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如 </a:t>
            </a:r>
            <a:r>
              <a:rPr lang="en-US" altLang="zh-CN" sz="2400" b="1" dirty="0"/>
              <a:t>N </a:t>
            </a:r>
            <a:r>
              <a:rPr lang="en-US" altLang="zh-CN" sz="2400" b="1" i="0" dirty="0"/>
              <a:t>= </a:t>
            </a:r>
            <a:r>
              <a:rPr lang="en-US" altLang="zh-CN" sz="2400" b="1" i="0" dirty="0" smtClean="0"/>
              <a:t>6</a:t>
            </a:r>
            <a:r>
              <a:rPr lang="zh-CN" altLang="en-US" sz="2400" b="1" i="0" dirty="0" smtClean="0"/>
              <a:t>，</a:t>
            </a:r>
            <a:r>
              <a:rPr lang="en-US" altLang="zh-CN" sz="2400" b="1" i="0" dirty="0" smtClean="0"/>
              <a:t> </a:t>
            </a:r>
            <a:r>
              <a:rPr lang="en-US" altLang="zh-CN" sz="2400" b="1" dirty="0"/>
              <a:t>d </a:t>
            </a:r>
            <a:r>
              <a:rPr lang="en-US" altLang="zh-CN" sz="2400" b="1" i="0" dirty="0"/>
              <a:t>= </a:t>
            </a:r>
            <a:r>
              <a:rPr lang="en-US" altLang="zh-CN" sz="2400" b="1" i="0" dirty="0" smtClean="0"/>
              <a:t>23, </a:t>
            </a:r>
            <a:r>
              <a:rPr lang="en-US" altLang="zh-CN" sz="2400" b="1" dirty="0" smtClean="0"/>
              <a:t>D </a:t>
            </a:r>
            <a:r>
              <a:rPr lang="en-US" altLang="zh-CN" sz="2400" b="1" i="0" dirty="0"/>
              <a:t>= 26,  </a:t>
            </a:r>
            <a:r>
              <a:rPr lang="en-US" altLang="zh-CN" sz="2400" b="1" dirty="0"/>
              <a:t>B </a:t>
            </a:r>
            <a:r>
              <a:rPr lang="en-US" altLang="zh-CN" sz="2400" b="1" i="0" dirty="0"/>
              <a:t>= </a:t>
            </a:r>
            <a:r>
              <a:rPr lang="en-US" altLang="zh-CN" sz="2400" b="1" i="0" dirty="0" smtClean="0"/>
              <a:t>6</a:t>
            </a:r>
          </a:p>
          <a:p>
            <a:pPr algn="l" eaLnBrk="1" hangingPunct="1"/>
            <a:r>
              <a:rPr lang="en-US" altLang="zh-CN" sz="2400" b="1" i="0" dirty="0" smtClean="0"/>
              <a:t>(</a:t>
            </a:r>
            <a:r>
              <a:rPr lang="zh-CN" altLang="en-US" sz="2400" b="1" i="0" dirty="0" smtClean="0"/>
              <a:t>见表</a:t>
            </a:r>
            <a:r>
              <a:rPr lang="en-US" altLang="zh-CN" sz="2400" b="1" i="0" dirty="0" smtClean="0"/>
              <a:t>8.3)</a:t>
            </a:r>
            <a:endParaRPr lang="en-US" altLang="zh-CN" sz="2400" b="1" i="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727" y="947495"/>
            <a:ext cx="4467225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062" y="3810000"/>
            <a:ext cx="83439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 bwMode="auto">
          <a:xfrm>
            <a:off x="1573161" y="6528619"/>
            <a:ext cx="2281084" cy="983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22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 autoUpdateAnimBg="0"/>
      <p:bldP spid="57349" grpId="0" autoUpdateAnimBg="0"/>
      <p:bldP spid="57350" grpId="0" animBg="1" autoUpdateAnimBg="0"/>
      <p:bldP spid="57355" grpId="0" autoUpdateAnimBg="0"/>
      <p:bldP spid="5735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1468676" y="337007"/>
            <a:ext cx="32311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2. 定心方式：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789226" y="2055347"/>
            <a:ext cx="532643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       理论上花键有小径</a:t>
            </a:r>
            <a:r>
              <a:rPr lang="en-US" altLang="zh-CN" sz="2400" b="1" dirty="0"/>
              <a:t>d</a:t>
            </a:r>
            <a:r>
              <a:rPr lang="en-US" altLang="zh-CN" sz="2400" b="1" i="0" dirty="0"/>
              <a:t>、</a:t>
            </a:r>
            <a:r>
              <a:rPr lang="zh-CN" altLang="en-US" sz="2400" b="1" i="0" dirty="0"/>
              <a:t>大径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和键侧面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三种定心方式。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836762" y="5034165"/>
            <a:ext cx="895615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i="0" dirty="0"/>
              <a:t>       即以小径结合面为定心表面，来确定内外花键的配合性质。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699115" y="5522157"/>
            <a:ext cx="880785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       </a:t>
            </a:r>
            <a:r>
              <a:rPr lang="zh-CN" altLang="en-US" sz="2400" b="1" i="0" dirty="0" smtClean="0"/>
              <a:t> 因此</a:t>
            </a:r>
            <a:r>
              <a:rPr lang="zh-CN" altLang="en-US" sz="2400" b="1" i="0" dirty="0"/>
              <a:t>，</a:t>
            </a:r>
            <a:r>
              <a:rPr lang="zh-CN" altLang="en-US" sz="2400" b="1" i="0" dirty="0">
                <a:solidFill>
                  <a:srgbClr val="FF3300"/>
                </a:solidFill>
              </a:rPr>
              <a:t>对小径有较高的精度要求</a:t>
            </a:r>
            <a:r>
              <a:rPr lang="zh-CN" altLang="en-US" sz="2400" b="1" i="0" dirty="0"/>
              <a:t>。对非定心表面的</a:t>
            </a:r>
            <a:r>
              <a:rPr lang="zh-CN" altLang="en-US" sz="2400" b="1" i="0" dirty="0">
                <a:solidFill>
                  <a:srgbClr val="FF3300"/>
                </a:solidFill>
              </a:rPr>
              <a:t>大径</a:t>
            </a:r>
            <a:r>
              <a:rPr lang="en-US" altLang="zh-CN" sz="2400" b="1" dirty="0">
                <a:solidFill>
                  <a:srgbClr val="FF3300"/>
                </a:solidFill>
              </a:rPr>
              <a:t>D</a:t>
            </a:r>
            <a:r>
              <a:rPr lang="zh-CN" altLang="en-US" sz="2400" b="1" i="0" dirty="0">
                <a:solidFill>
                  <a:srgbClr val="FF3300"/>
                </a:solidFill>
              </a:rPr>
              <a:t>的精度要求较低</a:t>
            </a:r>
            <a:r>
              <a:rPr lang="zh-CN" altLang="en-US" sz="2400" b="1" i="0" dirty="0"/>
              <a:t>，且有较大间隙。对非定心的</a:t>
            </a:r>
            <a:r>
              <a:rPr lang="zh-CN" altLang="en-US" sz="2400" b="1" i="0" dirty="0">
                <a:solidFill>
                  <a:srgbClr val="FF3300"/>
                </a:solidFill>
              </a:rPr>
              <a:t>键和键槽侧面</a:t>
            </a:r>
            <a:r>
              <a:rPr lang="zh-CN" altLang="en-US" sz="2400" b="1" i="0" dirty="0"/>
              <a:t>也有较高的精度要求，因为它们要起传递扭矩和导向的作用。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261613" y="3222169"/>
            <a:ext cx="3969148" cy="138499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0" dirty="0"/>
              <a:t>GB/T1144－2001</a:t>
            </a:r>
            <a:r>
              <a:rPr lang="zh-CN" altLang="en-US" sz="2800" b="1" i="0" dirty="0" smtClean="0"/>
              <a:t>规定</a:t>
            </a:r>
            <a:endParaRPr lang="en-US" altLang="zh-CN" sz="2800" b="1" i="0" dirty="0" smtClean="0"/>
          </a:p>
          <a:p>
            <a:pPr>
              <a:lnSpc>
                <a:spcPct val="150000"/>
              </a:lnSpc>
            </a:pPr>
            <a:r>
              <a:rPr lang="zh-CN" altLang="en-US" sz="2800" b="1" i="0" dirty="0" smtClean="0">
                <a:solidFill>
                  <a:srgbClr val="FF3300"/>
                </a:solidFill>
              </a:rPr>
              <a:t>小径</a:t>
            </a:r>
            <a:r>
              <a:rPr lang="en-US" altLang="zh-CN" sz="2800" b="1" dirty="0">
                <a:solidFill>
                  <a:srgbClr val="FF3300"/>
                </a:solidFill>
              </a:rPr>
              <a:t>d </a:t>
            </a:r>
            <a:r>
              <a:rPr lang="zh-CN" altLang="en-US" sz="2800" b="1" i="0" dirty="0" smtClean="0">
                <a:solidFill>
                  <a:srgbClr val="FF3300"/>
                </a:solidFill>
              </a:rPr>
              <a:t>定心</a:t>
            </a:r>
            <a:r>
              <a:rPr lang="en-US" altLang="zh-CN" sz="2800" b="1" i="0" dirty="0" smtClean="0"/>
              <a:t>(</a:t>
            </a:r>
            <a:r>
              <a:rPr lang="zh-CN" altLang="en-US" sz="2800" b="1" i="0" dirty="0" smtClean="0"/>
              <a:t>见图</a:t>
            </a:r>
            <a:r>
              <a:rPr lang="en-US" altLang="zh-CN" sz="2800" b="1" i="0" dirty="0" smtClean="0"/>
              <a:t>)</a:t>
            </a:r>
            <a:endParaRPr lang="zh-CN" altLang="en-US" sz="2800" b="1" i="0" dirty="0"/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777647" y="842968"/>
            <a:ext cx="801869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       花键联结主要是保证内、外花键的同轴度，以及内、外花键键侧面接触的均匀性，保证传递一定的扭矩。为此，必须保证具有一定的配合性质。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26" y="1727387"/>
            <a:ext cx="3420415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Group 48"/>
          <p:cNvGrpSpPr>
            <a:grpSpLocks/>
          </p:cNvGrpSpPr>
          <p:nvPr/>
        </p:nvGrpSpPr>
        <p:grpSpPr bwMode="auto">
          <a:xfrm>
            <a:off x="7508307" y="2325729"/>
            <a:ext cx="1429210" cy="1693862"/>
            <a:chOff x="3603" y="1071"/>
            <a:chExt cx="768" cy="960"/>
          </a:xfrm>
        </p:grpSpPr>
        <p:sp>
          <p:nvSpPr>
            <p:cNvPr id="25" name="Line 49"/>
            <p:cNvSpPr>
              <a:spLocks noChangeShapeType="1"/>
            </p:cNvSpPr>
            <p:nvPr/>
          </p:nvSpPr>
          <p:spPr bwMode="auto">
            <a:xfrm flipV="1">
              <a:off x="3603" y="1071"/>
              <a:ext cx="768" cy="9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Text Box 50"/>
            <p:cNvSpPr txBox="1">
              <a:spLocks noChangeArrowheads="1"/>
            </p:cNvSpPr>
            <p:nvPr/>
          </p:nvSpPr>
          <p:spPr bwMode="auto">
            <a:xfrm>
              <a:off x="3758" y="1326"/>
              <a:ext cx="384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3300"/>
                  </a:solidFill>
                </a:rPr>
                <a:t>d</a:t>
              </a:r>
            </a:p>
          </p:txBody>
        </p:sp>
      </p:grpSp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23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uild="p" autoUpdateAnimBg="0"/>
      <p:bldP spid="36873" grpId="0" autoUpdateAnimBg="0"/>
      <p:bldP spid="36874" grpId="0" autoUpdateAnimBg="0"/>
      <p:bldP spid="36875" grpId="0" autoUpdateAnimBg="0"/>
      <p:bldP spid="36883" grpId="0" animBg="1" autoUpdateAnimBg="0"/>
      <p:bldP spid="3689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1338204" y="808753"/>
            <a:ext cx="6700837" cy="55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矩形花键联结以</a:t>
            </a:r>
            <a:r>
              <a:rPr lang="zh-CN" altLang="en-US" sz="2800" b="1" i="0" dirty="0">
                <a:solidFill>
                  <a:srgbClr val="FF3300"/>
                </a:solidFill>
              </a:rPr>
              <a:t>小径</a:t>
            </a:r>
            <a:r>
              <a:rPr lang="en-US" altLang="zh-CN" sz="2800" b="1" dirty="0">
                <a:solidFill>
                  <a:srgbClr val="FF3300"/>
                </a:solidFill>
              </a:rPr>
              <a:t>d</a:t>
            </a:r>
            <a:r>
              <a:rPr lang="zh-CN" altLang="en-US" sz="2800" b="1" i="0" dirty="0">
                <a:solidFill>
                  <a:srgbClr val="FF3300"/>
                </a:solidFill>
              </a:rPr>
              <a:t>定心</a:t>
            </a:r>
            <a:r>
              <a:rPr lang="zh-CN" altLang="en-US" sz="2800" b="1" i="0" dirty="0"/>
              <a:t>的优点：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99607" y="1356441"/>
            <a:ext cx="9523848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15000"/>
              </a:spcBef>
            </a:pPr>
            <a:r>
              <a:rPr lang="zh-CN" altLang="en-US" sz="2800" b="1" i="0" dirty="0"/>
              <a:t>         </a:t>
            </a:r>
            <a:r>
              <a:rPr lang="zh-CN" altLang="en-US" sz="2800" b="1" i="0" dirty="0">
                <a:latin typeface="宋体" pitchFamily="2" charset="-122"/>
              </a:rPr>
              <a:t>① 小径定心的定心精度高，稳定性好。</a:t>
            </a:r>
            <a:r>
              <a:rPr lang="zh-CN" altLang="en-US" sz="2800" b="1" i="0" dirty="0"/>
              <a:t>能用磨削的方法消除热处理后的变形，从而提高了定心直径的制造精度。</a:t>
            </a:r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539947" y="2485153"/>
            <a:ext cx="9420129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</a:t>
            </a:r>
            <a:r>
              <a:rPr lang="zh-CN" altLang="en-US" sz="2800" b="1" i="0" dirty="0" smtClean="0"/>
              <a:t>   </a:t>
            </a:r>
            <a:r>
              <a:rPr lang="zh-CN" altLang="en-US" sz="2800" b="1" i="0" dirty="0"/>
              <a:t>② 有利于简化加工工艺，降低成本。尤其是对内花键定心表面的加工，采用磨削加工，可以减少成本较高的拉刀的规格，也易于保证表面质量。</a:t>
            </a: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639802" y="4115516"/>
            <a:ext cx="9192452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i="0" dirty="0"/>
              <a:t>        ③ 采用小径定心与国际标准的规定完全一致，便于技术引进，有利于机械产品的进出口和技术交流。</a:t>
            </a: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1364634" y="5264112"/>
            <a:ext cx="766870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800" b="1" i="0" dirty="0"/>
              <a:t>④ 有利于齿轮精度标准的贯彻与配套。</a:t>
            </a: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24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 autoUpdateAnimBg="0"/>
      <p:bldP spid="109574" grpId="0" autoUpdateAnimBg="0"/>
      <p:bldP spid="109575" grpId="0"/>
      <p:bldP spid="109576" grpId="0"/>
      <p:bldP spid="1095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719086" y="294556"/>
            <a:ext cx="66460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8.2.2  矩形花键结合的精度设计</a:t>
            </a:r>
            <a:r>
              <a:rPr lang="zh-CN" altLang="en-US" sz="2400" i="0" dirty="0"/>
              <a:t> 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19086" y="708227"/>
            <a:ext cx="676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1. 矩形花键结合的极限与</a:t>
            </a:r>
            <a:r>
              <a:rPr lang="zh-CN" altLang="en-US" sz="2400" b="1" i="0" dirty="0" smtClean="0"/>
              <a:t>配合</a:t>
            </a:r>
            <a:endParaRPr lang="zh-CN" altLang="en-US" sz="2400" b="1" i="0" dirty="0"/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040491" y="1124256"/>
            <a:ext cx="61748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</a:pPr>
            <a:r>
              <a:rPr lang="zh-CN" altLang="en-US" sz="2400" i="0" dirty="0" smtClean="0"/>
              <a:t>     </a:t>
            </a:r>
            <a:r>
              <a:rPr lang="zh-CN" altLang="en-US" sz="2400" b="1" i="0" dirty="0" smtClean="0"/>
              <a:t>（</a:t>
            </a:r>
            <a:r>
              <a:rPr lang="zh-CN" altLang="en-US" sz="2400" b="1" i="0" dirty="0"/>
              <a:t>1</a:t>
            </a:r>
            <a:r>
              <a:rPr lang="zh-CN" altLang="en-US" sz="2400" b="1" i="0" dirty="0" smtClean="0"/>
              <a:t>）尺寸公差带与</a:t>
            </a:r>
            <a:r>
              <a:rPr lang="zh-CN" altLang="en-US" sz="2400" b="1" i="0" dirty="0"/>
              <a:t>装配型式（ 见表8.4 </a:t>
            </a:r>
            <a:r>
              <a:rPr lang="zh-CN" altLang="en-US" sz="2400" b="1" i="0" dirty="0" smtClean="0"/>
              <a:t>）</a:t>
            </a:r>
            <a:endParaRPr lang="zh-CN" altLang="en-US" sz="2400" b="1" i="0" dirty="0"/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1441967" y="1582565"/>
            <a:ext cx="58225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 smtClean="0"/>
              <a:t>（</a:t>
            </a:r>
            <a:r>
              <a:rPr lang="en-US" altLang="zh-CN" sz="2400" b="1" i="0" dirty="0" smtClean="0"/>
              <a:t>2</a:t>
            </a:r>
            <a:r>
              <a:rPr lang="zh-CN" altLang="en-US" sz="2400" b="1" i="0" dirty="0" smtClean="0"/>
              <a:t>）</a:t>
            </a:r>
            <a:r>
              <a:rPr lang="zh-CN" altLang="en-US" sz="2400" b="1" i="0" dirty="0"/>
              <a:t>公差带：选自</a:t>
            </a:r>
            <a:r>
              <a:rPr lang="en-US" altLang="zh-CN" sz="2400" b="1" i="0" dirty="0">
                <a:solidFill>
                  <a:srgbClr val="FF3300"/>
                </a:solidFill>
              </a:rPr>
              <a:t>GB/T1801—2009</a:t>
            </a:r>
            <a:r>
              <a:rPr lang="zh-CN" altLang="en-US" sz="2000" b="1" i="0" dirty="0"/>
              <a:t> 。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841" y="2045594"/>
            <a:ext cx="7281011" cy="508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3"/>
          <p:cNvSpPr/>
          <p:nvPr/>
        </p:nvSpPr>
        <p:spPr bwMode="auto">
          <a:xfrm>
            <a:off x="4555412" y="3283974"/>
            <a:ext cx="1619250" cy="346159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4320249" y="4511107"/>
            <a:ext cx="2080556" cy="346159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7921115" y="2495494"/>
            <a:ext cx="1058811" cy="4031226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25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 autoUpdateAnimBg="0"/>
      <p:bldP spid="22535" grpId="0" build="p" autoUpdateAnimBg="0"/>
      <p:bldP spid="22536" grpId="0" build="p" autoUpdateAnimBg="0"/>
      <p:bldP spid="22548" grpId="0" autoUpdateAnimBg="0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9" name="Text Box 6"/>
          <p:cNvSpPr txBox="1">
            <a:spLocks noChangeArrowheads="1"/>
          </p:cNvSpPr>
          <p:nvPr/>
        </p:nvSpPr>
        <p:spPr bwMode="auto">
          <a:xfrm>
            <a:off x="861476" y="1871663"/>
            <a:ext cx="29908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 smtClean="0"/>
              <a:t>（</a:t>
            </a:r>
            <a:r>
              <a:rPr lang="en-US" altLang="zh-CN" sz="2400" b="1" i="0" dirty="0" smtClean="0"/>
              <a:t>4</a:t>
            </a:r>
            <a:r>
              <a:rPr lang="zh-CN" altLang="en-US" sz="2400" b="1" i="0" dirty="0" smtClean="0"/>
              <a:t>）结合精度</a:t>
            </a:r>
            <a:endParaRPr lang="zh-CN" altLang="en-US" sz="2400" b="1" i="0" dirty="0"/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1106136" y="2275858"/>
            <a:ext cx="2962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i="0" dirty="0">
                <a:latin typeface="宋体" pitchFamily="2" charset="-122"/>
              </a:rPr>
              <a:t>① </a:t>
            </a:r>
            <a:r>
              <a:rPr lang="zh-CN" altLang="en-US" sz="2000" b="1" i="0" dirty="0"/>
              <a:t>一般传动：</a:t>
            </a:r>
            <a:endParaRPr lang="en-US" altLang="zh-CN" sz="2000" b="1" i="0" dirty="0"/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086472" y="2647187"/>
            <a:ext cx="2962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i="0" dirty="0">
                <a:latin typeface="宋体" pitchFamily="2" charset="-122"/>
              </a:rPr>
              <a:t>② </a:t>
            </a:r>
            <a:r>
              <a:rPr lang="zh-CN" altLang="en-US" sz="2000" b="1" i="0" dirty="0"/>
              <a:t>精密传动：</a:t>
            </a:r>
          </a:p>
        </p:txBody>
      </p:sp>
      <p:sp>
        <p:nvSpPr>
          <p:cNvPr id="27667" name="Text Box 4"/>
          <p:cNvSpPr txBox="1">
            <a:spLocks noChangeArrowheads="1"/>
          </p:cNvSpPr>
          <p:nvPr/>
        </p:nvSpPr>
        <p:spPr bwMode="auto">
          <a:xfrm>
            <a:off x="595410" y="185483"/>
            <a:ext cx="49431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     </a:t>
            </a:r>
            <a:r>
              <a:rPr lang="en-US" altLang="zh-CN" sz="2400" b="1" i="0" dirty="0" smtClean="0"/>
              <a:t>(3)</a:t>
            </a:r>
            <a:r>
              <a:rPr lang="zh-CN" altLang="en-US" sz="2400" b="1" i="0" dirty="0" smtClean="0"/>
              <a:t>装配型</a:t>
            </a:r>
            <a:r>
              <a:rPr lang="zh-CN" altLang="en-US" sz="2400" b="1" i="0" dirty="0"/>
              <a:t>式 </a:t>
            </a:r>
            <a:r>
              <a:rPr lang="zh-CN" altLang="en-US" sz="2400" b="1" i="0" dirty="0" smtClean="0"/>
              <a:t>（</a:t>
            </a:r>
            <a:r>
              <a:rPr lang="zh-CN" altLang="en-US" sz="2400" b="1" i="0" dirty="0"/>
              <a:t>见表8.4所示）</a:t>
            </a:r>
          </a:p>
        </p:txBody>
      </p:sp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977954" y="600476"/>
            <a:ext cx="259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en-US" altLang="zh-CN" sz="2400" b="1" i="0" dirty="0">
                <a:latin typeface="宋体" pitchFamily="2" charset="-122"/>
              </a:rPr>
              <a:t>① </a:t>
            </a:r>
            <a:r>
              <a:rPr lang="zh-CN" altLang="en-US" sz="2400" b="1" i="0" dirty="0"/>
              <a:t>滑动联结</a:t>
            </a:r>
            <a:r>
              <a:rPr lang="en-US" altLang="zh-CN" sz="2400" b="1" i="0" dirty="0"/>
              <a:t>:</a:t>
            </a:r>
          </a:p>
        </p:txBody>
      </p:sp>
      <p:sp>
        <p:nvSpPr>
          <p:cNvPr id="83982" name="Text Box 14"/>
          <p:cNvSpPr txBox="1">
            <a:spLocks noChangeArrowheads="1"/>
          </p:cNvSpPr>
          <p:nvPr/>
        </p:nvSpPr>
        <p:spPr bwMode="auto">
          <a:xfrm>
            <a:off x="1003760" y="1024649"/>
            <a:ext cx="29225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en-US" altLang="zh-CN" sz="2400" b="1" i="0" dirty="0">
                <a:latin typeface="宋体" pitchFamily="2" charset="-122"/>
              </a:rPr>
              <a:t>② </a:t>
            </a:r>
            <a:r>
              <a:rPr lang="zh-CN" altLang="en-US" sz="2400" b="1" i="0" dirty="0"/>
              <a:t>紧滑动联结：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1109456" y="1455019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latin typeface="宋体" pitchFamily="2" charset="-122"/>
              </a:rPr>
              <a:t>③ </a:t>
            </a:r>
            <a:r>
              <a:rPr lang="zh-CN" altLang="en-US" sz="2400" b="1" i="0" dirty="0"/>
              <a:t>固定联结：</a:t>
            </a:r>
          </a:p>
        </p:txBody>
      </p:sp>
      <p:sp>
        <p:nvSpPr>
          <p:cNvPr id="83994" name="Text Box 26"/>
          <p:cNvSpPr txBox="1">
            <a:spLocks noChangeArrowheads="1"/>
          </p:cNvSpPr>
          <p:nvPr/>
        </p:nvSpPr>
        <p:spPr bwMode="auto">
          <a:xfrm>
            <a:off x="3011489" y="600476"/>
            <a:ext cx="574296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zh-CN" altLang="en-US" sz="2400" b="1" i="0" dirty="0"/>
              <a:t>用于内、外花键之间工作时有相对移动。</a:t>
            </a:r>
          </a:p>
        </p:txBody>
      </p:sp>
      <p:sp>
        <p:nvSpPr>
          <p:cNvPr id="83995" name="Text Box 27"/>
          <p:cNvSpPr txBox="1">
            <a:spLocks noChangeArrowheads="1"/>
          </p:cNvSpPr>
          <p:nvPr/>
        </p:nvSpPr>
        <p:spPr bwMode="auto">
          <a:xfrm>
            <a:off x="2904025" y="1445389"/>
            <a:ext cx="5957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 </a:t>
            </a:r>
            <a:r>
              <a:rPr lang="zh-CN" altLang="en-US" sz="2400" b="1" i="0" dirty="0"/>
              <a:t>用于内、外花键之间工作时无轴向移动。</a:t>
            </a:r>
          </a:p>
        </p:txBody>
      </p:sp>
      <p:sp>
        <p:nvSpPr>
          <p:cNvPr id="83996" name="Text Box 28"/>
          <p:cNvSpPr txBox="1">
            <a:spLocks noChangeArrowheads="1"/>
          </p:cNvSpPr>
          <p:nvPr/>
        </p:nvSpPr>
        <p:spPr bwMode="auto">
          <a:xfrm>
            <a:off x="2757657" y="2258036"/>
            <a:ext cx="77726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i="0" dirty="0"/>
              <a:t>内花键拉削后再进行热处理，其变形不易修正，故由</a:t>
            </a:r>
            <a:r>
              <a:rPr lang="en-US" altLang="zh-CN" sz="2000" b="1" i="0" dirty="0">
                <a:solidFill>
                  <a:srgbClr val="FF3300"/>
                </a:solidFill>
              </a:rPr>
              <a:t>IT9</a:t>
            </a:r>
            <a:r>
              <a:rPr lang="en-US" altLang="zh-CN" sz="2000" b="1" i="0" dirty="0">
                <a:solidFill>
                  <a:srgbClr val="FF3300"/>
                </a:solidFill>
                <a:latin typeface="宋体" pitchFamily="2" charset="-122"/>
              </a:rPr>
              <a:t>→IT11</a:t>
            </a:r>
            <a:r>
              <a:rPr lang="zh-CN" altLang="en-US" sz="2000" b="1" i="0" dirty="0">
                <a:solidFill>
                  <a:srgbClr val="FF33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83997" name="Text Box 29"/>
          <p:cNvSpPr txBox="1">
            <a:spLocks noChangeArrowheads="1"/>
          </p:cNvSpPr>
          <p:nvPr/>
        </p:nvSpPr>
        <p:spPr bwMode="auto">
          <a:xfrm>
            <a:off x="2779065" y="2628189"/>
            <a:ext cx="71650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000" b="1" i="0" dirty="0"/>
              <a:t>当键侧配合间隙要求较高时，内花键槽宽选</a:t>
            </a:r>
            <a:r>
              <a:rPr lang="en-US" altLang="zh-CN" sz="2000" b="1" i="0" dirty="0">
                <a:solidFill>
                  <a:srgbClr val="FF0000"/>
                </a:solidFill>
              </a:rPr>
              <a:t>H7</a:t>
            </a:r>
            <a:r>
              <a:rPr lang="zh-CN" altLang="en-US" sz="2000" b="1" i="0" dirty="0" smtClean="0"/>
              <a:t>，一般</a:t>
            </a:r>
            <a:r>
              <a:rPr lang="zh-CN" altLang="en-US" sz="2000" b="1" i="0" dirty="0"/>
              <a:t>选</a:t>
            </a:r>
            <a:r>
              <a:rPr lang="en-US" altLang="zh-CN" sz="2000" b="1" i="0" dirty="0">
                <a:solidFill>
                  <a:srgbClr val="FF0000"/>
                </a:solidFill>
              </a:rPr>
              <a:t>IT9</a:t>
            </a:r>
            <a:r>
              <a:rPr lang="zh-CN" altLang="en-US" sz="2000" b="1" i="0" dirty="0"/>
              <a:t>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96737" y="1034174"/>
            <a:ext cx="4826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2400" b="1" i="0"/>
              <a:t>用于内、外花键有定心精度要求。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3124495"/>
            <a:ext cx="6479617" cy="4057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 bwMode="auto">
          <a:xfrm>
            <a:off x="7347674" y="3637935"/>
            <a:ext cx="1140542" cy="35437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" name="Line 22"/>
          <p:cNvSpPr>
            <a:spLocks noChangeShapeType="1"/>
          </p:cNvSpPr>
          <p:nvPr/>
        </p:nvSpPr>
        <p:spPr bwMode="auto">
          <a:xfrm>
            <a:off x="1793190" y="4540044"/>
            <a:ext cx="6750844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1891640" y="5592096"/>
            <a:ext cx="6750844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26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9" grpId="0"/>
      <p:bldP spid="83976" grpId="0" autoUpdateAnimBg="0"/>
      <p:bldP spid="83978" grpId="0" autoUpdateAnimBg="0"/>
      <p:bldP spid="27667" grpId="0"/>
      <p:bldP spid="83981" grpId="0" autoUpdateAnimBg="0"/>
      <p:bldP spid="83982" grpId="0" autoUpdateAnimBg="0"/>
      <p:bldP spid="83983" grpId="0" autoUpdateAnimBg="0"/>
      <p:bldP spid="83994" grpId="0" autoUpdateAnimBg="0"/>
      <p:bldP spid="83995" grpId="0" autoUpdateAnimBg="0"/>
      <p:bldP spid="83996" grpId="0" autoUpdateAnimBg="0"/>
      <p:bldP spid="83997" grpId="0" autoUpdateAnimBg="0"/>
      <p:bldP spid="2" grpId="0"/>
      <p:bldP spid="3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1445576" y="637141"/>
            <a:ext cx="566313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2.  </a:t>
            </a:r>
            <a:r>
              <a:rPr lang="zh-CN" altLang="en-US" sz="2400" b="1" i="0" dirty="0"/>
              <a:t>矩形花键结合的极限与配合选用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1110060" y="1094341"/>
            <a:ext cx="91633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    </a:t>
            </a:r>
            <a:r>
              <a:rPr lang="zh-CN" altLang="en-US" sz="2400" b="1" i="0" dirty="0"/>
              <a:t>矩形花键结合的极限与配合选用是指确定</a:t>
            </a:r>
            <a:r>
              <a:rPr lang="zh-CN" altLang="en-US" sz="2400" b="1" i="0" dirty="0">
                <a:solidFill>
                  <a:srgbClr val="FF3300"/>
                </a:solidFill>
              </a:rPr>
              <a:t>联结精度</a:t>
            </a:r>
            <a:r>
              <a:rPr lang="zh-CN" altLang="en-US" sz="2400" b="1" i="0" dirty="0"/>
              <a:t>和</a:t>
            </a:r>
            <a:r>
              <a:rPr lang="zh-CN" altLang="en-US" sz="2400" b="1" i="0" dirty="0">
                <a:solidFill>
                  <a:srgbClr val="FF3300"/>
                </a:solidFill>
              </a:rPr>
              <a:t>装配型式</a:t>
            </a:r>
            <a:r>
              <a:rPr lang="zh-CN" altLang="en-US" sz="2400" b="1" i="0" dirty="0"/>
              <a:t>。</a:t>
            </a:r>
            <a:endParaRPr lang="en-US" altLang="zh-CN" sz="2400" b="1" i="0" dirty="0"/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1216976" y="1579195"/>
            <a:ext cx="97851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</a:t>
            </a:r>
            <a:r>
              <a:rPr lang="en-US" altLang="zh-CN" sz="2400" b="1" i="0" dirty="0"/>
              <a:t>1</a:t>
            </a:r>
            <a:r>
              <a:rPr lang="zh-CN" altLang="en-US" sz="2400" b="1" i="0" dirty="0"/>
              <a:t>） 矩形花键</a:t>
            </a:r>
            <a:r>
              <a:rPr lang="zh-CN" altLang="en-US" sz="2400" b="1" i="0" dirty="0">
                <a:solidFill>
                  <a:srgbClr val="FF3300"/>
                </a:solidFill>
              </a:rPr>
              <a:t>联结精度</a:t>
            </a:r>
            <a:r>
              <a:rPr lang="zh-CN" altLang="en-US" sz="2400" b="1" i="0" dirty="0"/>
              <a:t>的选用主要根据</a:t>
            </a:r>
            <a:r>
              <a:rPr lang="zh-CN" altLang="en-US" sz="2400" b="1" i="0" dirty="0">
                <a:solidFill>
                  <a:srgbClr val="FF3300"/>
                </a:solidFill>
              </a:rPr>
              <a:t>定心精度和传递扭矩大小。</a:t>
            </a:r>
            <a:endParaRPr lang="en-US" altLang="zh-CN" sz="2400" b="1" i="0" dirty="0">
              <a:solidFill>
                <a:srgbClr val="FF3300"/>
              </a:solidFill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779037" y="1987235"/>
            <a:ext cx="92977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 “精密传动用”</a:t>
            </a:r>
            <a:r>
              <a:rPr lang="zh-CN" altLang="en-US" sz="2400" b="1" i="0" dirty="0"/>
              <a:t>花键联结定心精度高、传递扭矩大而且平稳，多用于精密机床主轴变速箱，以及各种减速箱中轴与齿轮花键孔联结。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773370" y="2800754"/>
            <a:ext cx="90195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 “一般用</a:t>
            </a:r>
            <a:r>
              <a:rPr lang="en-US" altLang="zh-CN" sz="2400" b="1" i="0" dirty="0">
                <a:solidFill>
                  <a:srgbClr val="FF3300"/>
                </a:solidFill>
              </a:rPr>
              <a:t>”</a:t>
            </a:r>
            <a:r>
              <a:rPr lang="zh-CN" altLang="en-US" sz="2400" b="1" i="0" dirty="0"/>
              <a:t>花键联结用于定心精度不高，但传递扭矩较大，如载重汽车、拖拉机的变速箱。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826361" y="3601985"/>
            <a:ext cx="90157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 smtClean="0"/>
              <a:t>      （</a:t>
            </a:r>
            <a:r>
              <a:rPr lang="en-US" altLang="zh-CN" sz="2400" b="1" i="0" dirty="0"/>
              <a:t>2</a:t>
            </a:r>
            <a:r>
              <a:rPr lang="zh-CN" altLang="en-US" sz="2400" b="1" i="0" dirty="0"/>
              <a:t>） 矩形花键装配型式的选用主要根据</a:t>
            </a:r>
            <a:r>
              <a:rPr lang="zh-CN" altLang="en-US" sz="2400" b="1" i="0" dirty="0">
                <a:solidFill>
                  <a:srgbClr val="FF3300"/>
                </a:solidFill>
              </a:rPr>
              <a:t>内、外花键之间是否有轴向移动</a:t>
            </a:r>
            <a:r>
              <a:rPr lang="zh-CN" altLang="en-US" sz="2400" b="1" i="0" dirty="0"/>
              <a:t>。</a:t>
            </a:r>
            <a:endParaRPr lang="en-US" altLang="zh-CN" sz="2400" b="1" i="0" dirty="0">
              <a:solidFill>
                <a:srgbClr val="FF3300"/>
              </a:solidFill>
            </a:endParaRP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773992" y="4403305"/>
            <a:ext cx="930279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  “滑动联结”</a:t>
            </a:r>
            <a:r>
              <a:rPr lang="zh-CN" altLang="en-US" sz="2400" b="1" i="0" dirty="0"/>
              <a:t>用于内、外花键之间有轴向移动，而且移动距离长、频率高。应用滑动联结可保证运动灵活性及配合面间有足够的润滑油层。如载重汽车、拖拉机的变速箱中的齿轮与轴的联结。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874022" y="5599824"/>
            <a:ext cx="920276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    </a:t>
            </a:r>
            <a:r>
              <a:rPr lang="zh-CN" altLang="en-US" sz="2400" b="1" i="0" dirty="0" smtClean="0">
                <a:solidFill>
                  <a:srgbClr val="FF3300"/>
                </a:solidFill>
              </a:rPr>
              <a:t> “紧滑动联结”</a:t>
            </a:r>
            <a:r>
              <a:rPr lang="zh-CN" altLang="en-US" sz="2400" b="1" i="0" dirty="0"/>
              <a:t>用于内、外花键定心精度要求高，传递扭矩大或经常有反向转动的情况。</a:t>
            </a: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1264660" y="6401055"/>
            <a:ext cx="98504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“固定联结”</a:t>
            </a:r>
            <a:r>
              <a:rPr lang="zh-CN" altLang="en-US" sz="2400" b="1" i="0" dirty="0"/>
              <a:t>用于内、外花键之间无需在轴向移动，只用来传递扭矩。</a:t>
            </a: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27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0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10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0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10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10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0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build="p" autoUpdateAnimBg="0"/>
      <p:bldP spid="110597" grpId="0" build="p" autoUpdateAnimBg="0"/>
      <p:bldP spid="110598" grpId="0" build="p" autoUpdateAnimBg="0"/>
      <p:bldP spid="110599" grpId="0" build="p" autoUpdateAnimBg="0"/>
      <p:bldP spid="110600" grpId="0" build="p" autoUpdateAnimBg="0"/>
      <p:bldP spid="110601" grpId="0" build="p" autoUpdateAnimBg="0"/>
      <p:bldP spid="110602" grpId="0" build="p" autoUpdateAnimBg="0"/>
      <p:bldP spid="110603" grpId="0" build="p" autoUpdateAnimBg="0"/>
      <p:bldP spid="110604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686506" y="519410"/>
            <a:ext cx="55302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i="0" dirty="0"/>
              <a:t>3. </a:t>
            </a:r>
            <a:r>
              <a:rPr lang="zh-CN" altLang="en-US" sz="2400" b="1" i="0" dirty="0">
                <a:latin typeface="宋体" pitchFamily="2" charset="-122"/>
              </a:rPr>
              <a:t>几何</a:t>
            </a:r>
            <a:r>
              <a:rPr lang="zh-CN" altLang="en-US" sz="2400" b="1" i="0" dirty="0" smtClean="0">
                <a:latin typeface="宋体" pitchFamily="2" charset="-122"/>
              </a:rPr>
              <a:t>公差和表面粗糙度的选用</a:t>
            </a:r>
            <a:endParaRPr lang="zh-CN" altLang="en-US" sz="2400" b="1" i="0" dirty="0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9792929" y="1314450"/>
            <a:ext cx="762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83" y="2826515"/>
            <a:ext cx="410527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851" y="2656068"/>
            <a:ext cx="4035369" cy="451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8522" y="1073785"/>
            <a:ext cx="3652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i="0" dirty="0" smtClean="0"/>
              <a:t>（</a:t>
            </a:r>
            <a:r>
              <a:rPr lang="en-US" altLang="zh-CN" sz="2400" b="1" i="0" dirty="0" smtClean="0"/>
              <a:t>1</a:t>
            </a:r>
            <a:r>
              <a:rPr lang="zh-CN" altLang="en-US" sz="2400" b="1" i="0" dirty="0" smtClean="0"/>
              <a:t>）几何公差的选用</a:t>
            </a:r>
            <a:endParaRPr lang="zh-CN" altLang="en-US" sz="2400" b="1" i="0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89" y="1556344"/>
            <a:ext cx="84963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28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 autoUpdateAnimBg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2273588" y="1529134"/>
            <a:ext cx="635913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位置度公差用于控制对称度和等分度误差。</a:t>
            </a:r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426" y="2205038"/>
            <a:ext cx="8964570" cy="4225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254" y="477014"/>
            <a:ext cx="801052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29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004269" y="731832"/>
            <a:ext cx="65864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b="1" i="0" dirty="0">
                <a:latin typeface="宋体" pitchFamily="2" charset="-122"/>
              </a:rPr>
              <a:t>第8章 键、花键结合的精度设计与检测</a:t>
            </a:r>
            <a:r>
              <a:rPr lang="zh-CN" altLang="en-US" sz="2800" b="1" i="0" dirty="0"/>
              <a:t> </a:t>
            </a:r>
          </a:p>
        </p:txBody>
      </p:sp>
      <p:sp>
        <p:nvSpPr>
          <p:cNvPr id="4161" name="Text Box 3"/>
          <p:cNvSpPr txBox="1">
            <a:spLocks noChangeArrowheads="1"/>
          </p:cNvSpPr>
          <p:nvPr/>
        </p:nvSpPr>
        <p:spPr bwMode="auto">
          <a:xfrm>
            <a:off x="1940628" y="1438776"/>
            <a:ext cx="18791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键的作用： </a:t>
            </a:r>
          </a:p>
        </p:txBody>
      </p:sp>
      <p:sp>
        <p:nvSpPr>
          <p:cNvPr id="4162" name="Text Box 4"/>
          <p:cNvSpPr txBox="1">
            <a:spLocks noChangeArrowheads="1"/>
          </p:cNvSpPr>
          <p:nvPr/>
        </p:nvSpPr>
        <p:spPr bwMode="auto">
          <a:xfrm>
            <a:off x="3510726" y="1438776"/>
            <a:ext cx="2571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（</a:t>
            </a:r>
            <a:r>
              <a:rPr lang="zh-CN" altLang="en-US" sz="2400" b="1" i="0" dirty="0"/>
              <a:t>1</a:t>
            </a:r>
            <a:r>
              <a:rPr lang="zh-CN" altLang="en-US" sz="2400" b="1" i="0" dirty="0">
                <a:latin typeface="宋体" pitchFamily="2" charset="-122"/>
              </a:rPr>
              <a:t>）传递转矩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535617" y="1892127"/>
            <a:ext cx="248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（3）导向 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4154435" y="2530265"/>
            <a:ext cx="1809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 smtClean="0"/>
              <a:t>平    键</a:t>
            </a:r>
            <a:r>
              <a:rPr lang="zh-CN" altLang="en-US" sz="2400" i="0" dirty="0" smtClean="0"/>
              <a:t> </a:t>
            </a:r>
            <a:endParaRPr lang="zh-CN" altLang="en-US" sz="2400" i="0" dirty="0"/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4154435" y="3127441"/>
            <a:ext cx="1905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半圆键 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4172562" y="3655749"/>
            <a:ext cx="171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楔形键 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4009719" y="4459487"/>
            <a:ext cx="2019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矩形花键</a:t>
            </a:r>
            <a:r>
              <a:rPr lang="zh-CN" altLang="en-US" sz="2800" b="1" i="0" dirty="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3994653" y="5111715"/>
            <a:ext cx="27364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渐开线花键(矮胖) </a:t>
            </a:r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2029163" y="5908217"/>
            <a:ext cx="63012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本章只介绍</a:t>
            </a:r>
            <a:r>
              <a:rPr lang="zh-CN" altLang="en-US" sz="2400" b="1" i="0" dirty="0">
                <a:solidFill>
                  <a:srgbClr val="FF3300"/>
                </a:solidFill>
              </a:rPr>
              <a:t>普通平键</a:t>
            </a:r>
            <a:r>
              <a:rPr lang="zh-CN" altLang="en-US" sz="2400" b="1" i="0" dirty="0"/>
              <a:t>和</a:t>
            </a:r>
            <a:r>
              <a:rPr lang="zh-CN" altLang="en-US" sz="2400" b="1" i="0" dirty="0">
                <a:solidFill>
                  <a:srgbClr val="FF3300"/>
                </a:solidFill>
              </a:rPr>
              <a:t>矩形花键</a:t>
            </a:r>
            <a:r>
              <a:rPr lang="zh-CN" altLang="en-US" sz="2400" b="1" i="0" dirty="0"/>
              <a:t>的精度设计。</a:t>
            </a:r>
          </a:p>
        </p:txBody>
      </p:sp>
      <p:sp>
        <p:nvSpPr>
          <p:cNvPr id="4152" name="Rectangle 38"/>
          <p:cNvSpPr>
            <a:spLocks noChangeArrowheads="1"/>
          </p:cNvSpPr>
          <p:nvPr/>
        </p:nvSpPr>
        <p:spPr bwMode="auto">
          <a:xfrm>
            <a:off x="5891976" y="2596274"/>
            <a:ext cx="666750" cy="5921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87" name="Text Box 91"/>
          <p:cNvSpPr txBox="1">
            <a:spLocks noChangeArrowheads="1"/>
          </p:cNvSpPr>
          <p:nvPr/>
        </p:nvSpPr>
        <p:spPr bwMode="auto">
          <a:xfrm>
            <a:off x="5805354" y="1438776"/>
            <a:ext cx="2476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(2)  传递运动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05" y="2348270"/>
            <a:ext cx="2013359" cy="70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35" y="3089041"/>
            <a:ext cx="1125486" cy="50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449" y="3581790"/>
            <a:ext cx="1072595" cy="57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905" y="4491850"/>
            <a:ext cx="1888215" cy="55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328" y="5046681"/>
            <a:ext cx="914400" cy="666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958" y="2721244"/>
            <a:ext cx="123825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35" y="2543887"/>
            <a:ext cx="1257300" cy="14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183" y="4555249"/>
            <a:ext cx="11049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74" y="2116496"/>
            <a:ext cx="1914525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7622138" y="2729359"/>
            <a:ext cx="18585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导向平键 </a:t>
            </a:r>
          </a:p>
        </p:txBody>
      </p:sp>
      <p:sp>
        <p:nvSpPr>
          <p:cNvPr id="2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26" name="圆角矩形 25">
            <a:hlinkClick r:id="rId11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4161" grpId="0"/>
      <p:bldP spid="4162" grpId="0"/>
      <p:bldP spid="4101" grpId="0" autoUpdateAnimBg="0"/>
      <p:bldP spid="4107" grpId="0" autoUpdateAnimBg="0"/>
      <p:bldP spid="4108" grpId="0" autoUpdateAnimBg="0"/>
      <p:bldP spid="4109" grpId="0" autoUpdateAnimBg="0"/>
      <p:bldP spid="4114" grpId="0" autoUpdateAnimBg="0"/>
      <p:bldP spid="4115" grpId="0" autoUpdateAnimBg="0"/>
      <p:bldP spid="4122" grpId="0" autoUpdateAnimBg="0"/>
      <p:bldP spid="4187" grpId="0" autoUpdateAnimBg="0"/>
      <p:bldP spid="7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175" y="1984577"/>
            <a:ext cx="7394575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28" y="1006154"/>
            <a:ext cx="87439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30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Text Box 1028"/>
          <p:cNvSpPr txBox="1">
            <a:spLocks noChangeArrowheads="1"/>
          </p:cNvSpPr>
          <p:nvPr/>
        </p:nvSpPr>
        <p:spPr bwMode="auto">
          <a:xfrm>
            <a:off x="1565072" y="1211659"/>
            <a:ext cx="700265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位置度和对称度公差数值 见表8.</a:t>
            </a:r>
            <a:r>
              <a:rPr lang="zh-CN" altLang="en-US" sz="2400" b="1" i="0" dirty="0" smtClean="0"/>
              <a:t>5。</a:t>
            </a:r>
            <a:endParaRPr lang="zh-CN" altLang="en-US" sz="2400" b="1" i="0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418" y="1897458"/>
            <a:ext cx="9069320" cy="270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832811" y="964595"/>
            <a:ext cx="5238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400" b="1" i="0" dirty="0" smtClean="0">
                <a:latin typeface="宋体" pitchFamily="2" charset="-122"/>
              </a:rPr>
              <a:t>（</a:t>
            </a:r>
            <a:r>
              <a:rPr lang="en-US" altLang="zh-CN" sz="2400" b="1" i="0" dirty="0">
                <a:latin typeface="宋体" pitchFamily="2" charset="-122"/>
              </a:rPr>
              <a:t>2</a:t>
            </a:r>
            <a:r>
              <a:rPr lang="zh-CN" altLang="en-US" sz="2400" b="1" i="0" dirty="0" smtClean="0">
                <a:latin typeface="宋体" pitchFamily="2" charset="-122"/>
              </a:rPr>
              <a:t>）表面粗糙度的选用</a:t>
            </a:r>
            <a:endParaRPr lang="en-US" altLang="zh-CN" sz="2400" b="1" i="0" dirty="0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51" y="2740581"/>
            <a:ext cx="8252148" cy="242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402326" y="1426260"/>
            <a:ext cx="73975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i="0" dirty="0" smtClean="0"/>
              <a:t>        矩形花键</a:t>
            </a:r>
            <a:r>
              <a:rPr lang="zh-CN" altLang="en-US" sz="2400" b="1" i="0" dirty="0"/>
              <a:t>各结合表面的表面粗糙度轮廓</a:t>
            </a:r>
            <a:r>
              <a:rPr lang="en-US" altLang="zh-CN" sz="2400" b="1" dirty="0"/>
              <a:t>Ra </a:t>
            </a:r>
            <a:r>
              <a:rPr lang="zh-CN" altLang="en-US" sz="2400" b="1" i="0" dirty="0"/>
              <a:t>的上限</a:t>
            </a:r>
            <a:r>
              <a:rPr lang="zh-CN" altLang="en-US" sz="2400" b="1" i="0" dirty="0" smtClean="0"/>
              <a:t>推荐表</a:t>
            </a:r>
            <a:r>
              <a:rPr lang="en-US" altLang="zh-CN" sz="2400" b="1" i="0" dirty="0"/>
              <a:t>8. 6 </a:t>
            </a:r>
            <a:r>
              <a:rPr lang="zh-CN" altLang="en-US" sz="2400" b="1" i="0" dirty="0"/>
              <a:t>所示。</a:t>
            </a:r>
            <a:endParaRPr lang="zh-CN" altLang="en-US" sz="2400" b="1" dirty="0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32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 autoUpdateAnimBg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792415" y="729824"/>
            <a:ext cx="5719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4. 图样标注</a:t>
            </a:r>
            <a:r>
              <a:rPr lang="zh-CN" altLang="en-US" sz="2400" b="1" i="0" dirty="0">
                <a:latin typeface="宋体" pitchFamily="2" charset="-122"/>
              </a:rPr>
              <a:t>(见图</a:t>
            </a:r>
            <a:r>
              <a:rPr lang="zh-CN" altLang="en-US" sz="2400" b="1" i="0" dirty="0"/>
              <a:t>8.8 ~</a:t>
            </a:r>
            <a:r>
              <a:rPr lang="zh-CN" altLang="en-US" sz="2400" b="1" i="0" dirty="0">
                <a:latin typeface="宋体" pitchFamily="2" charset="-122"/>
              </a:rPr>
              <a:t> 图</a:t>
            </a:r>
            <a:r>
              <a:rPr lang="zh-CN" altLang="en-US" sz="2400" b="1" i="0" dirty="0"/>
              <a:t>8.10)</a:t>
            </a:r>
            <a:endParaRPr lang="en-US" altLang="zh-CN" sz="2400" b="1" i="0" dirty="0"/>
          </a:p>
        </p:txBody>
      </p:sp>
      <p:sp>
        <p:nvSpPr>
          <p:cNvPr id="43066" name="Text Box 58"/>
          <p:cNvSpPr txBox="1">
            <a:spLocks noChangeArrowheads="1"/>
          </p:cNvSpPr>
          <p:nvPr/>
        </p:nvSpPr>
        <p:spPr bwMode="auto">
          <a:xfrm>
            <a:off x="1734954" y="1197320"/>
            <a:ext cx="53934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(1) 位置度的标注（见图8.8）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282" y="1939574"/>
            <a:ext cx="8964570" cy="4225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33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  <p:bldP spid="43066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4" name="Text Box 44"/>
          <p:cNvSpPr txBox="1">
            <a:spLocks noChangeArrowheads="1"/>
          </p:cNvSpPr>
          <p:nvPr/>
        </p:nvSpPr>
        <p:spPr bwMode="auto">
          <a:xfrm>
            <a:off x="1635126" y="749758"/>
            <a:ext cx="49426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(2) 对称度的标注（见图8.9）</a:t>
            </a:r>
            <a:endParaRPr lang="en-US" altLang="zh-CN" sz="2400" b="1" i="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75" y="1473313"/>
            <a:ext cx="8917463" cy="4721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34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992794" y="391201"/>
            <a:ext cx="5135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 smtClean="0"/>
              <a:t>5. </a:t>
            </a:r>
            <a:r>
              <a:rPr lang="zh-CN" altLang="en-US" sz="2400" b="1" i="0" dirty="0" smtClean="0"/>
              <a:t>标注</a:t>
            </a:r>
            <a:r>
              <a:rPr lang="zh-CN" altLang="en-US" sz="2400" b="1" i="0" dirty="0"/>
              <a:t>示例（见图8.10）</a:t>
            </a: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 bwMode="auto">
          <a:xfrm>
            <a:off x="9741250" y="673893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sp>
        <p:nvSpPr>
          <p:cNvPr id="3" name="矩形 2"/>
          <p:cNvSpPr/>
          <p:nvPr/>
        </p:nvSpPr>
        <p:spPr>
          <a:xfrm>
            <a:off x="1107368" y="819015"/>
            <a:ext cx="89117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 smtClean="0"/>
              <a:t>           矩形花键</a:t>
            </a:r>
            <a:r>
              <a:rPr lang="zh-CN" altLang="en-US" sz="2400" b="1" i="0" dirty="0"/>
              <a:t>在零件图样上标注内容为键数</a:t>
            </a:r>
            <a:r>
              <a:rPr lang="en-US" altLang="zh-CN" sz="2400" b="1" dirty="0"/>
              <a:t>N </a:t>
            </a:r>
            <a:r>
              <a:rPr lang="zh-CN" altLang="en-US" sz="2400" b="1" i="0" dirty="0"/>
              <a:t>和小径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、大径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、键</a:t>
            </a:r>
            <a:r>
              <a:rPr lang="en-US" altLang="zh-CN" sz="2400" b="1" i="0" dirty="0"/>
              <a:t>(</a:t>
            </a:r>
            <a:r>
              <a:rPr lang="zh-CN" altLang="en-US" sz="2400" b="1" i="0" dirty="0"/>
              <a:t>槽</a:t>
            </a:r>
            <a:r>
              <a:rPr lang="en-US" altLang="zh-CN" sz="2400" b="1" i="0" dirty="0"/>
              <a:t>) </a:t>
            </a:r>
            <a:r>
              <a:rPr lang="zh-CN" altLang="en-US" sz="2400" b="1" i="0" dirty="0"/>
              <a:t>宽</a:t>
            </a:r>
            <a:r>
              <a:rPr lang="en-US" altLang="zh-CN" sz="2400" b="1" dirty="0"/>
              <a:t>B</a:t>
            </a:r>
            <a:r>
              <a:rPr lang="en-US" altLang="zh-CN" sz="2400" b="1" i="0" dirty="0"/>
              <a:t> </a:t>
            </a:r>
            <a:r>
              <a:rPr lang="zh-CN" altLang="en-US" sz="2400" b="1" i="0" dirty="0"/>
              <a:t>的</a:t>
            </a:r>
            <a:r>
              <a:rPr lang="zh-CN" altLang="en-US" sz="2400" b="1" i="0" dirty="0" smtClean="0"/>
              <a:t>尺寸公差带</a:t>
            </a:r>
            <a:r>
              <a:rPr lang="zh-CN" altLang="en-US" sz="2400" b="1" i="0" dirty="0"/>
              <a:t>代号。在装配图上标注花键的配合代号</a:t>
            </a:r>
            <a:r>
              <a:rPr lang="en-US" altLang="zh-CN" sz="2400" b="1" i="0" dirty="0"/>
              <a:t>, </a:t>
            </a:r>
            <a:r>
              <a:rPr lang="zh-CN" altLang="en-US" sz="2400" b="1" i="0" dirty="0"/>
              <a:t>并在技术要求中注明矩形花键的标准</a:t>
            </a:r>
            <a:r>
              <a:rPr lang="zh-CN" altLang="en-US" sz="2400" b="1" i="0" dirty="0" smtClean="0"/>
              <a:t>号</a:t>
            </a:r>
            <a:r>
              <a:rPr lang="en-US" altLang="zh-CN" sz="2400" b="1" i="0" dirty="0" smtClean="0"/>
              <a:t>GB</a:t>
            </a:r>
            <a:r>
              <a:rPr lang="en-US" altLang="zh-CN" sz="2400" b="1" i="0" dirty="0"/>
              <a:t>/ T 1144—2001</a:t>
            </a:r>
            <a:r>
              <a:rPr lang="zh-CN" altLang="en-US" sz="2400" b="1" i="0" dirty="0" smtClean="0"/>
              <a:t>。</a:t>
            </a:r>
            <a:endParaRPr lang="zh-CN" altLang="en-US" sz="2400" b="1" i="0" dirty="0"/>
          </a:p>
        </p:txBody>
      </p:sp>
      <p:sp>
        <p:nvSpPr>
          <p:cNvPr id="4" name="矩形 3"/>
          <p:cNvSpPr/>
          <p:nvPr/>
        </p:nvSpPr>
        <p:spPr>
          <a:xfrm>
            <a:off x="1461868" y="2001186"/>
            <a:ext cx="3434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0" dirty="0" smtClean="0"/>
              <a:t>(1)  </a:t>
            </a:r>
            <a:r>
              <a:rPr lang="zh-CN" altLang="en-US" sz="2400" b="1" i="0" dirty="0" smtClean="0"/>
              <a:t>装配图上标注</a:t>
            </a:r>
            <a:endParaRPr lang="zh-CN" altLang="en-US" sz="2400" b="1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039" y="2447631"/>
            <a:ext cx="4642068" cy="87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037" y="3346586"/>
            <a:ext cx="4605498" cy="378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35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 autoUpdateAnimBg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8611" y="312859"/>
            <a:ext cx="5981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i="0" dirty="0" smtClean="0"/>
              <a:t>（</a:t>
            </a:r>
            <a:r>
              <a:rPr lang="en-US" altLang="zh-CN" sz="2400" b="1" i="0" dirty="0" smtClean="0"/>
              <a:t>2</a:t>
            </a:r>
            <a:r>
              <a:rPr lang="zh-CN" altLang="en-US" sz="2400" b="1" i="0" dirty="0" smtClean="0"/>
              <a:t>）零件图</a:t>
            </a:r>
            <a:r>
              <a:rPr lang="zh-CN" altLang="en-US" sz="2400" b="1" i="0" dirty="0"/>
              <a:t>上</a:t>
            </a:r>
            <a:r>
              <a:rPr lang="zh-CN" altLang="en-US" sz="2400" b="1" i="0" dirty="0" smtClean="0"/>
              <a:t>标注</a:t>
            </a:r>
            <a:r>
              <a:rPr lang="zh-CN" altLang="en-US" sz="2400" b="1" i="0" dirty="0"/>
              <a:t> </a:t>
            </a:r>
            <a:r>
              <a:rPr lang="zh-CN" altLang="en-US" sz="2400" b="1" i="0" dirty="0" smtClean="0"/>
              <a:t> </a:t>
            </a:r>
            <a:endParaRPr lang="en-US" altLang="zh-CN" sz="2400" b="1" i="0" dirty="0" smtClean="0"/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459" y="2258112"/>
            <a:ext cx="4185316" cy="455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369" y="2266649"/>
            <a:ext cx="4660360" cy="4400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56621" y="1380020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i="0" dirty="0" smtClean="0">
                <a:latin typeface="宋体"/>
                <a:ea typeface="宋体"/>
              </a:rPr>
              <a:t>② </a:t>
            </a:r>
            <a:r>
              <a:rPr lang="zh-CN" altLang="en-US" sz="2400" b="1" i="0" dirty="0" smtClean="0"/>
              <a:t>外</a:t>
            </a:r>
            <a:r>
              <a:rPr lang="zh-CN" altLang="en-US" sz="2400" b="1" i="0" dirty="0"/>
              <a:t>花键</a:t>
            </a:r>
            <a:r>
              <a:rPr lang="en-US" altLang="zh-CN" sz="2400" b="1" i="0" dirty="0"/>
              <a:t>:6 </a:t>
            </a:r>
            <a:r>
              <a:rPr lang="zh-CN" altLang="en-US" sz="2400" b="1" i="0" dirty="0"/>
              <a:t>× </a:t>
            </a:r>
            <a:r>
              <a:rPr lang="en-US" altLang="zh-CN" sz="2400" b="1" i="0" dirty="0"/>
              <a:t>23f 7 </a:t>
            </a:r>
            <a:r>
              <a:rPr lang="zh-CN" altLang="en-US" sz="2400" b="1" i="0" dirty="0"/>
              <a:t>× </a:t>
            </a:r>
            <a:r>
              <a:rPr lang="en-US" altLang="zh-CN" sz="2400" b="1" i="0" dirty="0"/>
              <a:t>26a11 </a:t>
            </a:r>
            <a:r>
              <a:rPr lang="zh-CN" altLang="en-US" sz="2400" b="1" i="0" dirty="0"/>
              <a:t>× </a:t>
            </a:r>
            <a:r>
              <a:rPr lang="en-US" altLang="zh-CN" sz="2400" b="1" i="0" dirty="0"/>
              <a:t>6d10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456621" y="968649"/>
            <a:ext cx="5715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2400" b="1" i="0" dirty="0" smtClean="0">
                <a:latin typeface="宋体"/>
                <a:ea typeface="宋体"/>
              </a:rPr>
              <a:t>① </a:t>
            </a:r>
            <a:r>
              <a:rPr lang="zh-CN" altLang="en-US" sz="2400" b="1" i="0" dirty="0" smtClean="0"/>
              <a:t>内</a:t>
            </a:r>
            <a:r>
              <a:rPr lang="zh-CN" altLang="en-US" sz="2400" b="1" i="0" dirty="0"/>
              <a:t>花键</a:t>
            </a:r>
            <a:r>
              <a:rPr lang="en-US" altLang="zh-CN" sz="2400" b="1" i="0" dirty="0"/>
              <a:t>:6 </a:t>
            </a:r>
            <a:r>
              <a:rPr lang="zh-CN" altLang="en-US" sz="2400" b="1" i="0" dirty="0"/>
              <a:t>×</a:t>
            </a:r>
            <a:r>
              <a:rPr lang="en-US" altLang="zh-CN" sz="2400" b="1" i="0" dirty="0"/>
              <a:t>23H7 </a:t>
            </a:r>
            <a:r>
              <a:rPr lang="zh-CN" altLang="en-US" sz="2400" b="1" i="0" dirty="0"/>
              <a:t>× </a:t>
            </a:r>
            <a:r>
              <a:rPr lang="en-US" altLang="zh-CN" sz="2400" b="1" i="0" dirty="0"/>
              <a:t>26H10 </a:t>
            </a:r>
            <a:r>
              <a:rPr lang="zh-CN" altLang="en-US" sz="2400" b="1" i="0" dirty="0"/>
              <a:t>× </a:t>
            </a:r>
            <a:r>
              <a:rPr lang="en-US" altLang="zh-CN" sz="2400" b="1" i="0" dirty="0"/>
              <a:t>6H11</a:t>
            </a:r>
            <a:endParaRPr lang="zh-CN" altLang="en-US" sz="2400" dirty="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36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867631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1583948" y="234284"/>
            <a:ext cx="51019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/>
              <a:t>8.2.3 </a:t>
            </a:r>
            <a:r>
              <a:rPr lang="zh-CN" altLang="en-US" sz="2400" b="1" i="0" dirty="0"/>
              <a:t>矩形花键的检验</a:t>
            </a: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919201" y="649472"/>
            <a:ext cx="869674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        单件、小批生产时，没有专用花键量规检验，可用通用量具分别对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的各尺寸进行单项测量，并检测键宽的对称度、键（槽）的等分度和大、小径的同轴度等几何误差项目。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894316" y="1823367"/>
            <a:ext cx="889118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        大批量生产时，一般都采用</a:t>
            </a:r>
            <a:r>
              <a:rPr lang="zh-CN" altLang="en-US" sz="2400" b="1" i="0" dirty="0" smtClean="0">
                <a:solidFill>
                  <a:srgbClr val="CC0066"/>
                </a:solidFill>
              </a:rPr>
              <a:t>综合量规</a:t>
            </a:r>
            <a:r>
              <a:rPr lang="zh-CN" altLang="en-US" sz="2400" b="1" i="0" dirty="0"/>
              <a:t>（对内花键为塞规、对外花键为 环规）如图</a:t>
            </a:r>
            <a:r>
              <a:rPr lang="en-US" altLang="zh-CN" sz="2400" b="1" i="0" dirty="0"/>
              <a:t>8.11</a:t>
            </a:r>
            <a:r>
              <a:rPr lang="zh-CN" altLang="en-US" sz="2400" b="1" i="0" dirty="0"/>
              <a:t>所</a:t>
            </a:r>
            <a:r>
              <a:rPr lang="zh-CN" altLang="en-US" sz="2400" b="1" i="0" dirty="0" smtClean="0"/>
              <a:t>示来</a:t>
            </a:r>
            <a:r>
              <a:rPr lang="zh-CN" altLang="en-US" sz="2400" b="1" i="0" dirty="0"/>
              <a:t>综合检验小径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、大径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、和键（键槽）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</a:t>
            </a:r>
            <a:r>
              <a:rPr lang="zh-CN" altLang="en-US" sz="2400" b="1" i="0" dirty="0">
                <a:solidFill>
                  <a:srgbClr val="CC0066"/>
                </a:solidFill>
              </a:rPr>
              <a:t>作用尺寸</a:t>
            </a:r>
            <a:r>
              <a:rPr lang="zh-CN" altLang="en-US" sz="2400" b="1" i="0" dirty="0" smtClean="0"/>
              <a:t>。即</a:t>
            </a:r>
            <a:r>
              <a:rPr lang="zh-CN" altLang="en-US" sz="2400" b="1" i="0" dirty="0"/>
              <a:t>包括位置度（包含有分度误差和对称度误差）和同轴度误差</a:t>
            </a:r>
            <a:r>
              <a:rPr lang="zh-CN" altLang="en-US" sz="2400" b="1" i="0" dirty="0" smtClean="0"/>
              <a:t>等。</a:t>
            </a:r>
            <a:endParaRPr lang="zh-CN" altLang="en-US" sz="2400" b="1" i="0" dirty="0"/>
          </a:p>
        </p:txBody>
      </p:sp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903272" y="3379955"/>
            <a:ext cx="92853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/>
              <a:t>        用</a:t>
            </a:r>
            <a:r>
              <a:rPr lang="zh-CN" altLang="en-US" sz="2400" b="1" i="0" dirty="0">
                <a:solidFill>
                  <a:srgbClr val="CC0066"/>
                </a:solidFill>
              </a:rPr>
              <a:t>单项止端量规</a:t>
            </a:r>
            <a:r>
              <a:rPr lang="zh-CN" altLang="en-US" sz="2400" b="1" i="0" dirty="0"/>
              <a:t>（或其他量具）分别检验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D</a:t>
            </a:r>
            <a:r>
              <a:rPr lang="zh-CN" altLang="en-US" sz="2400" b="1" i="0" dirty="0"/>
              <a:t>、</a:t>
            </a:r>
            <a:r>
              <a:rPr lang="en-US" altLang="zh-CN" sz="2400" b="1" dirty="0"/>
              <a:t>B</a:t>
            </a:r>
            <a:r>
              <a:rPr lang="zh-CN" altLang="en-US" sz="2400" b="1" i="0" dirty="0"/>
              <a:t>的</a:t>
            </a:r>
            <a:r>
              <a:rPr lang="zh-CN" altLang="en-US" sz="2400" b="1" i="0" dirty="0">
                <a:solidFill>
                  <a:srgbClr val="CC0066"/>
                </a:solidFill>
              </a:rPr>
              <a:t>实际尺寸</a:t>
            </a:r>
            <a:r>
              <a:rPr lang="zh-CN" altLang="en-US" sz="2400" b="1" i="0" dirty="0"/>
              <a:t>。如果</a:t>
            </a:r>
            <a:r>
              <a:rPr lang="zh-CN" altLang="en-US" sz="2400" b="1" i="0" dirty="0">
                <a:solidFill>
                  <a:srgbClr val="CC0066"/>
                </a:solidFill>
              </a:rPr>
              <a:t>通规能通过，止规不能通过，则</a:t>
            </a:r>
            <a:r>
              <a:rPr lang="en-US" altLang="zh-CN" sz="2400" b="1" dirty="0">
                <a:solidFill>
                  <a:srgbClr val="CC0066"/>
                </a:solidFill>
              </a:rPr>
              <a:t>d</a:t>
            </a:r>
            <a:r>
              <a:rPr lang="zh-CN" altLang="en-US" sz="2400" b="1" i="0" dirty="0">
                <a:solidFill>
                  <a:srgbClr val="CC0066"/>
                </a:solidFill>
              </a:rPr>
              <a:t>、</a:t>
            </a:r>
            <a:r>
              <a:rPr lang="en-US" altLang="zh-CN" sz="2400" b="1" dirty="0">
                <a:solidFill>
                  <a:srgbClr val="CC0066"/>
                </a:solidFill>
              </a:rPr>
              <a:t>D</a:t>
            </a:r>
            <a:r>
              <a:rPr lang="zh-CN" altLang="en-US" sz="2400" b="1" i="0" dirty="0">
                <a:solidFill>
                  <a:srgbClr val="CC0066"/>
                </a:solidFill>
              </a:rPr>
              <a:t>、</a:t>
            </a:r>
            <a:r>
              <a:rPr lang="en-US" altLang="zh-CN" sz="2400" b="1" dirty="0">
                <a:solidFill>
                  <a:srgbClr val="CC0066"/>
                </a:solidFill>
              </a:rPr>
              <a:t>B</a:t>
            </a:r>
            <a:r>
              <a:rPr lang="zh-CN" altLang="en-US" sz="2400" b="1" i="0" dirty="0">
                <a:solidFill>
                  <a:srgbClr val="CC0066"/>
                </a:solidFill>
              </a:rPr>
              <a:t>合格。</a:t>
            </a:r>
            <a:endParaRPr lang="zh-CN" altLang="en-US" sz="2400" b="1" i="0" dirty="0"/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716" y="4309293"/>
            <a:ext cx="8297378" cy="2449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37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111621" grpId="0"/>
      <p:bldP spid="111622" grpId="0"/>
      <p:bldP spid="1116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1600204" y="1090342"/>
            <a:ext cx="545935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i="0" dirty="0" smtClean="0">
                <a:solidFill>
                  <a:srgbClr val="FF3300"/>
                </a:solidFill>
                <a:sym typeface="Wingdings" pitchFamily="2" charset="2"/>
              </a:rPr>
              <a:t>本  章  重  点</a:t>
            </a:r>
            <a:endParaRPr lang="zh-CN" altLang="en-US" sz="4000" b="1" i="0" dirty="0">
              <a:solidFill>
                <a:srgbClr val="FF3300"/>
              </a:solidFill>
              <a:sym typeface="Wingdings" pitchFamily="2" charset="2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034178" y="1778000"/>
            <a:ext cx="8650596" cy="303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4163" indent="-284163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i="0" dirty="0">
                <a:sym typeface="Wingdings" pitchFamily="2" charset="2"/>
              </a:rPr>
              <a:t>1.平键和矩形花键结合的特点(标准件、键与键槽</a:t>
            </a:r>
            <a:r>
              <a:rPr lang="zh-CN" altLang="en-US" sz="2800" b="1" i="0" dirty="0" smtClean="0">
                <a:sym typeface="Wingdings" pitchFamily="2" charset="2"/>
              </a:rPr>
              <a:t>侧面  配合</a:t>
            </a:r>
            <a:r>
              <a:rPr lang="zh-CN" altLang="en-US" sz="2800" b="1" i="0" dirty="0">
                <a:sym typeface="Wingdings" pitchFamily="2" charset="2"/>
              </a:rPr>
              <a:t>，既平行平面结合；</a:t>
            </a:r>
          </a:p>
          <a:p>
            <a:pPr algn="l" eaLnBrk="1" hangingPunct="1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i="0" dirty="0">
                <a:sym typeface="Wingdings" pitchFamily="2" charset="2"/>
              </a:rPr>
              <a:t>2.平键和矩形花键结合的公差(尺寸公差带、几何公差和表面粗糙度)的选用及其图样标注；</a:t>
            </a: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38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 build="p" autoUpdateAnimBg="0" advAuto="1000"/>
      <p:bldP spid="112646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2885870" y="769364"/>
            <a:ext cx="2454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课 堂 练 习</a:t>
            </a:r>
          </a:p>
        </p:txBody>
      </p:sp>
      <p:grpSp>
        <p:nvGrpSpPr>
          <p:cNvPr id="113669" name="Group 5"/>
          <p:cNvGrpSpPr>
            <a:grpSpLocks/>
          </p:cNvGrpSpPr>
          <p:nvPr/>
        </p:nvGrpSpPr>
        <p:grpSpPr bwMode="auto">
          <a:xfrm>
            <a:off x="2438400" y="3505200"/>
            <a:ext cx="4800600" cy="2819400"/>
            <a:chOff x="528" y="2784"/>
            <a:chExt cx="2160" cy="1152"/>
          </a:xfrm>
        </p:grpSpPr>
        <p:sp>
          <p:nvSpPr>
            <p:cNvPr id="39947" name="Rectangle 6"/>
            <p:cNvSpPr>
              <a:spLocks noChangeArrowheads="1"/>
            </p:cNvSpPr>
            <p:nvPr/>
          </p:nvSpPr>
          <p:spPr bwMode="auto">
            <a:xfrm>
              <a:off x="624" y="2784"/>
              <a:ext cx="576" cy="115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8" name="Rectangle 7"/>
            <p:cNvSpPr>
              <a:spLocks noChangeArrowheads="1"/>
            </p:cNvSpPr>
            <p:nvPr/>
          </p:nvSpPr>
          <p:spPr bwMode="auto">
            <a:xfrm>
              <a:off x="1200" y="2976"/>
              <a:ext cx="1296" cy="816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9" name="Line 8"/>
            <p:cNvSpPr>
              <a:spLocks noChangeShapeType="1"/>
            </p:cNvSpPr>
            <p:nvPr/>
          </p:nvSpPr>
          <p:spPr bwMode="auto">
            <a:xfrm>
              <a:off x="2496" y="2976"/>
              <a:ext cx="96" cy="14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Line 9"/>
            <p:cNvSpPr>
              <a:spLocks noChangeShapeType="1"/>
            </p:cNvSpPr>
            <p:nvPr/>
          </p:nvSpPr>
          <p:spPr bwMode="auto">
            <a:xfrm flipV="1">
              <a:off x="2496" y="3696"/>
              <a:ext cx="96" cy="9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Line 10"/>
            <p:cNvSpPr>
              <a:spLocks noChangeShapeType="1"/>
            </p:cNvSpPr>
            <p:nvPr/>
          </p:nvSpPr>
          <p:spPr bwMode="auto">
            <a:xfrm>
              <a:off x="2578" y="3078"/>
              <a:ext cx="0" cy="62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Rectangle 11"/>
            <p:cNvSpPr>
              <a:spLocks noChangeArrowheads="1"/>
            </p:cNvSpPr>
            <p:nvPr/>
          </p:nvSpPr>
          <p:spPr bwMode="auto">
            <a:xfrm>
              <a:off x="1344" y="3084"/>
              <a:ext cx="624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3" name="Oval 12"/>
            <p:cNvSpPr>
              <a:spLocks noChangeArrowheads="1"/>
            </p:cNvSpPr>
            <p:nvPr/>
          </p:nvSpPr>
          <p:spPr bwMode="auto">
            <a:xfrm>
              <a:off x="1968" y="3264"/>
              <a:ext cx="336" cy="25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4" name="Oval 13"/>
            <p:cNvSpPr>
              <a:spLocks noChangeArrowheads="1"/>
            </p:cNvSpPr>
            <p:nvPr/>
          </p:nvSpPr>
          <p:spPr bwMode="auto">
            <a:xfrm>
              <a:off x="1440" y="3264"/>
              <a:ext cx="336" cy="25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5" name="Rectangle 14"/>
            <p:cNvSpPr>
              <a:spLocks noChangeArrowheads="1"/>
            </p:cNvSpPr>
            <p:nvPr/>
          </p:nvSpPr>
          <p:spPr bwMode="auto">
            <a:xfrm>
              <a:off x="1632" y="3228"/>
              <a:ext cx="480" cy="3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56" name="Line 15"/>
            <p:cNvSpPr>
              <a:spLocks noChangeShapeType="1"/>
            </p:cNvSpPr>
            <p:nvPr/>
          </p:nvSpPr>
          <p:spPr bwMode="auto">
            <a:xfrm>
              <a:off x="1632" y="3516"/>
              <a:ext cx="528" cy="1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Line 16"/>
            <p:cNvSpPr>
              <a:spLocks noChangeShapeType="1"/>
            </p:cNvSpPr>
            <p:nvPr/>
          </p:nvSpPr>
          <p:spPr bwMode="auto">
            <a:xfrm>
              <a:off x="528" y="3408"/>
              <a:ext cx="21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8" name="Line 17"/>
            <p:cNvSpPr>
              <a:spLocks noChangeShapeType="1"/>
            </p:cNvSpPr>
            <p:nvPr/>
          </p:nvSpPr>
          <p:spPr bwMode="auto">
            <a:xfrm>
              <a:off x="1584" y="3264"/>
              <a:ext cx="57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682" name="Group 18"/>
          <p:cNvGrpSpPr>
            <a:grpSpLocks/>
          </p:cNvGrpSpPr>
          <p:nvPr/>
        </p:nvGrpSpPr>
        <p:grpSpPr bwMode="auto">
          <a:xfrm>
            <a:off x="918189" y="1297848"/>
            <a:ext cx="3444875" cy="614363"/>
            <a:chOff x="566" y="576"/>
            <a:chExt cx="2170" cy="387"/>
          </a:xfrm>
        </p:grpSpPr>
        <p:sp>
          <p:nvSpPr>
            <p:cNvPr id="39945" name="Text Box 19"/>
            <p:cNvSpPr txBox="1">
              <a:spLocks noChangeArrowheads="1"/>
            </p:cNvSpPr>
            <p:nvPr/>
          </p:nvSpPr>
          <p:spPr bwMode="auto">
            <a:xfrm>
              <a:off x="566" y="636"/>
              <a:ext cx="116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lang="zh-CN" altLang="en-US" sz="2800" b="1" i="0"/>
                <a:t>(1) 小端</a:t>
              </a:r>
              <a:endParaRPr lang="en-US" altLang="zh-CN" sz="2800" b="1" i="0"/>
            </a:p>
          </p:txBody>
        </p:sp>
        <p:graphicFrame>
          <p:nvGraphicFramePr>
            <p:cNvPr id="39946" name="Object 20"/>
            <p:cNvGraphicFramePr>
              <a:graphicFrameLocks noChangeAspect="1"/>
            </p:cNvGraphicFramePr>
            <p:nvPr/>
          </p:nvGraphicFramePr>
          <p:xfrm>
            <a:off x="1440" y="576"/>
            <a:ext cx="1296" cy="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015" name="Equation" r:id="rId3" imgW="723586" imgH="215806" progId="Equation.3">
                    <p:embed/>
                  </p:oleObj>
                </mc:Choice>
                <mc:Fallback>
                  <p:oleObj name="Equation" r:id="rId3" imgW="723586" imgH="215806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576"/>
                          <a:ext cx="1296" cy="3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3685" name="Text Box 21"/>
          <p:cNvSpPr txBox="1">
            <a:spLocks noChangeArrowheads="1"/>
          </p:cNvSpPr>
          <p:nvPr/>
        </p:nvSpPr>
        <p:spPr bwMode="auto">
          <a:xfrm>
            <a:off x="4570885" y="1311442"/>
            <a:ext cx="5868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(2)  键槽对称度公差为0.02</a:t>
            </a:r>
            <a:endParaRPr lang="en-US" altLang="zh-CN" sz="2800" b="1" i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86" name="Text Box 22"/>
              <p:cNvSpPr txBox="1">
                <a:spLocks noChangeArrowheads="1"/>
              </p:cNvSpPr>
              <p:nvPr/>
            </p:nvSpPr>
            <p:spPr bwMode="auto">
              <a:xfrm>
                <a:off x="705464" y="1961835"/>
                <a:ext cx="10196513" cy="519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800" b="1" i="0" dirty="0"/>
                  <a:t>（3）小端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1</a:t>
                </a:r>
                <a:r>
                  <a:rPr lang="zh-CN" altLang="en-US" sz="2800" b="1" i="0" dirty="0"/>
                  <a:t>轴线对大端</a:t>
                </a:r>
                <a:r>
                  <a:rPr lang="en-US" altLang="zh-CN" sz="2800" b="1" dirty="0"/>
                  <a:t>d</a:t>
                </a:r>
                <a:r>
                  <a:rPr lang="en-US" altLang="zh-CN" sz="2800" b="1" i="0" baseline="-25000" dirty="0"/>
                  <a:t>2</a:t>
                </a:r>
                <a:r>
                  <a:rPr lang="zh-CN" altLang="en-US" sz="2800" b="1" i="0" dirty="0"/>
                  <a:t>右端面垂直度公差为</a:t>
                </a:r>
                <a14:m>
                  <m:oMath xmlns:m="http://schemas.openxmlformats.org/officeDocument/2006/math">
                    <m:r>
                      <a:rPr lang="az-Cyrl-AZ" altLang="zh-CN" sz="2800" b="1" dirty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800" b="1" dirty="0"/>
                  <a:t> </a:t>
                </a:r>
                <a:r>
                  <a:rPr lang="en-US" altLang="zh-CN" sz="2800" b="1" i="0" dirty="0"/>
                  <a:t>0.03。</a:t>
                </a:r>
              </a:p>
            </p:txBody>
          </p:sp>
        </mc:Choice>
        <mc:Fallback xmlns="">
          <p:sp>
            <p:nvSpPr>
              <p:cNvPr id="113686" name="Text 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5464" y="1961835"/>
                <a:ext cx="10196513" cy="519113"/>
              </a:xfrm>
              <a:prstGeom prst="rect">
                <a:avLst/>
              </a:prstGeom>
              <a:blipFill rotWithShape="1">
                <a:blip r:embed="rId5"/>
                <a:stretch>
                  <a:fillRect l="-1256" t="-15294" b="-3411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87" name="Text Box 23"/>
          <p:cNvSpPr txBox="1">
            <a:spLocks noChangeArrowheads="1"/>
          </p:cNvSpPr>
          <p:nvPr/>
        </p:nvSpPr>
        <p:spPr bwMode="auto">
          <a:xfrm>
            <a:off x="1010264" y="2607536"/>
            <a:ext cx="8197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/>
              <a:t>将上述要求标注在下图中。</a:t>
            </a: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39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utoUpdateAnimBg="0"/>
      <p:bldP spid="113685" grpId="0" autoUpdateAnimBg="0"/>
      <p:bldP spid="113686" grpId="0" autoUpdateAnimBg="0"/>
      <p:bldP spid="11368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2052"/>
          <p:cNvSpPr txBox="1">
            <a:spLocks noChangeArrowheads="1"/>
          </p:cNvSpPr>
          <p:nvPr/>
        </p:nvSpPr>
        <p:spPr bwMode="auto">
          <a:xfrm>
            <a:off x="2459244" y="425494"/>
            <a:ext cx="45117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8.1</a:t>
            </a:r>
            <a:r>
              <a:rPr lang="zh-CN" altLang="en-US" sz="2400" b="1" i="0" dirty="0">
                <a:latin typeface="宋体" pitchFamily="2" charset="-122"/>
              </a:rPr>
              <a:t> 普通平键结合的精度设计</a:t>
            </a:r>
          </a:p>
        </p:txBody>
      </p:sp>
      <p:sp>
        <p:nvSpPr>
          <p:cNvPr id="32773" name="Text Box 2053"/>
          <p:cNvSpPr txBox="1">
            <a:spLocks noChangeArrowheads="1"/>
          </p:cNvSpPr>
          <p:nvPr/>
        </p:nvSpPr>
        <p:spPr bwMode="auto">
          <a:xfrm>
            <a:off x="1311970" y="924996"/>
            <a:ext cx="552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8.1.1 普通平键结合的结构和几何参数</a:t>
            </a:r>
            <a:r>
              <a:rPr lang="zh-CN" altLang="en-US" sz="2400" i="0" dirty="0"/>
              <a:t> </a:t>
            </a:r>
          </a:p>
        </p:txBody>
      </p:sp>
      <p:sp>
        <p:nvSpPr>
          <p:cNvPr id="32774" name="Text Box 2054"/>
          <p:cNvSpPr txBox="1">
            <a:spLocks noChangeArrowheads="1"/>
          </p:cNvSpPr>
          <p:nvPr/>
        </p:nvSpPr>
        <p:spPr bwMode="auto">
          <a:xfrm>
            <a:off x="1460694" y="5625599"/>
            <a:ext cx="59429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平键是以</a:t>
            </a:r>
            <a:r>
              <a:rPr lang="zh-CN" altLang="en-US" sz="2400" b="1" i="0" dirty="0">
                <a:solidFill>
                  <a:srgbClr val="FF3300"/>
                </a:solidFill>
                <a:latin typeface="宋体" pitchFamily="2" charset="-122"/>
              </a:rPr>
              <a:t>侧面相互接触传递</a:t>
            </a:r>
            <a:r>
              <a:rPr lang="zh-CN" altLang="en-US" sz="2400" b="1" i="0" dirty="0" smtClean="0">
                <a:solidFill>
                  <a:srgbClr val="FF3300"/>
                </a:solidFill>
                <a:latin typeface="宋体" pitchFamily="2" charset="-122"/>
              </a:rPr>
              <a:t>转矩。</a:t>
            </a:r>
            <a:endParaRPr lang="zh-CN" altLang="en-US" sz="2400" b="1" i="0" dirty="0"/>
          </a:p>
        </p:txBody>
      </p:sp>
      <p:sp>
        <p:nvSpPr>
          <p:cNvPr id="32775" name="Text Box 2055"/>
          <p:cNvSpPr txBox="1">
            <a:spLocks noChangeArrowheads="1"/>
          </p:cNvSpPr>
          <p:nvPr/>
        </p:nvSpPr>
        <p:spPr bwMode="auto">
          <a:xfrm>
            <a:off x="1324880" y="1381073"/>
            <a:ext cx="4076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1. 结构   (见图8.1所示)</a:t>
            </a:r>
          </a:p>
        </p:txBody>
      </p:sp>
      <p:sp>
        <p:nvSpPr>
          <p:cNvPr id="32807" name="Rectangle 2087"/>
          <p:cNvSpPr>
            <a:spLocks noChangeArrowheads="1"/>
          </p:cNvSpPr>
          <p:nvPr/>
        </p:nvSpPr>
        <p:spPr bwMode="auto">
          <a:xfrm>
            <a:off x="1509907" y="6133599"/>
            <a:ext cx="320151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故</a:t>
            </a:r>
            <a:r>
              <a:rPr lang="zh-CN" altLang="en-US" sz="2400" b="1" i="0" dirty="0">
                <a:solidFill>
                  <a:srgbClr val="FF3300"/>
                </a:solidFill>
                <a:latin typeface="宋体" pitchFamily="2" charset="-122"/>
              </a:rPr>
              <a:t>宽度</a:t>
            </a:r>
            <a:r>
              <a:rPr lang="en-US" altLang="zh-CN" sz="2400" b="1" dirty="0">
                <a:solidFill>
                  <a:srgbClr val="FF3300"/>
                </a:solidFill>
                <a:latin typeface="宋体" pitchFamily="2" charset="-122"/>
              </a:rPr>
              <a:t>b</a:t>
            </a:r>
            <a:r>
              <a:rPr lang="zh-CN" altLang="en-US" sz="2400" b="1" i="0" dirty="0">
                <a:latin typeface="宋体" pitchFamily="2" charset="-122"/>
              </a:rPr>
              <a:t>为配合尺寸。</a:t>
            </a:r>
            <a:r>
              <a:rPr lang="zh-CN" altLang="en-US" sz="2400" b="1" i="0" dirty="0"/>
              <a:t> 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63" y="1976438"/>
            <a:ext cx="753427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4911876" y="2861001"/>
            <a:ext cx="2527520" cy="687400"/>
            <a:chOff x="4648207" y="3335005"/>
            <a:chExt cx="2527520" cy="687400"/>
          </a:xfrm>
        </p:grpSpPr>
        <p:sp>
          <p:nvSpPr>
            <p:cNvPr id="50" name="椭圆形标注 49"/>
            <p:cNvSpPr/>
            <p:nvPr/>
          </p:nvSpPr>
          <p:spPr bwMode="auto">
            <a:xfrm>
              <a:off x="4648207" y="3335005"/>
              <a:ext cx="760175" cy="687400"/>
            </a:xfrm>
            <a:prstGeom prst="wedgeEllipseCallout">
              <a:avLst>
                <a:gd name="adj1" fmla="val -262798"/>
                <a:gd name="adj2" fmla="val -26952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itchFamily="18" charset="0"/>
                  <a:ea typeface="宋体" pitchFamily="2" charset="-122"/>
                </a:rPr>
                <a:t>键</a:t>
              </a:r>
            </a:p>
          </p:txBody>
        </p:sp>
        <p:cxnSp>
          <p:nvCxnSpPr>
            <p:cNvPr id="51" name="直接箭头连接符 50"/>
            <p:cNvCxnSpPr/>
            <p:nvPr/>
          </p:nvCxnSpPr>
          <p:spPr bwMode="auto">
            <a:xfrm flipV="1">
              <a:off x="5437247" y="3572545"/>
              <a:ext cx="1738480" cy="6473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2" name="组合 51"/>
          <p:cNvGrpSpPr/>
          <p:nvPr/>
        </p:nvGrpSpPr>
        <p:grpSpPr>
          <a:xfrm>
            <a:off x="4752151" y="1994421"/>
            <a:ext cx="2090282" cy="689770"/>
            <a:chOff x="4638374" y="3286189"/>
            <a:chExt cx="1962462" cy="689770"/>
          </a:xfrm>
        </p:grpSpPr>
        <p:sp>
          <p:nvSpPr>
            <p:cNvPr id="53" name="椭圆形标注 52"/>
            <p:cNvSpPr/>
            <p:nvPr/>
          </p:nvSpPr>
          <p:spPr bwMode="auto">
            <a:xfrm>
              <a:off x="4638374" y="3286189"/>
              <a:ext cx="1162657" cy="689770"/>
            </a:xfrm>
            <a:prstGeom prst="wedgeEllipseCallout">
              <a:avLst>
                <a:gd name="adj1" fmla="val -160618"/>
                <a:gd name="adj2" fmla="val 15959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rPr>
                <a:t>轮毂</a:t>
              </a:r>
            </a:p>
          </p:txBody>
        </p:sp>
        <p:cxnSp>
          <p:nvCxnSpPr>
            <p:cNvPr id="54" name="直接箭头连接符 53"/>
            <p:cNvCxnSpPr>
              <a:stCxn id="53" idx="6"/>
            </p:cNvCxnSpPr>
            <p:nvPr/>
          </p:nvCxnSpPr>
          <p:spPr bwMode="auto">
            <a:xfrm>
              <a:off x="5801031" y="3631074"/>
              <a:ext cx="799805" cy="34488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5" name="组合 54"/>
          <p:cNvGrpSpPr/>
          <p:nvPr/>
        </p:nvGrpSpPr>
        <p:grpSpPr>
          <a:xfrm>
            <a:off x="4886571" y="3758141"/>
            <a:ext cx="2384903" cy="784366"/>
            <a:chOff x="4638375" y="3286189"/>
            <a:chExt cx="2384903" cy="784366"/>
          </a:xfrm>
        </p:grpSpPr>
        <p:sp>
          <p:nvSpPr>
            <p:cNvPr id="56" name="椭圆形标注 55"/>
            <p:cNvSpPr/>
            <p:nvPr/>
          </p:nvSpPr>
          <p:spPr bwMode="auto">
            <a:xfrm>
              <a:off x="4638375" y="3286189"/>
              <a:ext cx="914400" cy="784366"/>
            </a:xfrm>
            <a:prstGeom prst="wedgeEllipseCallout">
              <a:avLst>
                <a:gd name="adj1" fmla="val -182123"/>
                <a:gd name="adj2" fmla="val -2916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rPr>
                <a:t>轴</a:t>
              </a:r>
            </a:p>
          </p:txBody>
        </p:sp>
        <p:cxnSp>
          <p:nvCxnSpPr>
            <p:cNvPr id="57" name="直接箭头连接符 56"/>
            <p:cNvCxnSpPr/>
            <p:nvPr/>
          </p:nvCxnSpPr>
          <p:spPr bwMode="auto">
            <a:xfrm flipV="1">
              <a:off x="5516496" y="3514543"/>
              <a:ext cx="1506782" cy="12133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uild="p" autoUpdateAnimBg="0"/>
      <p:bldP spid="32773" grpId="0" build="p" autoUpdateAnimBg="0"/>
      <p:bldP spid="32774" grpId="0" autoUpdateAnimBg="0"/>
      <p:bldP spid="32775" grpId="0" build="p" autoUpdateAnimBg="0"/>
      <p:bldP spid="3280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741834" y="373161"/>
            <a:ext cx="5410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i="0" dirty="0"/>
              <a:t>课 堂 练 习 答 案</a:t>
            </a:r>
            <a:endParaRPr lang="en-US" altLang="zh-CN" sz="2800" b="1" i="0" dirty="0"/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5156349" y="1454432"/>
            <a:ext cx="44372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(2)  键槽对称度公差为0.02</a:t>
            </a:r>
            <a:endParaRPr lang="en-US" altLang="zh-CN" sz="2400" b="1" i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97" name="Text Box 9"/>
              <p:cNvSpPr txBox="1">
                <a:spLocks noChangeArrowheads="1"/>
              </p:cNvSpPr>
              <p:nvPr/>
            </p:nvSpPr>
            <p:spPr bwMode="auto">
              <a:xfrm>
                <a:off x="1264318" y="2032045"/>
                <a:ext cx="783765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200" i="1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400" b="1" i="0" dirty="0"/>
                  <a:t>（3）小端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baseline="-25000" dirty="0"/>
                  <a:t>1</a:t>
                </a:r>
                <a:r>
                  <a:rPr lang="zh-CN" altLang="en-US" sz="2400" b="1" i="0" dirty="0"/>
                  <a:t>轴线对大端</a:t>
                </a:r>
                <a:r>
                  <a:rPr lang="en-US" altLang="zh-CN" sz="2400" b="1" dirty="0"/>
                  <a:t>d</a:t>
                </a:r>
                <a:r>
                  <a:rPr lang="en-US" altLang="zh-CN" sz="2400" b="1" i="0" baseline="-25000" dirty="0"/>
                  <a:t>2</a:t>
                </a:r>
                <a:r>
                  <a:rPr lang="zh-CN" altLang="en-US" sz="2400" b="1" i="0" dirty="0"/>
                  <a:t>右端面垂直度公差为</a:t>
                </a:r>
                <a14:m>
                  <m:oMath xmlns:m="http://schemas.openxmlformats.org/officeDocument/2006/math">
                    <m:r>
                      <a:rPr lang="az-Cyrl-AZ" altLang="zh-CN" sz="2400" b="1" dirty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400" b="1" dirty="0"/>
                  <a:t> </a:t>
                </a:r>
                <a:r>
                  <a:rPr lang="en-US" altLang="zh-CN" sz="2400" b="1" i="0" dirty="0"/>
                  <a:t>0.03。</a:t>
                </a:r>
              </a:p>
            </p:txBody>
          </p:sp>
        </mc:Choice>
        <mc:Fallback xmlns="">
          <p:sp>
            <p:nvSpPr>
              <p:cNvPr id="114697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4318" y="2032045"/>
                <a:ext cx="7837656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166" t="-14474" b="-302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1520313" y="1053984"/>
            <a:ext cx="4842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将下述要求标注在下图中。</a:t>
            </a:r>
          </a:p>
        </p:txBody>
      </p:sp>
      <p:pic>
        <p:nvPicPr>
          <p:cNvPr id="41077" name="Picture 1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448674"/>
            <a:ext cx="33528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8" name="Picture 1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861" y="2637506"/>
            <a:ext cx="703897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40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4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utoUpdateAnimBg="0"/>
      <p:bldP spid="114696" grpId="0" autoUpdateAnimBg="0"/>
      <p:bldP spid="114697" grpId="0" autoUpdateAnimBg="0"/>
      <p:bldP spid="11469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41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66725"/>
            <a:ext cx="8382000" cy="668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32" y="1319008"/>
            <a:ext cx="10858500" cy="503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42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1030" descr="表08-03花键的基本尺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704850"/>
            <a:ext cx="9810750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43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1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46138"/>
            <a:ext cx="9715500" cy="635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44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991036"/>
            <a:ext cx="9239250" cy="290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326" name="Group 14"/>
          <p:cNvGrpSpPr>
            <a:grpSpLocks/>
          </p:cNvGrpSpPr>
          <p:nvPr/>
        </p:nvGrpSpPr>
        <p:grpSpPr bwMode="auto">
          <a:xfrm>
            <a:off x="1025802" y="4181040"/>
            <a:ext cx="8667750" cy="2540000"/>
            <a:chOff x="1584" y="2976"/>
            <a:chExt cx="4176" cy="1344"/>
          </a:xfrm>
        </p:grpSpPr>
        <p:pic>
          <p:nvPicPr>
            <p:cNvPr id="46085" name="Picture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3006"/>
              <a:ext cx="4176" cy="1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086" name="Text Box 16"/>
            <p:cNvSpPr txBox="1">
              <a:spLocks noChangeArrowheads="1"/>
            </p:cNvSpPr>
            <p:nvPr/>
          </p:nvSpPr>
          <p:spPr bwMode="auto">
            <a:xfrm>
              <a:off x="5376" y="2976"/>
              <a:ext cx="384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i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1600" i="0"/>
                <a:t>µ</a:t>
              </a:r>
              <a:r>
                <a:rPr lang="en-US" altLang="zh-CN" sz="1600" i="0">
                  <a:latin typeface="宋体" pitchFamily="2" charset="-122"/>
                </a:rPr>
                <a:t>m</a:t>
              </a:r>
            </a:p>
          </p:txBody>
        </p:sp>
      </p:grp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45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90" name="Group 6"/>
          <p:cNvGrpSpPr>
            <a:grpSpLocks/>
          </p:cNvGrpSpPr>
          <p:nvPr/>
        </p:nvGrpSpPr>
        <p:grpSpPr bwMode="auto">
          <a:xfrm>
            <a:off x="476250" y="912813"/>
            <a:ext cx="10382250" cy="6246812"/>
            <a:chOff x="300" y="575"/>
            <a:chExt cx="6540" cy="3935"/>
          </a:xfrm>
        </p:grpSpPr>
        <p:pic>
          <p:nvPicPr>
            <p:cNvPr id="4710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" y="587"/>
              <a:ext cx="6540" cy="3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109" name="Rectangle 5"/>
            <p:cNvSpPr>
              <a:spLocks noChangeArrowheads="1"/>
            </p:cNvSpPr>
            <p:nvPr/>
          </p:nvSpPr>
          <p:spPr bwMode="auto">
            <a:xfrm>
              <a:off x="1510" y="575"/>
              <a:ext cx="711" cy="2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2000" b="1" i="0"/>
                <a:t>表4.16</a:t>
              </a:r>
            </a:p>
          </p:txBody>
        </p:sp>
      </p:grp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46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600200" y="1027808"/>
            <a:ext cx="58293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i="0" dirty="0" smtClean="0"/>
              <a:t>习    题   八</a:t>
            </a:r>
            <a:endParaRPr lang="en-US" altLang="zh-CN" sz="2800" b="1" i="0" dirty="0"/>
          </a:p>
        </p:txBody>
      </p:sp>
      <p:sp>
        <p:nvSpPr>
          <p:cNvPr id="2" name="矩形 1"/>
          <p:cNvSpPr/>
          <p:nvPr/>
        </p:nvSpPr>
        <p:spPr>
          <a:xfrm>
            <a:off x="1215512" y="1347868"/>
            <a:ext cx="851842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b="1" i="0" dirty="0"/>
          </a:p>
          <a:p>
            <a:pPr algn="l"/>
            <a:r>
              <a:rPr lang="zh-CN" altLang="en-US" sz="2400" b="1" i="0" dirty="0" smtClean="0"/>
              <a:t>         一</a:t>
            </a:r>
            <a:r>
              <a:rPr lang="zh-CN" altLang="en-US" sz="2400" b="1" i="0" dirty="0"/>
              <a:t>、思考题</a:t>
            </a:r>
          </a:p>
          <a:p>
            <a:pPr algn="l"/>
            <a:r>
              <a:rPr lang="en-US" altLang="zh-CN" sz="2400" b="1" i="0" dirty="0" smtClean="0"/>
              <a:t>         1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平键联结的几何参数有哪些</a:t>
            </a:r>
            <a:r>
              <a:rPr lang="en-US" altLang="zh-CN" sz="2400" b="1" i="0" dirty="0"/>
              <a:t>?</a:t>
            </a:r>
          </a:p>
          <a:p>
            <a:pPr algn="l"/>
            <a:r>
              <a:rPr lang="en-US" altLang="zh-CN" sz="2400" b="1" i="0" dirty="0" smtClean="0"/>
              <a:t>         2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平键联结的配合尺寸是什么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采用何种配合制</a:t>
            </a:r>
            <a:r>
              <a:rPr lang="en-US" altLang="zh-CN" sz="2400" b="1" i="0" dirty="0"/>
              <a:t>?</a:t>
            </a:r>
          </a:p>
          <a:p>
            <a:pPr algn="l"/>
            <a:r>
              <a:rPr lang="en-US" altLang="zh-CN" sz="2400" b="1" i="0" dirty="0" smtClean="0"/>
              <a:t>         3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平键联结有几种配合类型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它们各应用在什么场合</a:t>
            </a:r>
            <a:r>
              <a:rPr lang="en-US" altLang="zh-CN" sz="2400" b="1" i="0" dirty="0"/>
              <a:t>?</a:t>
            </a:r>
          </a:p>
          <a:p>
            <a:pPr algn="l"/>
            <a:r>
              <a:rPr lang="en-US" altLang="zh-CN" sz="2400" b="1" i="0" dirty="0" smtClean="0"/>
              <a:t>         4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平键联结的配合表面有哪些几何公差要求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几何公差和表面粗糙度轮廓幅度</a:t>
            </a:r>
            <a:r>
              <a:rPr lang="zh-CN" altLang="en-US" sz="2400" b="1" i="0" dirty="0" smtClean="0"/>
              <a:t>参数值</a:t>
            </a:r>
            <a:r>
              <a:rPr lang="zh-CN" altLang="en-US" sz="2400" b="1" i="0" dirty="0"/>
              <a:t>如何确定</a:t>
            </a:r>
            <a:r>
              <a:rPr lang="en-US" altLang="zh-CN" sz="2400" b="1" i="0" dirty="0"/>
              <a:t>?</a:t>
            </a:r>
          </a:p>
          <a:p>
            <a:pPr algn="l"/>
            <a:r>
              <a:rPr lang="en-US" altLang="zh-CN" sz="2400" b="1" i="0" dirty="0" smtClean="0"/>
              <a:t>         5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矩形花键联结的结合面有哪些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标准规定的定心表面是哪个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为什么</a:t>
            </a:r>
            <a:r>
              <a:rPr lang="en-US" altLang="zh-CN" sz="2400" b="1" i="0" dirty="0"/>
              <a:t>?</a:t>
            </a:r>
          </a:p>
          <a:p>
            <a:pPr algn="l"/>
            <a:r>
              <a:rPr lang="en-US" altLang="zh-CN" sz="2400" b="1" i="0" dirty="0" smtClean="0"/>
              <a:t>         6</a:t>
            </a:r>
            <a:r>
              <a:rPr lang="en-US" altLang="zh-CN" sz="2400" b="1" i="0" dirty="0"/>
              <a:t>. </a:t>
            </a:r>
            <a:r>
              <a:rPr lang="zh-CN" altLang="en-US" sz="2400" b="1" i="0" dirty="0"/>
              <a:t>矩形花键联结各结合面的配合采用何种配合制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有几种装配型式</a:t>
            </a:r>
            <a:r>
              <a:rPr lang="en-US" altLang="zh-CN" sz="2400" b="1" i="0" dirty="0"/>
              <a:t>? </a:t>
            </a:r>
            <a:r>
              <a:rPr lang="zh-CN" altLang="en-US" sz="2400" b="1" i="0" dirty="0"/>
              <a:t>应用如何</a:t>
            </a:r>
            <a:r>
              <a:rPr lang="en-US" altLang="zh-CN" sz="2400" b="1" i="0" dirty="0"/>
              <a:t>?</a:t>
            </a:r>
            <a:endParaRPr lang="zh-CN" altLang="en-US" sz="2400" b="1" i="0" dirty="0"/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47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>
            <a:hlinkClick r:id="rId2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1257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848" y="1197385"/>
            <a:ext cx="876300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984238" y="519464"/>
            <a:ext cx="3524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2. 几何参数： 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820164" y="956184"/>
            <a:ext cx="22503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（1）</a:t>
            </a:r>
            <a:r>
              <a:rPr lang="zh-CN" altLang="en-US" sz="2400" b="1" i="0" dirty="0">
                <a:latin typeface="宋体" pitchFamily="2" charset="-122"/>
              </a:rPr>
              <a:t>键 </a:t>
            </a:r>
            <a:r>
              <a:rPr lang="zh-CN" altLang="en-US" sz="2400" b="1" i="0" dirty="0"/>
              <a:t>－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790668" y="1450002"/>
            <a:ext cx="2319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latin typeface="宋体" pitchFamily="2" charset="-122"/>
              </a:rPr>
              <a:t>（</a:t>
            </a:r>
            <a:r>
              <a:rPr lang="zh-CN" altLang="en-US" sz="2400" b="1" i="0" dirty="0"/>
              <a:t>2</a:t>
            </a:r>
            <a:r>
              <a:rPr lang="zh-CN" altLang="en-US" sz="2400" b="1" i="0" dirty="0">
                <a:latin typeface="宋体" pitchFamily="2" charset="-122"/>
              </a:rPr>
              <a:t>）轴槽 </a:t>
            </a:r>
            <a:r>
              <a:rPr lang="zh-CN" altLang="en-US" sz="2400" b="1" i="0" dirty="0"/>
              <a:t>－</a:t>
            </a:r>
            <a:endParaRPr lang="zh-CN" altLang="en-US" sz="2400" b="1" i="0" dirty="0">
              <a:latin typeface="宋体" pitchFamily="2" charset="-122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790668" y="1891289"/>
            <a:ext cx="4286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</a:t>
            </a:r>
            <a:r>
              <a:rPr lang="zh-CN" altLang="en-US" sz="2400" b="1" i="0" dirty="0" smtClean="0"/>
              <a:t>3）</a:t>
            </a:r>
            <a:r>
              <a:rPr lang="zh-CN" altLang="en-US" sz="2400" b="1" i="0" dirty="0" smtClean="0">
                <a:latin typeface="宋体" pitchFamily="2" charset="-122"/>
              </a:rPr>
              <a:t>轮毂</a:t>
            </a:r>
            <a:r>
              <a:rPr lang="zh-CN" altLang="en-US" sz="2400" b="1" i="0" dirty="0">
                <a:latin typeface="宋体" pitchFamily="2" charset="-122"/>
              </a:rPr>
              <a:t>槽 </a:t>
            </a:r>
            <a:r>
              <a:rPr lang="zh-CN" altLang="en-US" sz="2400" b="1" i="0" dirty="0"/>
              <a:t>－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841944" y="926688"/>
            <a:ext cx="41049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 smtClean="0">
                <a:solidFill>
                  <a:srgbClr val="FF3300"/>
                </a:solidFill>
              </a:rPr>
              <a:t>宽度：</a:t>
            </a:r>
            <a:r>
              <a:rPr lang="en-US" altLang="zh-CN" sz="2400" b="1" dirty="0">
                <a:solidFill>
                  <a:srgbClr val="FF3300"/>
                </a:solidFill>
              </a:rPr>
              <a:t>b</a:t>
            </a:r>
            <a:r>
              <a:rPr lang="en-US" altLang="zh-CN" sz="2400" b="1" dirty="0"/>
              <a:t>、</a:t>
            </a:r>
            <a:r>
              <a:rPr lang="zh-CN" altLang="en-US" sz="2400" b="1" i="0" dirty="0"/>
              <a:t>高度：</a:t>
            </a:r>
            <a:r>
              <a:rPr lang="en-US" altLang="zh-CN" sz="2400" b="1" dirty="0"/>
              <a:t>h、</a:t>
            </a:r>
            <a:r>
              <a:rPr lang="zh-CN" altLang="en-US" sz="2400" b="1" i="0" dirty="0"/>
              <a:t>长度：</a:t>
            </a:r>
            <a:r>
              <a:rPr lang="en-US" altLang="zh-CN" sz="2400" b="1" dirty="0"/>
              <a:t>l</a:t>
            </a:r>
            <a:endParaRPr lang="zh-CN" altLang="en-US" sz="2400" b="1" dirty="0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3773120" y="1416050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宽度：</a:t>
            </a:r>
            <a:r>
              <a:rPr lang="en-US" altLang="zh-CN" sz="2400" b="1" dirty="0">
                <a:solidFill>
                  <a:srgbClr val="FF3300"/>
                </a:solidFill>
              </a:rPr>
              <a:t>b</a:t>
            </a:r>
            <a:r>
              <a:rPr lang="en-US" altLang="zh-CN" sz="2400" b="1" i="0" dirty="0"/>
              <a:t>、</a:t>
            </a:r>
            <a:r>
              <a:rPr lang="zh-CN" altLang="en-US" sz="2400" b="1" i="0" dirty="0"/>
              <a:t>深度：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1</a:t>
            </a:r>
            <a:r>
              <a:rPr lang="en-US" altLang="zh-CN" sz="2400" b="1" i="0" dirty="0"/>
              <a:t>、</a:t>
            </a:r>
            <a:r>
              <a:rPr lang="zh-CN" altLang="en-US" sz="2400" b="1" i="0" dirty="0"/>
              <a:t>长度：</a:t>
            </a:r>
            <a:r>
              <a:rPr lang="en-US" altLang="zh-CN" sz="2400" b="1" dirty="0"/>
              <a:t>L</a:t>
            </a:r>
            <a:r>
              <a:rPr lang="en-US" altLang="zh-CN" sz="2400" b="1" i="0" dirty="0">
                <a:latin typeface="宋体" pitchFamily="2" charset="-122"/>
              </a:rPr>
              <a:t> </a:t>
            </a:r>
            <a:endParaRPr lang="zh-CN" altLang="en-US" sz="2400" b="1" i="0" dirty="0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4018920" y="1872232"/>
            <a:ext cx="308979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00"/>
                </a:solidFill>
              </a:rPr>
              <a:t>宽度：</a:t>
            </a:r>
            <a:r>
              <a:rPr lang="en-US" altLang="zh-CN" sz="2400" b="1" dirty="0">
                <a:solidFill>
                  <a:srgbClr val="FF3300"/>
                </a:solidFill>
              </a:rPr>
              <a:t>b、</a:t>
            </a:r>
            <a:r>
              <a:rPr lang="zh-CN" altLang="en-US" sz="2400" b="1" i="0" dirty="0"/>
              <a:t>深度：</a:t>
            </a:r>
            <a:r>
              <a:rPr lang="en-US" altLang="zh-CN" sz="2400" b="1" dirty="0"/>
              <a:t>t</a:t>
            </a:r>
            <a:r>
              <a:rPr lang="en-US" altLang="zh-CN" sz="2400" b="1" i="0" baseline="-30000" dirty="0"/>
              <a:t>2</a:t>
            </a:r>
            <a:endParaRPr lang="zh-CN" altLang="en-US" sz="2400" b="1" i="0" baseline="-30000" dirty="0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767" y="2841654"/>
            <a:ext cx="753427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4636580" y="3726217"/>
            <a:ext cx="2527520" cy="687400"/>
            <a:chOff x="4648207" y="3335005"/>
            <a:chExt cx="2527520" cy="687400"/>
          </a:xfrm>
        </p:grpSpPr>
        <p:sp>
          <p:nvSpPr>
            <p:cNvPr id="23" name="椭圆形标注 22"/>
            <p:cNvSpPr/>
            <p:nvPr/>
          </p:nvSpPr>
          <p:spPr bwMode="auto">
            <a:xfrm>
              <a:off x="4648207" y="3335005"/>
              <a:ext cx="760175" cy="687400"/>
            </a:xfrm>
            <a:prstGeom prst="wedgeEllipseCallout">
              <a:avLst>
                <a:gd name="adj1" fmla="val -262798"/>
                <a:gd name="adj2" fmla="val -26952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Times New Roman" pitchFamily="18" charset="0"/>
                  <a:ea typeface="宋体" pitchFamily="2" charset="-122"/>
                </a:rPr>
                <a:t>键</a:t>
              </a:r>
            </a:p>
          </p:txBody>
        </p:sp>
        <p:cxnSp>
          <p:nvCxnSpPr>
            <p:cNvPr id="24" name="直接箭头连接符 23"/>
            <p:cNvCxnSpPr/>
            <p:nvPr/>
          </p:nvCxnSpPr>
          <p:spPr bwMode="auto">
            <a:xfrm flipV="1">
              <a:off x="5437247" y="3572545"/>
              <a:ext cx="1738480" cy="6473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5" name="组合 24"/>
          <p:cNvGrpSpPr/>
          <p:nvPr/>
        </p:nvGrpSpPr>
        <p:grpSpPr>
          <a:xfrm>
            <a:off x="4476855" y="2859637"/>
            <a:ext cx="2090282" cy="689770"/>
            <a:chOff x="4638374" y="3286189"/>
            <a:chExt cx="1962462" cy="689770"/>
          </a:xfrm>
        </p:grpSpPr>
        <p:sp>
          <p:nvSpPr>
            <p:cNvPr id="26" name="椭圆形标注 25"/>
            <p:cNvSpPr/>
            <p:nvPr/>
          </p:nvSpPr>
          <p:spPr bwMode="auto">
            <a:xfrm>
              <a:off x="4638374" y="3286189"/>
              <a:ext cx="1162657" cy="689770"/>
            </a:xfrm>
            <a:prstGeom prst="wedgeEllipseCallout">
              <a:avLst>
                <a:gd name="adj1" fmla="val -160618"/>
                <a:gd name="adj2" fmla="val 15959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rPr>
                <a:t>轮毂</a:t>
              </a:r>
            </a:p>
          </p:txBody>
        </p:sp>
        <p:cxnSp>
          <p:nvCxnSpPr>
            <p:cNvPr id="27" name="直接箭头连接符 26"/>
            <p:cNvCxnSpPr>
              <a:stCxn id="26" idx="6"/>
            </p:cNvCxnSpPr>
            <p:nvPr/>
          </p:nvCxnSpPr>
          <p:spPr bwMode="auto">
            <a:xfrm>
              <a:off x="5801031" y="3631074"/>
              <a:ext cx="799805" cy="34488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8" name="组合 27"/>
          <p:cNvGrpSpPr/>
          <p:nvPr/>
        </p:nvGrpSpPr>
        <p:grpSpPr>
          <a:xfrm>
            <a:off x="4611275" y="4623357"/>
            <a:ext cx="2384903" cy="784366"/>
            <a:chOff x="4638375" y="3286189"/>
            <a:chExt cx="2384903" cy="784366"/>
          </a:xfrm>
        </p:grpSpPr>
        <p:sp>
          <p:nvSpPr>
            <p:cNvPr id="29" name="椭圆形标注 28"/>
            <p:cNvSpPr/>
            <p:nvPr/>
          </p:nvSpPr>
          <p:spPr bwMode="auto">
            <a:xfrm>
              <a:off x="4638375" y="3286189"/>
              <a:ext cx="914400" cy="784366"/>
            </a:xfrm>
            <a:prstGeom prst="wedgeEllipseCallout">
              <a:avLst>
                <a:gd name="adj1" fmla="val -182123"/>
                <a:gd name="adj2" fmla="val -29168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zh-CN" altLang="en-US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rPr>
                <a:t>轴</a:t>
              </a:r>
            </a:p>
          </p:txBody>
        </p:sp>
        <p:cxnSp>
          <p:nvCxnSpPr>
            <p:cNvPr id="30" name="直接箭头连接符 29"/>
            <p:cNvCxnSpPr/>
            <p:nvPr/>
          </p:nvCxnSpPr>
          <p:spPr bwMode="auto">
            <a:xfrm flipV="1">
              <a:off x="5516496" y="3514543"/>
              <a:ext cx="1506782" cy="12133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5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5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 autoUpdateAnimBg="0"/>
      <p:bldP spid="5128" grpId="0" build="p" autoUpdateAnimBg="0"/>
      <p:bldP spid="5129" grpId="0" build="p" autoUpdateAnimBg="0"/>
      <p:bldP spid="5130" grpId="0" build="p" autoUpdateAnimBg="0"/>
      <p:bldP spid="5141" grpId="0" autoUpdateAnimBg="0"/>
      <p:bldP spid="5142" grpId="0" autoUpdateAnimBg="0"/>
      <p:bldP spid="51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1428750" y="340856"/>
            <a:ext cx="64872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 smtClean="0"/>
              <a:t>3.</a:t>
            </a:r>
            <a:r>
              <a:rPr lang="zh-CN" altLang="en-US" sz="2400" b="1" i="0" dirty="0" smtClean="0"/>
              <a:t>键</a:t>
            </a:r>
            <a:r>
              <a:rPr lang="zh-CN" altLang="en-US" sz="2400" b="1" i="0" dirty="0"/>
              <a:t>和键槽的尺寸与</a:t>
            </a:r>
            <a:r>
              <a:rPr lang="zh-CN" altLang="en-US" sz="2400" b="1" i="0" dirty="0" smtClean="0"/>
              <a:t>极限偏差</a:t>
            </a:r>
            <a:r>
              <a:rPr lang="en-US" altLang="zh-CN" sz="2400" b="1" i="0" dirty="0" smtClean="0"/>
              <a:t>(</a:t>
            </a:r>
            <a:r>
              <a:rPr lang="zh-CN" altLang="en-US" sz="2400" b="1" i="0" dirty="0" smtClean="0"/>
              <a:t>见</a:t>
            </a:r>
            <a:r>
              <a:rPr lang="zh-CN" altLang="en-US" sz="2400" b="1" i="0" dirty="0"/>
              <a:t>表8.</a:t>
            </a:r>
            <a:r>
              <a:rPr lang="zh-CN" altLang="en-US" sz="2400" b="1" i="0" dirty="0" smtClean="0"/>
              <a:t>1</a:t>
            </a:r>
            <a:r>
              <a:rPr lang="en-US" altLang="zh-CN" sz="2400" b="1" i="0" dirty="0" smtClean="0"/>
              <a:t>)</a:t>
            </a:r>
            <a:endParaRPr lang="zh-CN" altLang="en-US" sz="2400" b="1" i="0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89" y="792688"/>
            <a:ext cx="8027424" cy="631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5317101" y="1071715"/>
            <a:ext cx="1005041" cy="31463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1264061" y="1420761"/>
            <a:ext cx="766916" cy="66367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2448235" y="1086464"/>
            <a:ext cx="589935" cy="31463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6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 bwMode="auto">
          <a:xfrm>
            <a:off x="9272486" y="6605129"/>
            <a:ext cx="1596326" cy="524118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autoUpdateAnimBg="0"/>
      <p:bldP spid="2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190916" y="723234"/>
            <a:ext cx="57383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1.平键的</a:t>
            </a:r>
            <a:r>
              <a:rPr lang="zh-CN" altLang="en-US" sz="2400" b="1" i="0" dirty="0">
                <a:latin typeface="宋体" pitchFamily="2" charset="-122"/>
              </a:rPr>
              <a:t>尺寸公差与配合(见表8.1)</a:t>
            </a:r>
            <a:endParaRPr lang="en-US" altLang="zh-CN" sz="2400" b="1" i="0" dirty="0">
              <a:latin typeface="宋体" pitchFamily="2" charset="-122"/>
            </a:endParaRP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1201968" y="317088"/>
            <a:ext cx="7334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8.1.2  普通平键的精度设计</a:t>
            </a:r>
            <a:r>
              <a:rPr lang="zh-CN" altLang="en-US" sz="2400" i="0" dirty="0"/>
              <a:t> </a:t>
            </a: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905166" y="1139264"/>
            <a:ext cx="457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（1）配合尺寸</a:t>
            </a:r>
            <a:r>
              <a:rPr lang="zh-CN" altLang="en-US" sz="2400" b="1" i="0" dirty="0" smtClean="0"/>
              <a:t>— </a:t>
            </a:r>
            <a:r>
              <a:rPr lang="en-US" altLang="zh-CN" sz="2400" b="1" dirty="0" smtClean="0"/>
              <a:t>b</a:t>
            </a:r>
            <a:endParaRPr lang="en-US" altLang="zh-CN" sz="2400" b="1" dirty="0"/>
          </a:p>
        </p:txBody>
      </p:sp>
      <p:sp>
        <p:nvSpPr>
          <p:cNvPr id="7217" name="Text Box 49"/>
          <p:cNvSpPr txBox="1">
            <a:spLocks noChangeArrowheads="1"/>
          </p:cNvSpPr>
          <p:nvPr/>
        </p:nvSpPr>
        <p:spPr bwMode="auto">
          <a:xfrm>
            <a:off x="4801206" y="1539726"/>
            <a:ext cx="22288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② 公差等级：</a:t>
            </a:r>
            <a:endParaRPr lang="en-US" altLang="zh-CN" sz="2400" b="1" i="0" dirty="0"/>
          </a:p>
        </p:txBody>
      </p:sp>
      <p:sp>
        <p:nvSpPr>
          <p:cNvPr id="7219" name="Text Box 51"/>
          <p:cNvSpPr txBox="1">
            <a:spLocks noChangeArrowheads="1"/>
          </p:cNvSpPr>
          <p:nvPr/>
        </p:nvSpPr>
        <p:spPr bwMode="auto">
          <a:xfrm>
            <a:off x="6672121" y="1545005"/>
            <a:ext cx="15881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400" b="1" i="0" dirty="0">
                <a:solidFill>
                  <a:srgbClr val="FF3300"/>
                </a:solidFill>
              </a:rPr>
              <a:t>IT8~IT10</a:t>
            </a:r>
          </a:p>
        </p:txBody>
      </p:sp>
      <p:sp>
        <p:nvSpPr>
          <p:cNvPr id="7220" name="Text Box 52"/>
          <p:cNvSpPr txBox="1">
            <a:spLocks noChangeArrowheads="1"/>
          </p:cNvSpPr>
          <p:nvPr/>
        </p:nvSpPr>
        <p:spPr bwMode="auto">
          <a:xfrm>
            <a:off x="1087819" y="2030273"/>
            <a:ext cx="34496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③  基本偏差</a:t>
            </a:r>
            <a:endParaRPr lang="en-US" altLang="zh-CN" sz="2400" b="1" i="0" dirty="0"/>
          </a:p>
        </p:txBody>
      </p: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3076906" y="2030273"/>
            <a:ext cx="228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rgbClr val="FF0000"/>
                </a:solidFill>
              </a:rPr>
              <a:t>键</a:t>
            </a:r>
            <a:r>
              <a:rPr lang="zh-CN" altLang="en-US" sz="2400" b="1" i="0" dirty="0"/>
              <a:t>：</a:t>
            </a:r>
            <a:r>
              <a:rPr lang="en-US" altLang="zh-CN" sz="2400" b="1" i="0" dirty="0"/>
              <a:t>h</a:t>
            </a:r>
          </a:p>
        </p:txBody>
      </p:sp>
      <p:sp>
        <p:nvSpPr>
          <p:cNvPr id="7223" name="Text Box 55"/>
          <p:cNvSpPr txBox="1">
            <a:spLocks noChangeArrowheads="1"/>
          </p:cNvSpPr>
          <p:nvPr/>
        </p:nvSpPr>
        <p:spPr bwMode="auto">
          <a:xfrm>
            <a:off x="4244127" y="2069709"/>
            <a:ext cx="28768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>
                <a:solidFill>
                  <a:srgbClr val="FF0000"/>
                </a:solidFill>
              </a:rPr>
              <a:t>轴槽</a:t>
            </a:r>
            <a:r>
              <a:rPr lang="zh-CN" altLang="en-US" sz="2400" b="1" i="0" dirty="0"/>
              <a:t>：</a:t>
            </a:r>
            <a:r>
              <a:rPr lang="en-US" altLang="zh-CN" sz="2400" b="1" i="0" dirty="0"/>
              <a:t>H、N、P</a:t>
            </a:r>
          </a:p>
        </p:txBody>
      </p:sp>
      <p:sp>
        <p:nvSpPr>
          <p:cNvPr id="7224" name="Text Box 56"/>
          <p:cNvSpPr txBox="1">
            <a:spLocks noChangeArrowheads="1"/>
          </p:cNvSpPr>
          <p:nvPr/>
        </p:nvSpPr>
        <p:spPr bwMode="auto">
          <a:xfrm>
            <a:off x="7038975" y="2078909"/>
            <a:ext cx="26949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轮槽：</a:t>
            </a:r>
            <a:r>
              <a:rPr lang="en-US" altLang="zh-CN" sz="2400" b="1" i="0" dirty="0"/>
              <a:t>D、JS、P</a:t>
            </a:r>
          </a:p>
        </p:txBody>
      </p:sp>
      <p:sp>
        <p:nvSpPr>
          <p:cNvPr id="7228" name="Rectangle 60"/>
          <p:cNvSpPr>
            <a:spLocks noChangeArrowheads="1"/>
          </p:cNvSpPr>
          <p:nvPr/>
        </p:nvSpPr>
        <p:spPr bwMode="auto">
          <a:xfrm>
            <a:off x="1063100" y="1539112"/>
            <a:ext cx="30099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 i="0" dirty="0"/>
              <a:t>① 基准制：</a:t>
            </a:r>
            <a:endParaRPr lang="en-US" altLang="zh-CN" sz="2400" b="1" i="0" dirty="0"/>
          </a:p>
        </p:txBody>
      </p:sp>
      <p:sp>
        <p:nvSpPr>
          <p:cNvPr id="7229" name="Rectangle 61"/>
          <p:cNvSpPr>
            <a:spLocks noChangeArrowheads="1"/>
          </p:cNvSpPr>
          <p:nvPr/>
        </p:nvSpPr>
        <p:spPr bwMode="auto">
          <a:xfrm>
            <a:off x="2891294" y="1568608"/>
            <a:ext cx="24907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 i="0" dirty="0">
                <a:solidFill>
                  <a:srgbClr val="FF3300"/>
                </a:solidFill>
              </a:rPr>
              <a:t>基准轴 </a:t>
            </a:r>
            <a:r>
              <a:rPr lang="en-US" altLang="zh-CN" sz="2400" b="1" i="0" dirty="0">
                <a:solidFill>
                  <a:srgbClr val="FF3300"/>
                </a:solidFill>
              </a:rPr>
              <a:t>h</a:t>
            </a:r>
            <a:endParaRPr lang="zh-CN" altLang="en-US" sz="2400" b="1" i="0" dirty="0">
              <a:solidFill>
                <a:srgbClr val="FF3300"/>
              </a:solidFill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892" y="2609922"/>
            <a:ext cx="8204317" cy="443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椭圆 21"/>
          <p:cNvSpPr/>
          <p:nvPr/>
        </p:nvSpPr>
        <p:spPr bwMode="auto">
          <a:xfrm>
            <a:off x="2162506" y="3264308"/>
            <a:ext cx="836333" cy="3106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2463590" y="3892296"/>
            <a:ext cx="378544" cy="58138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2989008" y="3813501"/>
            <a:ext cx="457200" cy="66017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5801032" y="4010281"/>
            <a:ext cx="457200" cy="49289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4126856" y="4034153"/>
            <a:ext cx="457200" cy="49289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5171769" y="4053819"/>
            <a:ext cx="611468" cy="45918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4806902" y="3215146"/>
            <a:ext cx="954802" cy="40312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32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9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7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99" grpId="0" build="p" autoUpdateAnimBg="0"/>
      <p:bldP spid="7200" grpId="0" build="p" autoUpdateAnimBg="0"/>
      <p:bldP spid="7217" grpId="0" autoUpdateAnimBg="0"/>
      <p:bldP spid="7219" grpId="0" autoUpdateAnimBg="0"/>
      <p:bldP spid="7220" grpId="0" autoUpdateAnimBg="0"/>
      <p:bldP spid="7222" grpId="0" autoUpdateAnimBg="0"/>
      <p:bldP spid="7223" grpId="0" autoUpdateAnimBg="0"/>
      <p:bldP spid="7224" grpId="0" autoUpdateAnimBg="0"/>
      <p:bldP spid="7228" grpId="0" autoUpdateAnimBg="0"/>
      <p:bldP spid="7229" grpId="0" autoUpdateAnimBg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94" name="Text Box 18"/>
          <p:cNvSpPr txBox="1">
            <a:spLocks noChangeArrowheads="1"/>
          </p:cNvSpPr>
          <p:nvPr/>
        </p:nvSpPr>
        <p:spPr bwMode="auto">
          <a:xfrm>
            <a:off x="1644162" y="997968"/>
            <a:ext cx="18204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键：</a:t>
            </a:r>
            <a:r>
              <a:rPr lang="en-US" altLang="zh-CN" sz="2400" b="1" i="0" dirty="0">
                <a:solidFill>
                  <a:srgbClr val="FF3300"/>
                </a:solidFill>
              </a:rPr>
              <a:t>h8</a:t>
            </a:r>
            <a:endParaRPr lang="zh-CN" altLang="en-US" sz="2400" b="1" i="0" dirty="0">
              <a:solidFill>
                <a:srgbClr val="FF3300"/>
              </a:solidFill>
            </a:endParaRPr>
          </a:p>
        </p:txBody>
      </p:sp>
      <p:sp>
        <p:nvSpPr>
          <p:cNvPr id="75795" name="Text Box 19"/>
          <p:cNvSpPr txBox="1">
            <a:spLocks noChangeArrowheads="1"/>
          </p:cNvSpPr>
          <p:nvPr/>
        </p:nvSpPr>
        <p:spPr bwMode="auto">
          <a:xfrm>
            <a:off x="3248332" y="1017632"/>
            <a:ext cx="33589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轴槽：</a:t>
            </a:r>
            <a:r>
              <a:rPr lang="en-US" altLang="zh-CN" sz="2400" b="1" i="0" dirty="0"/>
              <a:t>H9、N9、P9</a:t>
            </a:r>
            <a:endParaRPr lang="zh-CN" altLang="en-US" sz="2400" b="1" i="0" dirty="0"/>
          </a:p>
        </p:txBody>
      </p:sp>
      <p:sp>
        <p:nvSpPr>
          <p:cNvPr id="75796" name="Text Box 20"/>
          <p:cNvSpPr txBox="1">
            <a:spLocks noChangeArrowheads="1"/>
          </p:cNvSpPr>
          <p:nvPr/>
        </p:nvSpPr>
        <p:spPr bwMode="auto">
          <a:xfrm>
            <a:off x="1604834" y="1446976"/>
            <a:ext cx="38520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轮槽：</a:t>
            </a:r>
            <a:r>
              <a:rPr lang="en-US" altLang="zh-CN" sz="2400" b="1" i="0" dirty="0"/>
              <a:t>D10、JS9、P9</a:t>
            </a:r>
            <a:endParaRPr lang="zh-CN" altLang="en-US" sz="2400" b="1" i="0" dirty="0"/>
          </a:p>
        </p:txBody>
      </p:sp>
      <p:sp>
        <p:nvSpPr>
          <p:cNvPr id="75797" name="Rectangle 21"/>
          <p:cNvSpPr>
            <a:spLocks noChangeArrowheads="1"/>
          </p:cNvSpPr>
          <p:nvPr/>
        </p:nvSpPr>
        <p:spPr bwMode="auto">
          <a:xfrm>
            <a:off x="4849163" y="1481954"/>
            <a:ext cx="48946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>
                <a:latin typeface="宋体" pitchFamily="2" charset="-122"/>
              </a:rPr>
              <a:t>其公差带选自</a:t>
            </a:r>
            <a:r>
              <a:rPr lang="zh-CN" altLang="en-US" sz="2400" b="1" i="0" dirty="0" smtClean="0">
                <a:latin typeface="宋体" pitchFamily="2" charset="-122"/>
              </a:rPr>
              <a:t>：</a:t>
            </a:r>
            <a:r>
              <a:rPr lang="en-US" altLang="zh-CN" sz="2400" b="1" i="0" dirty="0" smtClean="0"/>
              <a:t>GB/T1801</a:t>
            </a:r>
            <a:r>
              <a:rPr lang="en-US" altLang="zh-CN" sz="2400" b="1" i="0" dirty="0" smtClean="0">
                <a:cs typeface="Times New Roman" pitchFamily="18" charset="0"/>
              </a:rPr>
              <a:t>—2009</a:t>
            </a:r>
            <a:r>
              <a:rPr lang="en-US" altLang="zh-CN" sz="2400" b="1" i="0" dirty="0"/>
              <a:t>。</a:t>
            </a:r>
            <a:r>
              <a:rPr lang="en-US" altLang="zh-CN" sz="2400" b="1" i="0" dirty="0">
                <a:cs typeface="Times New Roman" pitchFamily="18" charset="0"/>
              </a:rPr>
              <a:t>                       </a:t>
            </a:r>
            <a:endParaRPr lang="zh-CN" altLang="en-US" sz="2400" b="1" i="0" dirty="0"/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1531344" y="502870"/>
            <a:ext cx="42303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b="1" i="0" dirty="0"/>
              <a:t>④ 尺寸公差带（见表8.1）</a:t>
            </a:r>
          </a:p>
        </p:txBody>
      </p:sp>
      <p:sp>
        <p:nvSpPr>
          <p:cNvPr id="75811" name="Rectangle 35"/>
          <p:cNvSpPr>
            <a:spLocks noChangeArrowheads="1"/>
          </p:cNvSpPr>
          <p:nvPr/>
        </p:nvSpPr>
        <p:spPr bwMode="auto">
          <a:xfrm>
            <a:off x="1551630" y="1891634"/>
            <a:ext cx="36398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b="1" i="0" dirty="0"/>
              <a:t>公差带图见图8.2所示。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43" y="2446673"/>
            <a:ext cx="6696075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Line 32"/>
          <p:cNvSpPr>
            <a:spLocks noChangeShapeType="1"/>
          </p:cNvSpPr>
          <p:nvPr/>
        </p:nvSpPr>
        <p:spPr bwMode="auto">
          <a:xfrm>
            <a:off x="3910438" y="2610977"/>
            <a:ext cx="0" cy="36915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>
            <a:off x="6280012" y="3931201"/>
            <a:ext cx="0" cy="2371276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8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4" grpId="0" autoUpdateAnimBg="0"/>
      <p:bldP spid="75795" grpId="0" autoUpdateAnimBg="0"/>
      <p:bldP spid="75796" grpId="0" autoUpdateAnimBg="0"/>
      <p:bldP spid="75797" grpId="0" autoUpdateAnimBg="0"/>
      <p:bldP spid="75798" grpId="0" autoUpdateAnimBg="0"/>
      <p:bldP spid="75811" grpId="0" autoUpdateAnimBg="0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591423" y="681127"/>
            <a:ext cx="54189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⑤ 配合种类及其应用</a:t>
            </a:r>
            <a:r>
              <a:rPr lang="zh-CN" altLang="en-US" sz="2400" b="1" i="0" dirty="0">
                <a:latin typeface="宋体" pitchFamily="2" charset="-122"/>
              </a:rPr>
              <a:t>(表</a:t>
            </a:r>
            <a:r>
              <a:rPr lang="zh-CN" altLang="en-US" sz="2400" b="1" i="0" dirty="0"/>
              <a:t>8.2 )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108038" y="1332104"/>
            <a:ext cx="228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松联结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986737" y="1344807"/>
            <a:ext cx="2381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正常联结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4019550" y="2205898"/>
            <a:ext cx="2857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i="0" dirty="0"/>
              <a:t>紧密联接</a:t>
            </a:r>
          </a:p>
        </p:txBody>
      </p:sp>
      <p:pic>
        <p:nvPicPr>
          <p:cNvPr id="10339" name="Picture 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062" y="1208792"/>
            <a:ext cx="1970754" cy="80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0" name="Picture 1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93" y="2058775"/>
            <a:ext cx="1801147" cy="82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1" name="Picture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350" y="1143546"/>
            <a:ext cx="1914062" cy="819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2" name="Picture 1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88" y="3126974"/>
            <a:ext cx="8743461" cy="307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Line 23"/>
          <p:cNvSpPr>
            <a:spLocks noChangeShapeType="1"/>
          </p:cNvSpPr>
          <p:nvPr/>
        </p:nvSpPr>
        <p:spPr bwMode="auto">
          <a:xfrm>
            <a:off x="1194312" y="4858214"/>
            <a:ext cx="8831211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23"/>
          <p:cNvSpPr>
            <a:spLocks noChangeShapeType="1"/>
          </p:cNvSpPr>
          <p:nvPr/>
        </p:nvSpPr>
        <p:spPr bwMode="auto">
          <a:xfrm>
            <a:off x="1217841" y="5428485"/>
            <a:ext cx="8831211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23"/>
          <p:cNvSpPr>
            <a:spLocks noChangeShapeType="1"/>
          </p:cNvSpPr>
          <p:nvPr/>
        </p:nvSpPr>
        <p:spPr bwMode="auto">
          <a:xfrm>
            <a:off x="1056664" y="6146239"/>
            <a:ext cx="8831211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638503" y="158594"/>
            <a:ext cx="506822" cy="316271"/>
          </a:xfrm>
          <a:noFill/>
        </p:spPr>
        <p:txBody>
          <a:bodyPr/>
          <a:lstStyle>
            <a:lvl1pPr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i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077BAB3-BFB2-4446-A3C9-BBA89945603F}" type="slidenum">
              <a:rPr kumimoji="0" lang="zh-CN" altLang="en-US" sz="2000" i="0" smtClean="0">
                <a:solidFill>
                  <a:srgbClr val="FF0000"/>
                </a:solidFill>
              </a:rPr>
              <a:pPr eaLnBrk="1" hangingPunct="1"/>
              <a:t>9</a:t>
            </a:fld>
            <a:endParaRPr kumimoji="0" lang="en-US" altLang="zh-CN" sz="2000" i="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uild="p" autoUpdateAnimBg="0"/>
      <p:bldP spid="18440" grpId="0" autoUpdateAnimBg="0"/>
      <p:bldP spid="18442" grpId="0" autoUpdateAnimBg="0"/>
      <p:bldP spid="18444" grpId="0" autoUpdateAnimBg="0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2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6471</TotalTime>
  <Words>2519</Words>
  <Application>Microsoft Office PowerPoint</Application>
  <PresentationFormat>自定义</PresentationFormat>
  <Paragraphs>277</Paragraphs>
  <Slides>48</Slides>
  <Notes>6</Notes>
  <HiddenSlides>1</HiddenSlides>
  <MMClips>0</MMClips>
  <ScaleCrop>false</ScaleCrop>
  <HeadingPairs>
    <vt:vector size="8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  <vt:variant>
        <vt:lpstr>自定义放映</vt:lpstr>
      </vt:variant>
      <vt:variant>
        <vt:i4>1</vt:i4>
      </vt:variant>
    </vt:vector>
  </HeadingPairs>
  <TitlesOfParts>
    <vt:vector size="51" baseType="lpstr">
      <vt:lpstr>默认设计模板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296</cp:revision>
  <dcterms:created xsi:type="dcterms:W3CDTF">1601-01-01T00:00:00Z</dcterms:created>
  <dcterms:modified xsi:type="dcterms:W3CDTF">2020-02-16T07:11:58Z</dcterms:modified>
</cp:coreProperties>
</file>