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89" r:id="rId5"/>
    <p:sldId id="286" r:id="rId6"/>
    <p:sldId id="257" r:id="rId7"/>
    <p:sldId id="258" r:id="rId8"/>
    <p:sldId id="296" r:id="rId9"/>
    <p:sldId id="259" r:id="rId10"/>
    <p:sldId id="295" r:id="rId11"/>
    <p:sldId id="300" r:id="rId12"/>
    <p:sldId id="301" r:id="rId13"/>
    <p:sldId id="291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73" r:id="rId28"/>
    <p:sldId id="297" r:id="rId29"/>
    <p:sldId id="274" r:id="rId30"/>
    <p:sldId id="275" r:id="rId31"/>
    <p:sldId id="298" r:id="rId32"/>
    <p:sldId id="299" r:id="rId33"/>
    <p:sldId id="277" r:id="rId34"/>
    <p:sldId id="278" r:id="rId35"/>
    <p:sldId id="279" r:id="rId36"/>
    <p:sldId id="280" r:id="rId37"/>
    <p:sldId id="281" r:id="rId38"/>
    <p:sldId id="282" r:id="rId39"/>
    <p:sldId id="283" r:id="rId40"/>
    <p:sldId id="284" r:id="rId41"/>
    <p:sldId id="285" r:id="rId42"/>
    <p:sldId id="302" r:id="rId43"/>
    <p:sldId id="303" r:id="rId44"/>
    <p:sldId id="287" r:id="rId45"/>
    <p:sldId id="288" r:id="rId46"/>
    <p:sldId id="292" r:id="rId4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99FFCC"/>
    <a:srgbClr val="FF9933"/>
    <a:srgbClr val="0099CC"/>
    <a:srgbClr val="FFFFFF"/>
    <a:srgbClr val="1C1C1C"/>
    <a:srgbClr val="FF00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9" autoAdjust="0"/>
    <p:restoredTop sz="94629" autoAdjust="0"/>
  </p:normalViewPr>
  <p:slideViewPr>
    <p:cSldViewPr>
      <p:cViewPr varScale="1">
        <p:scale>
          <a:sx n="107" d="100"/>
          <a:sy n="107" d="100"/>
        </p:scale>
        <p:origin x="-124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3B3FEEFC-B50C-4E33-B267-F57878FD0FD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3FEEFC-B50C-4E33-B267-F57878FD0FD2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3FEEFC-B50C-4E33-B267-F57878FD0FD2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77E1C-6912-493B-923B-59685607421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F9A99-2788-4221-8BEF-CED7BD05CCC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E3003-89FC-4E50-BC41-4FC8563373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B543B-7EBF-464C-86BB-7692B703EBB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2FF8A-334D-400C-A77C-DAE69B2BE9E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768D7-896D-4A8E-BE49-C4733F84033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24B22-7B3B-4209-8906-D5AE4595124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53080-A8B4-4EAA-A07E-67A880870F0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CBE28-72D8-4560-B925-FF7C0979384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CAF37-CC54-4429-B46A-0EF02CFB1E1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1C43C-23B0-4CA1-A241-1960126482A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5C718-27AF-4530-92C5-FEFD10B4941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0"/>
            </a:lvl1pPr>
          </a:lstStyle>
          <a:p>
            <a:pPr>
              <a:defRPr/>
            </a:pPr>
            <a:fld id="{4012974C-9A55-42A6-A2E2-507DAA77580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34.xml"/><Relationship Id="rId8" Type="http://schemas.openxmlformats.org/officeDocument/2006/relationships/slide" Target="slide33.xml"/><Relationship Id="rId7" Type="http://schemas.openxmlformats.org/officeDocument/2006/relationships/slide" Target="slide32.x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13.xml"/><Relationship Id="rId3" Type="http://schemas.openxmlformats.org/officeDocument/2006/relationships/slide" Target="slide5.xml"/><Relationship Id="rId2" Type="http://schemas.openxmlformats.org/officeDocument/2006/relationships/slide" Target="slide3.xml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7.xml"/><Relationship Id="rId12" Type="http://schemas.openxmlformats.org/officeDocument/2006/relationships/slide" Target="slide40.xml"/><Relationship Id="rId11" Type="http://schemas.openxmlformats.org/officeDocument/2006/relationships/slide" Target="slide37.xml"/><Relationship Id="rId10" Type="http://schemas.openxmlformats.org/officeDocument/2006/relationships/slide" Target="slide35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.xml"/><Relationship Id="rId1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077200" y="236538"/>
            <a:ext cx="952500" cy="457200"/>
          </a:xfrm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164CCC0-38ED-434F-8FDC-47720F42A277}" type="slidenum">
              <a:rPr kumimoji="0" lang="zh-CN" altLang="en-US" smtClean="0">
                <a:solidFill>
                  <a:srgbClr val="FF0000"/>
                </a:solidFill>
              </a:rPr>
            </a:fld>
            <a:endParaRPr kumimoji="0" lang="en-US" altLang="zh-CN" smtClean="0">
              <a:solidFill>
                <a:srgbClr val="FF0000"/>
              </a:solidFill>
            </a:endParaRPr>
          </a:p>
        </p:txBody>
      </p:sp>
      <p:sp>
        <p:nvSpPr>
          <p:cNvPr id="2051" name="Text Box 16"/>
          <p:cNvSpPr txBox="1">
            <a:spLocks noChangeArrowheads="1"/>
          </p:cNvSpPr>
          <p:nvPr/>
        </p:nvSpPr>
        <p:spPr bwMode="auto">
          <a:xfrm>
            <a:off x="1259632" y="188640"/>
            <a:ext cx="60822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第七章   圆锥结合的精度设计与检测</a:t>
            </a:r>
            <a:endParaRPr lang="zh-CN" altLang="en-US" b="1" dirty="0"/>
          </a:p>
        </p:txBody>
      </p:sp>
      <p:sp>
        <p:nvSpPr>
          <p:cNvPr id="2052" name="Text Box 20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971600" y="650305"/>
            <a:ext cx="630894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内  容  提  要----------------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----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----------------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----(2)</a:t>
            </a:r>
            <a:endParaRPr lang="en-US" altLang="zh-CN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53" name="Text Box 21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995164" y="1052736"/>
            <a:ext cx="650215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7.1  概         述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-------------------------------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------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-(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3)</a:t>
            </a:r>
            <a:endParaRPr lang="en-US" altLang="zh-CN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54" name="Text Box 2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037084" y="1442393"/>
            <a:ext cx="648087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/>
              <a:t>7.1.1  </a:t>
            </a:r>
            <a:r>
              <a:rPr lang="zh-CN" altLang="en-US" sz="2000" b="1" dirty="0"/>
              <a:t>圆锥配合的特点</a:t>
            </a:r>
            <a:r>
              <a:rPr lang="zh-CN" altLang="en-US" sz="2000" dirty="0" smtClean="0"/>
              <a:t>--------------------------------</a:t>
            </a:r>
            <a:r>
              <a:rPr lang="zh-CN" altLang="en-US" sz="2000" b="1" dirty="0" smtClean="0"/>
              <a:t> </a:t>
            </a:r>
            <a:r>
              <a:rPr lang="zh-CN" altLang="en-US" sz="2000" b="1" dirty="0"/>
              <a:t>(3)</a:t>
            </a:r>
            <a:endParaRPr lang="zh-CN" altLang="en-US" sz="2000" b="1" dirty="0"/>
          </a:p>
        </p:txBody>
      </p:sp>
      <p:sp>
        <p:nvSpPr>
          <p:cNvPr id="2055" name="Text Box 2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037084" y="1790056"/>
            <a:ext cx="6171456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/>
              <a:t>7.1.2  </a:t>
            </a:r>
            <a:r>
              <a:rPr lang="zh-CN" altLang="en-US" sz="2000" b="1" dirty="0"/>
              <a:t>圆锥配合的基本参数</a:t>
            </a:r>
            <a:r>
              <a:rPr lang="zh-CN" altLang="en-US" sz="2000" dirty="0" smtClean="0"/>
              <a:t>-------------------</a:t>
            </a:r>
            <a:r>
              <a:rPr lang="en-US" altLang="zh-CN" sz="2000" dirty="0" smtClean="0"/>
              <a:t>-</a:t>
            </a:r>
            <a:r>
              <a:rPr lang="zh-CN" altLang="en-US" sz="2000" dirty="0" smtClean="0"/>
              <a:t>-------</a:t>
            </a:r>
            <a:r>
              <a:rPr lang="zh-CN" altLang="en-US" sz="2000" b="1" dirty="0" smtClean="0"/>
              <a:t>(</a:t>
            </a:r>
            <a:r>
              <a:rPr lang="zh-CN" altLang="en-US" sz="2000" b="1" dirty="0"/>
              <a:t>5)</a:t>
            </a:r>
            <a:endParaRPr lang="zh-CN" altLang="en-US" sz="2000" b="1" dirty="0"/>
          </a:p>
        </p:txBody>
      </p:sp>
      <p:sp>
        <p:nvSpPr>
          <p:cNvPr id="2056" name="Text Box 2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995164" y="2136676"/>
            <a:ext cx="664542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7.2  圆 锥 公 差 与 配 合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-----------------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---------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13)</a:t>
            </a:r>
            <a:endParaRPr lang="en-US" altLang="zh-CN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57" name="Text Box 2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020316" y="2564904"/>
            <a:ext cx="6477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7.2.1  圆锥公差</a:t>
            </a:r>
            <a:r>
              <a:rPr lang="zh-CN" altLang="en-US" sz="2000" dirty="0"/>
              <a:t>-------------------------------------------</a:t>
            </a:r>
            <a:r>
              <a:rPr lang="zh-CN" altLang="en-US" sz="2000" b="1" dirty="0"/>
              <a:t>(</a:t>
            </a:r>
            <a:r>
              <a:rPr lang="en-US" altLang="zh-CN" sz="2000" b="1" dirty="0"/>
              <a:t>13)</a:t>
            </a:r>
            <a:endParaRPr lang="en-US" altLang="zh-CN" sz="2000" b="1" dirty="0"/>
          </a:p>
        </p:txBody>
      </p:sp>
      <p:sp>
        <p:nvSpPr>
          <p:cNvPr id="2058" name="Text Box 2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020316" y="2888109"/>
            <a:ext cx="640424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/>
              <a:t>7.2.2   </a:t>
            </a:r>
            <a:r>
              <a:rPr lang="zh-CN" altLang="en-US" sz="2000" b="1" dirty="0"/>
              <a:t>圆锥配合</a:t>
            </a:r>
            <a:r>
              <a:rPr lang="zh-CN" altLang="en-US" sz="2000" dirty="0"/>
              <a:t>------------------------------------------</a:t>
            </a:r>
            <a:r>
              <a:rPr lang="zh-CN" altLang="en-US" sz="2000" b="1" dirty="0"/>
              <a:t>(</a:t>
            </a:r>
            <a:r>
              <a:rPr lang="en-US" altLang="zh-CN" sz="2000" b="1" dirty="0"/>
              <a:t>21)</a:t>
            </a:r>
            <a:endParaRPr lang="en-US" altLang="zh-CN" sz="2000" b="1" dirty="0"/>
          </a:p>
        </p:txBody>
      </p:sp>
      <p:sp>
        <p:nvSpPr>
          <p:cNvPr id="2059" name="Text Box 27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1020316" y="3212976"/>
            <a:ext cx="662027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/>
              <a:t>7.2.3   </a:t>
            </a:r>
            <a:r>
              <a:rPr lang="zh-CN" altLang="en-US" sz="2000" b="1" dirty="0"/>
              <a:t>圆锥公差的标注方法</a:t>
            </a:r>
            <a:r>
              <a:rPr lang="zh-CN" altLang="en-US" sz="2000" dirty="0"/>
              <a:t>---------------------------</a:t>
            </a:r>
            <a:r>
              <a:rPr lang="zh-CN" altLang="en-US" sz="2000" b="1" dirty="0"/>
              <a:t>(2</a:t>
            </a:r>
            <a:r>
              <a:rPr lang="en-US" altLang="zh-CN" sz="2000" b="1" dirty="0"/>
              <a:t>5)</a:t>
            </a:r>
            <a:endParaRPr lang="en-US" altLang="zh-CN" sz="2000" b="1" dirty="0"/>
          </a:p>
        </p:txBody>
      </p:sp>
      <p:sp>
        <p:nvSpPr>
          <p:cNvPr id="2060" name="Text Box 2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1020316" y="3536181"/>
            <a:ext cx="64976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7.2.4  未注公差角度尺寸的极限偏差</a:t>
            </a:r>
            <a:r>
              <a:rPr lang="zh-CN" altLang="en-US" sz="2000" dirty="0" smtClean="0"/>
              <a:t>----------------</a:t>
            </a:r>
            <a:r>
              <a:rPr lang="zh-CN" altLang="en-US" sz="2000" b="1" dirty="0" smtClean="0"/>
              <a:t>(</a:t>
            </a:r>
            <a:r>
              <a:rPr lang="en-US" altLang="zh-CN" sz="2000" b="1" dirty="0" smtClean="0"/>
              <a:t>32)</a:t>
            </a:r>
            <a:endParaRPr lang="en-US" altLang="zh-CN" sz="2000" b="1" dirty="0"/>
          </a:p>
        </p:txBody>
      </p:sp>
      <p:sp>
        <p:nvSpPr>
          <p:cNvPr id="2061" name="Text Box 29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015852" y="3865513"/>
            <a:ext cx="705678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7.3  圆 锥 与 圆 锥 角 的 检 测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--------------------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33)</a:t>
            </a:r>
            <a:endParaRPr lang="en-US" altLang="zh-CN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62" name="Text Box 30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016124" y="4250705"/>
            <a:ext cx="6192416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7.3.1  用通用量仪直接测量</a:t>
            </a:r>
            <a:r>
              <a:rPr lang="zh-CN" altLang="en-US" sz="2000" dirty="0"/>
              <a:t>-----------------------------</a:t>
            </a:r>
            <a:r>
              <a:rPr lang="zh-CN" altLang="en-US" sz="2000" b="1" dirty="0"/>
              <a:t>(</a:t>
            </a:r>
            <a:r>
              <a:rPr lang="en-US" altLang="zh-CN" sz="2000" b="1" dirty="0"/>
              <a:t>33)</a:t>
            </a:r>
            <a:endParaRPr lang="en-US" altLang="zh-CN" sz="2000" b="1" dirty="0"/>
          </a:p>
        </p:txBody>
      </p:sp>
      <p:sp>
        <p:nvSpPr>
          <p:cNvPr id="2063" name="Text Box 31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1016124" y="4611068"/>
            <a:ext cx="648119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7.3.2  用通用量具间接测量</a:t>
            </a:r>
            <a:r>
              <a:rPr lang="zh-CN" altLang="en-US" sz="2000" dirty="0"/>
              <a:t>-----------------------------</a:t>
            </a:r>
            <a:r>
              <a:rPr lang="zh-CN" altLang="en-US" sz="2000" b="1" dirty="0"/>
              <a:t>(</a:t>
            </a:r>
            <a:r>
              <a:rPr lang="en-US" altLang="zh-CN" sz="2000" b="1" dirty="0"/>
              <a:t>34)</a:t>
            </a:r>
            <a:endParaRPr lang="en-US" altLang="zh-CN" sz="2000" b="1" dirty="0"/>
          </a:p>
        </p:txBody>
      </p:sp>
      <p:sp>
        <p:nvSpPr>
          <p:cNvPr id="2064" name="Text Box 32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1016124" y="4992068"/>
            <a:ext cx="648119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7.3.2  用通用量具间接测量</a:t>
            </a:r>
            <a:r>
              <a:rPr lang="zh-CN" altLang="en-US" sz="2000" b="1" dirty="0" smtClean="0"/>
              <a:t>----------------------------(</a:t>
            </a:r>
            <a:r>
              <a:rPr lang="en-US" altLang="zh-CN" sz="2000" b="1" dirty="0"/>
              <a:t>35)</a:t>
            </a:r>
            <a:endParaRPr lang="en-US" altLang="zh-CN" sz="2000" b="1" dirty="0"/>
          </a:p>
        </p:txBody>
      </p:sp>
      <p:sp>
        <p:nvSpPr>
          <p:cNvPr id="2065" name="Text Box 33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1015852" y="5330825"/>
            <a:ext cx="687675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习      题     七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------------------------------------------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(3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7)</a:t>
            </a:r>
            <a:endParaRPr lang="en-US" altLang="zh-CN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66" name="Text Box 34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1026964" y="5737225"/>
            <a:ext cx="693764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</a:rPr>
              <a:t>公  差  表  格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------------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-------------------------------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(40)</a:t>
            </a:r>
            <a:endParaRPr lang="en-US" altLang="zh-CN" b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2052" grpId="0"/>
      <p:bldP spid="2053" grpId="0"/>
      <p:bldP spid="2054" grpId="0"/>
      <p:bldP spid="2055" grpId="0"/>
      <p:bldP spid="2056" grpId="0"/>
      <p:bldP spid="2057" grpId="0"/>
      <p:bldP spid="2058" grpId="0"/>
      <p:bldP spid="2059" grpId="0"/>
      <p:bldP spid="2060" grpId="0"/>
      <p:bldP spid="2061" grpId="0"/>
      <p:bldP spid="2062" grpId="0"/>
      <p:bldP spid="2063" grpId="0"/>
      <p:bldP spid="2064" grpId="0"/>
      <p:bldP spid="2065" grpId="0"/>
      <p:bldP spid="206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1100503-C132-4851-8750-3A071A25004D}" type="slidenum">
              <a:rPr kumimoji="0" lang="zh-CN" altLang="en-US" smtClean="0"/>
            </a:fld>
            <a:endParaRPr kumimoji="0" lang="en-US" altLang="zh-CN" smtClean="0"/>
          </a:p>
        </p:txBody>
      </p:sp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88913"/>
            <a:ext cx="5976937" cy="640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A248C15-3433-4C67-A7C4-785FD81F0480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233413" y="758393"/>
            <a:ext cx="3914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7. </a:t>
            </a:r>
            <a:r>
              <a:rPr lang="zh-CN" altLang="en-US" b="1" dirty="0">
                <a:solidFill>
                  <a:srgbClr val="D60093"/>
                </a:solidFill>
              </a:rPr>
              <a:t>基面距</a:t>
            </a:r>
            <a:r>
              <a:rPr lang="zh-CN" altLang="en-US" b="1" dirty="0"/>
              <a:t>  （</a:t>
            </a:r>
            <a:r>
              <a:rPr lang="en-US" altLang="zh-CN" b="1" i="1" dirty="0">
                <a:solidFill>
                  <a:srgbClr val="D60093"/>
                </a:solidFill>
              </a:rPr>
              <a:t>a</a:t>
            </a:r>
            <a:r>
              <a:rPr lang="en-US" altLang="zh-CN" b="1" dirty="0"/>
              <a:t>）</a:t>
            </a:r>
            <a:endParaRPr lang="en-US" altLang="zh-CN" b="1" dirty="0"/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611560" y="1298143"/>
            <a:ext cx="7272808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</a:t>
            </a:r>
            <a:r>
              <a:rPr lang="zh-CN" altLang="en-US" b="1" dirty="0" smtClean="0"/>
              <a:t>  </a:t>
            </a:r>
            <a:r>
              <a:rPr lang="zh-CN" altLang="en-US" b="1" dirty="0"/>
              <a:t>基面距是指相互结合的内、外圆锥基准面间的距离，用符号“</a:t>
            </a:r>
            <a:r>
              <a:rPr lang="en-US" altLang="zh-CN" b="1" i="1" dirty="0"/>
              <a:t>a”</a:t>
            </a:r>
            <a:r>
              <a:rPr lang="zh-CN" altLang="en-US" b="1" dirty="0"/>
              <a:t>表示，如图</a:t>
            </a:r>
            <a:r>
              <a:rPr lang="en-US" altLang="zh-CN" b="1" dirty="0"/>
              <a:t>7.2</a:t>
            </a:r>
            <a:r>
              <a:rPr lang="zh-CN" altLang="en-US" b="1" dirty="0"/>
              <a:t>所示。</a:t>
            </a:r>
            <a:endParaRPr lang="zh-CN" altLang="en-US" b="1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76872"/>
            <a:ext cx="5760640" cy="3337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Oval 16"/>
          <p:cNvSpPr>
            <a:spLocks noChangeArrowheads="1"/>
          </p:cNvSpPr>
          <p:nvPr/>
        </p:nvSpPr>
        <p:spPr bwMode="auto">
          <a:xfrm>
            <a:off x="4716388" y="2584083"/>
            <a:ext cx="431800" cy="431800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utoUpdateAnimBg="0"/>
      <p:bldP spid="41989" grpId="0" autoUpdateAnimBg="0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147892" y="235496"/>
            <a:ext cx="1905000" cy="457200"/>
          </a:xfrm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E0A102-ABEA-4ED7-A784-5AD3F1B87156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1522214" y="332656"/>
            <a:ext cx="36258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8. </a:t>
            </a:r>
            <a:r>
              <a:rPr lang="zh-CN" altLang="en-US" b="1" dirty="0">
                <a:solidFill>
                  <a:srgbClr val="D60093"/>
                </a:solidFill>
              </a:rPr>
              <a:t>轴向位移</a:t>
            </a:r>
            <a:r>
              <a:rPr lang="zh-CN" altLang="en-US" b="1" dirty="0"/>
              <a:t> (</a:t>
            </a:r>
            <a:r>
              <a:rPr lang="en-US" altLang="zh-CN" b="1" i="1" dirty="0" err="1">
                <a:solidFill>
                  <a:srgbClr val="D60093"/>
                </a:solidFill>
              </a:rPr>
              <a:t>E</a:t>
            </a:r>
            <a:r>
              <a:rPr lang="en-US" altLang="zh-CN" b="1" i="1" baseline="-25000" dirty="0" err="1">
                <a:solidFill>
                  <a:srgbClr val="D60093"/>
                </a:solidFill>
              </a:rPr>
              <a:t>a</a:t>
            </a:r>
            <a:r>
              <a:rPr lang="en-US" altLang="zh-CN" b="1" i="1" baseline="-25000" dirty="0"/>
              <a:t> </a:t>
            </a:r>
            <a:r>
              <a:rPr lang="en-US" altLang="zh-CN" b="1" i="1" dirty="0"/>
              <a:t>)</a:t>
            </a:r>
            <a:endParaRPr lang="en-US" altLang="zh-CN" b="1" i="1" dirty="0"/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683444" y="717302"/>
            <a:ext cx="720092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</a:t>
            </a:r>
            <a:r>
              <a:rPr lang="zh-CN" altLang="en-US" b="1" dirty="0" smtClean="0"/>
              <a:t>   </a:t>
            </a:r>
            <a:r>
              <a:rPr lang="zh-CN" altLang="en-US" b="1" dirty="0" smtClean="0">
                <a:solidFill>
                  <a:srgbClr val="FF00FF"/>
                </a:solidFill>
              </a:rPr>
              <a:t>轴</a:t>
            </a:r>
            <a:r>
              <a:rPr lang="zh-CN" altLang="en-US" b="1" dirty="0">
                <a:solidFill>
                  <a:srgbClr val="FF00FF"/>
                </a:solidFill>
              </a:rPr>
              <a:t>向位移</a:t>
            </a:r>
            <a:r>
              <a:rPr lang="zh-CN" altLang="en-US" b="1" dirty="0"/>
              <a:t>是指相互结合的内、外圆锥，从实际初始位置（</a:t>
            </a:r>
            <a:r>
              <a:rPr lang="en-US" altLang="zh-CN" b="1" i="1" dirty="0"/>
              <a:t>P</a:t>
            </a:r>
            <a:r>
              <a:rPr lang="en-US" altLang="zh-CN" b="1" i="1" baseline="-25000" dirty="0"/>
              <a:t>a</a:t>
            </a:r>
            <a:r>
              <a:rPr lang="en-US" altLang="zh-CN" b="1" dirty="0"/>
              <a:t>）</a:t>
            </a:r>
            <a:r>
              <a:rPr lang="zh-CN" altLang="en-US" b="1" dirty="0"/>
              <a:t>到终止位置（</a:t>
            </a:r>
            <a:r>
              <a:rPr lang="en-US" altLang="zh-CN" b="1" i="1" dirty="0"/>
              <a:t>P</a:t>
            </a:r>
            <a:r>
              <a:rPr lang="en-US" altLang="zh-CN" b="1" i="1" baseline="-25000" dirty="0"/>
              <a:t>f</a:t>
            </a:r>
            <a:r>
              <a:rPr lang="en-US" altLang="zh-CN" b="1" dirty="0"/>
              <a:t>）</a:t>
            </a:r>
            <a:r>
              <a:rPr lang="zh-CN" altLang="en-US" b="1" dirty="0"/>
              <a:t>移动的(轴向）距离</a:t>
            </a:r>
            <a:r>
              <a:rPr lang="en-US" altLang="zh-CN" b="1" i="1" dirty="0" err="1">
                <a:solidFill>
                  <a:srgbClr val="FF00FF"/>
                </a:solidFill>
              </a:rPr>
              <a:t>E</a:t>
            </a:r>
            <a:r>
              <a:rPr lang="en-US" altLang="zh-CN" b="1" i="1" baseline="-25000" dirty="0" err="1">
                <a:solidFill>
                  <a:srgbClr val="FF00FF"/>
                </a:solidFill>
              </a:rPr>
              <a:t>a</a:t>
            </a:r>
            <a:r>
              <a:rPr lang="en-US" altLang="zh-CN" b="1" i="1" dirty="0"/>
              <a:t>。</a:t>
            </a:r>
            <a:r>
              <a:rPr lang="zh-CN" altLang="en-US" b="1" dirty="0"/>
              <a:t>如图7.3所示。</a:t>
            </a:r>
            <a:endParaRPr lang="zh-CN" altLang="en-US" b="1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851" y="2020441"/>
            <a:ext cx="7124533" cy="3064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Oval 26"/>
          <p:cNvSpPr>
            <a:spLocks noChangeArrowheads="1"/>
          </p:cNvSpPr>
          <p:nvPr/>
        </p:nvSpPr>
        <p:spPr bwMode="auto">
          <a:xfrm>
            <a:off x="1907704" y="2060848"/>
            <a:ext cx="647700" cy="431800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Oval 25"/>
          <p:cNvSpPr>
            <a:spLocks noChangeArrowheads="1"/>
          </p:cNvSpPr>
          <p:nvPr/>
        </p:nvSpPr>
        <p:spPr bwMode="auto">
          <a:xfrm>
            <a:off x="6588224" y="2277120"/>
            <a:ext cx="647700" cy="431800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15616" y="4985285"/>
            <a:ext cx="71287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         所谓</a:t>
            </a:r>
            <a:r>
              <a:rPr lang="zh-CN" altLang="en-US" sz="2000" b="1" dirty="0"/>
              <a:t>实际初始位置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就是相互结合的内、外实际圆锥的初始位置</a:t>
            </a:r>
            <a:r>
              <a:rPr lang="en-US" altLang="zh-CN" sz="2000" b="1" dirty="0"/>
              <a:t>;</a:t>
            </a:r>
            <a:r>
              <a:rPr lang="zh-CN" altLang="en-US" sz="2000" b="1" dirty="0"/>
              <a:t>终止位置就是</a:t>
            </a:r>
            <a:r>
              <a:rPr lang="zh-CN" altLang="en-US" sz="2000" b="1" dirty="0" smtClean="0"/>
              <a:t>相互结合</a:t>
            </a:r>
            <a:r>
              <a:rPr lang="zh-CN" altLang="en-US" sz="2000" b="1" dirty="0"/>
              <a:t>的内、外圆锥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为了在其终止状态得到要求的</a:t>
            </a:r>
            <a:r>
              <a:rPr lang="zh-CN" altLang="en-US" sz="2000" b="1" dirty="0" smtClean="0"/>
              <a:t>间隙，见图</a:t>
            </a:r>
            <a:r>
              <a:rPr lang="en-US" altLang="zh-CN" sz="2000" b="1" dirty="0"/>
              <a:t>7. 3(a</a:t>
            </a:r>
            <a:r>
              <a:rPr lang="en-US" altLang="zh-CN" sz="2000" b="1" dirty="0" smtClean="0"/>
              <a:t>)</a:t>
            </a:r>
            <a:r>
              <a:rPr lang="zh-CN" altLang="en-US" sz="2000" b="1" dirty="0" smtClean="0"/>
              <a:t>，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或</a:t>
            </a:r>
            <a:r>
              <a:rPr lang="zh-CN" altLang="en-US" sz="2000" b="1" dirty="0"/>
              <a:t>得到</a:t>
            </a:r>
            <a:r>
              <a:rPr lang="zh-CN" altLang="en-US" sz="2000" b="1" dirty="0" smtClean="0"/>
              <a:t>要求的过盈，见</a:t>
            </a:r>
            <a:r>
              <a:rPr lang="en-US" altLang="zh-CN" sz="2000" b="1" dirty="0" smtClean="0"/>
              <a:t>(</a:t>
            </a:r>
            <a:r>
              <a:rPr lang="zh-CN" altLang="en-US" sz="2000" b="1" dirty="0"/>
              <a:t>图</a:t>
            </a:r>
            <a:r>
              <a:rPr lang="en-US" altLang="zh-CN" sz="2000" b="1" dirty="0"/>
              <a:t>7. 3(b</a:t>
            </a:r>
            <a:r>
              <a:rPr lang="en-US" altLang="zh-CN" sz="2000" b="1" dirty="0" smtClean="0"/>
              <a:t>)</a:t>
            </a:r>
            <a:r>
              <a:rPr lang="zh-CN" altLang="en-US" sz="2000" b="1" dirty="0" smtClean="0"/>
              <a:t>，所</a:t>
            </a:r>
            <a:r>
              <a:rPr lang="zh-CN" altLang="en-US" sz="2000" b="1" dirty="0"/>
              <a:t>规定的相互轴向位置。</a:t>
            </a:r>
            <a:endParaRPr lang="zh-CN" altLang="en-US" sz="2000" b="1" dirty="0"/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 bwMode="auto">
          <a:xfrm>
            <a:off x="4680012" y="6288261"/>
            <a:ext cx="1584325" cy="503237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anose="02010601030101010101" pitchFamily="2" charset="-122"/>
                <a:ea typeface="方正舒体" panose="02010601030101010101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目录</a:t>
            </a:r>
            <a:endParaRPr lang="zh-CN" altLang="en-US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 autoUpdateAnimBg="0"/>
      <p:bldP spid="9229" grpId="0" autoUpdateAnimBg="0"/>
      <p:bldP spid="13" grpId="1" animBg="1"/>
      <p:bldP spid="14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7B8B7E3-EB93-4BE5-AAFB-50B975A74521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572965" y="332656"/>
            <a:ext cx="45707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/>
              <a:t>7.2  圆 锥 公 差 与 配 合</a:t>
            </a:r>
            <a:endParaRPr lang="zh-CN" altLang="en-US" b="1" dirty="0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210543" y="764704"/>
            <a:ext cx="3825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7.2.1  </a:t>
            </a:r>
            <a:r>
              <a:rPr lang="zh-CN" altLang="en-US" b="1" dirty="0">
                <a:solidFill>
                  <a:srgbClr val="D60093"/>
                </a:solidFill>
              </a:rPr>
              <a:t>圆锥公差</a:t>
            </a:r>
            <a:endParaRPr lang="zh-CN" altLang="en-US" b="1" dirty="0">
              <a:solidFill>
                <a:srgbClr val="D60093"/>
              </a:solidFill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539552" y="1229851"/>
            <a:ext cx="662473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为了保证内、外圆锥的互换性和使用要求，</a:t>
            </a:r>
            <a:r>
              <a:rPr lang="en-US" altLang="zh-CN" b="1" dirty="0"/>
              <a:t>GB/T11334</a:t>
            </a:r>
            <a:r>
              <a:rPr lang="en-US" altLang="zh-CN" b="1" dirty="0">
                <a:cs typeface="Times New Roman" panose="02020603050405020304" pitchFamily="18" charset="0"/>
              </a:rPr>
              <a:t>—2005</a:t>
            </a:r>
            <a:r>
              <a:rPr lang="zh-CN" altLang="en-US" b="1" dirty="0"/>
              <a:t>规定的圆锥公差项目如下：</a:t>
            </a:r>
            <a:endParaRPr lang="zh-CN" altLang="en-US" b="1" dirty="0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231329" y="1988840"/>
            <a:ext cx="32686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/>
              <a:t>1. </a:t>
            </a:r>
            <a:r>
              <a:rPr lang="zh-CN" altLang="en-US" b="1" dirty="0">
                <a:solidFill>
                  <a:srgbClr val="D60093"/>
                </a:solidFill>
              </a:rPr>
              <a:t>圆锥直径公差</a:t>
            </a:r>
            <a:r>
              <a:rPr lang="zh-CN" altLang="en-US" dirty="0"/>
              <a:t>（</a:t>
            </a:r>
            <a:r>
              <a:rPr lang="en-US" altLang="zh-CN" b="1" i="1" dirty="0">
                <a:solidFill>
                  <a:srgbClr val="D60093"/>
                </a:solidFill>
              </a:rPr>
              <a:t>T</a:t>
            </a:r>
            <a:r>
              <a:rPr lang="en-US" altLang="zh-CN" b="1" baseline="-25000" dirty="0">
                <a:solidFill>
                  <a:srgbClr val="D60093"/>
                </a:solidFill>
              </a:rPr>
              <a:t>D</a:t>
            </a:r>
            <a:r>
              <a:rPr lang="en-US" altLang="zh-CN" dirty="0"/>
              <a:t>）</a:t>
            </a:r>
            <a:endParaRPr lang="en-US" altLang="zh-CN" dirty="0"/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539552" y="2446040"/>
            <a:ext cx="684076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</a:t>
            </a:r>
            <a:r>
              <a:rPr lang="zh-CN" altLang="en-US" b="1" dirty="0" smtClean="0"/>
              <a:t>  </a:t>
            </a:r>
            <a:r>
              <a:rPr lang="zh-CN" altLang="en-US" b="1" dirty="0"/>
              <a:t>圆锥直径公差是指圆锥</a:t>
            </a:r>
            <a:r>
              <a:rPr lang="zh-CN" altLang="en-US" b="1" dirty="0" smtClean="0"/>
              <a:t>直径的</a:t>
            </a:r>
            <a:r>
              <a:rPr lang="zh-CN" altLang="en-US" b="1" dirty="0"/>
              <a:t>允许变动量，如图7.4所示。</a:t>
            </a:r>
            <a:endParaRPr lang="zh-CN" altLang="en-US" b="1" dirty="0"/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523384" y="3732805"/>
            <a:ext cx="426464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</a:t>
            </a:r>
            <a:r>
              <a:rPr lang="zh-CN" altLang="en-US" b="1" dirty="0" smtClean="0"/>
              <a:t>其</a:t>
            </a:r>
            <a:r>
              <a:rPr lang="zh-CN" altLang="en-US" b="1" dirty="0"/>
              <a:t>圆锥公差值</a:t>
            </a:r>
            <a:r>
              <a:rPr lang="en-US" altLang="zh-CN" b="1" i="1" dirty="0"/>
              <a:t>T</a:t>
            </a:r>
            <a:r>
              <a:rPr lang="en-US" altLang="zh-CN" b="1" baseline="-25000" dirty="0"/>
              <a:t>D</a:t>
            </a:r>
            <a:r>
              <a:rPr lang="zh-CN" altLang="en-US" b="1" dirty="0"/>
              <a:t>以公称圆锥直径为公称尺寸从</a:t>
            </a:r>
            <a:r>
              <a:rPr lang="en-US" altLang="zh-CN" b="1" dirty="0"/>
              <a:t>GB/T1800.1—2009</a:t>
            </a:r>
            <a:r>
              <a:rPr lang="zh-CN" altLang="en-US" b="1" dirty="0"/>
              <a:t>中查得，它适用于圆锥的全长（</a:t>
            </a:r>
            <a:r>
              <a:rPr lang="en-US" altLang="zh-CN" b="1" i="1" dirty="0"/>
              <a:t>L</a:t>
            </a:r>
            <a:r>
              <a:rPr lang="en-US" altLang="zh-CN" b="1" dirty="0"/>
              <a:t>)。</a:t>
            </a:r>
            <a:endParaRPr lang="en-US" altLang="zh-CN" b="1" dirty="0"/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1129346" y="5229200"/>
            <a:ext cx="473879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公称尺寸一般取最大圆锥直径</a:t>
            </a:r>
            <a:r>
              <a:rPr lang="en-US" altLang="zh-CN" b="1" i="1" dirty="0">
                <a:solidFill>
                  <a:srgbClr val="D60093"/>
                </a:solidFill>
              </a:rPr>
              <a:t>D</a:t>
            </a:r>
            <a:r>
              <a:rPr lang="en-US" altLang="zh-CN" b="1" dirty="0"/>
              <a:t>。</a:t>
            </a:r>
            <a:endParaRPr lang="en-US" altLang="zh-CN" b="1" dirty="0"/>
          </a:p>
        </p:txBody>
      </p:sp>
      <p:pic>
        <p:nvPicPr>
          <p:cNvPr id="14364" name="Picture 2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924944"/>
            <a:ext cx="3925598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260908"/>
            <a:ext cx="3712458" cy="528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utoUpdateAnimBg="0"/>
      <p:bldP spid="10246" grpId="0" autoUpdateAnimBg="0"/>
      <p:bldP spid="10247" grpId="0" autoUpdateAnimBg="0"/>
      <p:bldP spid="10248" grpId="0" autoUpdateAnimBg="0"/>
      <p:bldP spid="10249" grpId="0" autoUpdateAnimBg="0"/>
      <p:bldP spid="10254" grpId="0" autoUpdateAnimBg="0"/>
      <p:bldP spid="1025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2320A9C-A1F5-4167-9263-4B99C860AC2D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961504" y="404664"/>
            <a:ext cx="3429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/>
              <a:t>2.  </a:t>
            </a:r>
            <a:r>
              <a:rPr lang="zh-CN" altLang="en-US" b="1" dirty="0">
                <a:solidFill>
                  <a:srgbClr val="D60093"/>
                </a:solidFill>
              </a:rPr>
              <a:t>圆锥角公差</a:t>
            </a:r>
            <a:r>
              <a:rPr lang="zh-CN" altLang="en-US" dirty="0"/>
              <a:t> （</a:t>
            </a:r>
            <a:r>
              <a:rPr lang="en-US" altLang="zh-CN" b="1" i="1" dirty="0">
                <a:solidFill>
                  <a:srgbClr val="D60093"/>
                </a:solidFill>
              </a:rPr>
              <a:t>AT</a:t>
            </a:r>
            <a:r>
              <a:rPr lang="en-US" altLang="zh-CN" dirty="0"/>
              <a:t>) </a:t>
            </a:r>
            <a:endParaRPr lang="en-US" altLang="zh-CN" dirty="0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899592" y="836712"/>
            <a:ext cx="727280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圆锥角公差是指圆锥角允许的变动量，如图7.5所示。</a:t>
            </a:r>
            <a:endParaRPr lang="zh-CN" altLang="en-US" b="1" dirty="0"/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943487" y="1988840"/>
            <a:ext cx="452229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圆锥角公差可用两种形式表示：</a:t>
            </a:r>
            <a:endParaRPr lang="zh-CN" altLang="en-US" b="1" dirty="0"/>
          </a:p>
        </p:txBody>
      </p:sp>
      <p:pic>
        <p:nvPicPr>
          <p:cNvPr id="15459" name="Picture 9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42393"/>
            <a:ext cx="3499192" cy="2434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61" name="Picture 1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688" y="1348623"/>
            <a:ext cx="348615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67" name="Picture 1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347" y="2488307"/>
            <a:ext cx="4276725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68" name="Picture 10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140968"/>
            <a:ext cx="3705225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70" name="Picture 1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861048"/>
            <a:ext cx="39338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74" name="Picture 1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020" y="4382616"/>
            <a:ext cx="60198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76" name="Picture 1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24" y="5373829"/>
            <a:ext cx="661035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utoUpdateAnimBg="0"/>
      <p:bldP spid="11269" grpId="0" autoUpdateAnimBg="0"/>
      <p:bldP spid="11274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67FA680-F67C-4DDF-8DEA-D805275EB549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800472" y="191789"/>
            <a:ext cx="751594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/>
              <a:t>          </a:t>
            </a:r>
            <a:r>
              <a:rPr lang="en-US" altLang="zh-CN" b="1" dirty="0"/>
              <a:t>GB</a:t>
            </a:r>
            <a:r>
              <a:rPr lang="zh-CN" altLang="en-US" b="1" dirty="0"/>
              <a:t>规定</a:t>
            </a:r>
            <a:r>
              <a:rPr lang="zh-CN" altLang="en-US" b="1" dirty="0">
                <a:solidFill>
                  <a:srgbClr val="D60093"/>
                </a:solidFill>
              </a:rPr>
              <a:t>圆锥角公差</a:t>
            </a:r>
            <a:r>
              <a:rPr lang="en-US" altLang="zh-CN" b="1" i="1" dirty="0">
                <a:solidFill>
                  <a:srgbClr val="D60093"/>
                </a:solidFill>
              </a:rPr>
              <a:t>AT</a:t>
            </a:r>
            <a:r>
              <a:rPr lang="zh-CN" altLang="en-US" b="1" dirty="0">
                <a:solidFill>
                  <a:srgbClr val="D60093"/>
                </a:solidFill>
              </a:rPr>
              <a:t>共分12个公差等级</a:t>
            </a:r>
            <a:r>
              <a:rPr lang="zh-CN" altLang="en-US" b="1" dirty="0"/>
              <a:t>，用符号</a:t>
            </a:r>
            <a:r>
              <a:rPr lang="en-US" altLang="zh-CN" b="1" i="1" dirty="0" smtClean="0"/>
              <a:t>AT</a:t>
            </a:r>
            <a:r>
              <a:rPr lang="en-US" altLang="zh-CN" b="1" dirty="0" smtClean="0"/>
              <a:t>1,</a:t>
            </a:r>
            <a:r>
              <a:rPr lang="en-US" altLang="zh-CN" b="1" i="1" dirty="0" smtClean="0"/>
              <a:t>AT</a:t>
            </a:r>
            <a:r>
              <a:rPr lang="en-US" altLang="zh-CN" b="1" dirty="0" smtClean="0"/>
              <a:t>2…</a:t>
            </a:r>
            <a:r>
              <a:rPr lang="en-US" altLang="zh-CN" b="1" i="1" dirty="0" smtClean="0"/>
              <a:t>AT</a:t>
            </a:r>
            <a:r>
              <a:rPr lang="en-US" altLang="zh-CN" b="1" dirty="0" smtClean="0"/>
              <a:t>12</a:t>
            </a:r>
            <a:r>
              <a:rPr lang="zh-CN" altLang="en-US" b="1" dirty="0"/>
              <a:t>表示，其公差值见表7.3所示。</a:t>
            </a:r>
            <a:endParaRPr lang="en-US" altLang="zh-CN" b="1" dirty="0"/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52736"/>
            <a:ext cx="7848600" cy="541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B3A9F7A-CC30-472A-B1F2-A20EF333F751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584125" y="606635"/>
            <a:ext cx="47799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一般情况下，可不单独</a:t>
            </a:r>
            <a:r>
              <a:rPr lang="zh-CN" altLang="en-US" b="1" dirty="0" smtClean="0"/>
              <a:t>规定角</a:t>
            </a:r>
            <a:r>
              <a:rPr lang="zh-CN" altLang="en-US" b="1" dirty="0"/>
              <a:t>公差，而是用圆锥</a:t>
            </a:r>
            <a:r>
              <a:rPr lang="zh-CN" altLang="en-US" b="1" dirty="0" smtClean="0"/>
              <a:t>直径</a:t>
            </a:r>
            <a:r>
              <a:rPr lang="zh-CN" altLang="en-US" b="1" dirty="0"/>
              <a:t>公差来控制圆锥角，如图7.6所示。</a:t>
            </a:r>
            <a:endParaRPr lang="zh-CN" altLang="en-US" b="1" dirty="0"/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611560" y="1796623"/>
            <a:ext cx="460851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表7.4列出了</a:t>
            </a:r>
            <a:r>
              <a:rPr lang="en-US" altLang="zh-CN" b="1" i="1" dirty="0"/>
              <a:t>L</a:t>
            </a:r>
            <a:r>
              <a:rPr lang="en-US" altLang="zh-CN" b="1" dirty="0"/>
              <a:t>=100mm</a:t>
            </a:r>
            <a:r>
              <a:rPr lang="zh-CN" altLang="en-US" b="1" dirty="0"/>
              <a:t>时圆锥直径公差所能控制的最大圆锥角误差。</a:t>
            </a:r>
            <a:endParaRPr lang="zh-CN" altLang="en-US" b="1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04663"/>
            <a:ext cx="3152775" cy="258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68960"/>
            <a:ext cx="7633097" cy="3185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utoUpdateAnimBg="0"/>
      <p:bldP spid="13320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9FB3895-F16A-464D-ADEF-5A75A92A72B3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827461" y="332656"/>
            <a:ext cx="7128915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</a:t>
            </a:r>
            <a:r>
              <a:rPr lang="zh-CN" altLang="en-US" b="1" dirty="0" smtClean="0"/>
              <a:t> </a:t>
            </a:r>
            <a:r>
              <a:rPr lang="zh-CN" altLang="en-US" b="1" dirty="0"/>
              <a:t>对于圆锥角公差有更高要求的零件时，除规定其直径</a:t>
            </a:r>
            <a:r>
              <a:rPr lang="zh-CN" altLang="en-US" b="1" dirty="0" smtClean="0"/>
              <a:t>公差</a:t>
            </a:r>
            <a:r>
              <a:rPr lang="zh-CN" altLang="en-US" b="1" dirty="0"/>
              <a:t>（</a:t>
            </a:r>
            <a:r>
              <a:rPr lang="en-US" altLang="zh-CN" b="1" i="1" dirty="0"/>
              <a:t>T</a:t>
            </a:r>
            <a:r>
              <a:rPr lang="en-US" altLang="zh-CN" b="1" baseline="-25000" dirty="0"/>
              <a:t>D</a:t>
            </a:r>
            <a:r>
              <a:rPr lang="en-US" altLang="zh-CN" b="1" dirty="0"/>
              <a:t>）</a:t>
            </a:r>
            <a:r>
              <a:rPr lang="zh-CN" altLang="en-US" b="1" dirty="0"/>
              <a:t>外，还应给定圆锥角公差(</a:t>
            </a:r>
            <a:r>
              <a:rPr lang="en-US" altLang="zh-CN" b="1" i="1" dirty="0"/>
              <a:t>AT</a:t>
            </a:r>
            <a:r>
              <a:rPr lang="en-US" altLang="zh-CN" b="1" dirty="0"/>
              <a:t>)。</a:t>
            </a:r>
            <a:endParaRPr lang="zh-CN" altLang="en-US" b="1" dirty="0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827585" y="1297299"/>
            <a:ext cx="684076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 smtClean="0"/>
              <a:t>         圆锥</a:t>
            </a:r>
            <a:r>
              <a:rPr lang="zh-CN" altLang="en-US" b="1" dirty="0"/>
              <a:t>角的极限偏差可按单向或双向取值</a:t>
            </a:r>
            <a:r>
              <a:rPr lang="zh-CN" altLang="en-US" b="1" dirty="0" smtClean="0"/>
              <a:t>，</a:t>
            </a:r>
            <a:endParaRPr lang="en-US" altLang="zh-CN" b="1" dirty="0" smtClean="0"/>
          </a:p>
          <a:p>
            <a:pPr eaLnBrk="1" hangingPunct="1"/>
            <a:r>
              <a:rPr lang="zh-CN" altLang="en-US" b="1" dirty="0" smtClean="0"/>
              <a:t>如</a:t>
            </a:r>
            <a:r>
              <a:rPr lang="zh-CN" altLang="en-US" b="1" dirty="0"/>
              <a:t>图7.7.所示。</a:t>
            </a:r>
            <a:endParaRPr lang="zh-CN" altLang="en-US" b="1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186905"/>
            <a:ext cx="6553200" cy="376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utoUpdateAnimBg="0"/>
      <p:bldP spid="14341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09EEF26-EBC9-4050-AE49-3A5260500618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830982" y="803722"/>
            <a:ext cx="41687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3. 圆锥的形状公差（ </a:t>
            </a:r>
            <a:r>
              <a:rPr lang="en-US" altLang="zh-CN" b="1" i="1" dirty="0" err="1"/>
              <a:t>t</a:t>
            </a:r>
            <a:r>
              <a:rPr lang="en-US" altLang="zh-CN" b="1" baseline="-25000" dirty="0" err="1"/>
              <a:t>F</a:t>
            </a:r>
            <a:r>
              <a:rPr lang="en-US" altLang="zh-CN" b="1" baseline="-25000" dirty="0"/>
              <a:t> </a:t>
            </a:r>
            <a:r>
              <a:rPr lang="en-US" altLang="zh-CN" b="1" dirty="0"/>
              <a:t>）</a:t>
            </a:r>
            <a:endParaRPr lang="en-US" altLang="zh-CN" b="1" dirty="0"/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959172" y="2550781"/>
            <a:ext cx="6768356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   对于精度要求不高的圆锥工件，其形状公差由直径公差（</a:t>
            </a:r>
            <a:r>
              <a:rPr lang="en-US" altLang="zh-CN" b="1" i="1" dirty="0"/>
              <a:t>T</a:t>
            </a:r>
            <a:r>
              <a:rPr lang="en-US" altLang="zh-CN" b="1" baseline="-25000" dirty="0"/>
              <a:t>D</a:t>
            </a:r>
            <a:r>
              <a:rPr lang="en-US" altLang="zh-CN" b="1" dirty="0"/>
              <a:t>）</a:t>
            </a:r>
            <a:r>
              <a:rPr lang="zh-CN" altLang="en-US" b="1" dirty="0"/>
              <a:t>控制。</a:t>
            </a:r>
            <a:endParaRPr lang="zh-CN" altLang="en-US" b="1" dirty="0"/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971996" y="3500774"/>
            <a:ext cx="6768356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/>
              <a:t>           对于精度要求较高的圆锥工件，应按要求单独规定形状公差 </a:t>
            </a:r>
            <a:r>
              <a:rPr lang="en-US" altLang="zh-CN" b="1" i="1" dirty="0" err="1">
                <a:solidFill>
                  <a:srgbClr val="FF0066"/>
                </a:solidFill>
              </a:rPr>
              <a:t>t</a:t>
            </a:r>
            <a:r>
              <a:rPr lang="en-US" altLang="zh-CN" b="1" baseline="-25000" dirty="0" err="1">
                <a:solidFill>
                  <a:srgbClr val="FF0066"/>
                </a:solidFill>
              </a:rPr>
              <a:t>F</a:t>
            </a:r>
            <a:r>
              <a:rPr lang="en-US" altLang="zh-CN" b="1" dirty="0"/>
              <a:t>。</a:t>
            </a:r>
            <a:endParaRPr lang="zh-CN" altLang="en-US" b="1" dirty="0"/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1823268" y="4623519"/>
            <a:ext cx="479167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b="1" i="1" dirty="0" err="1">
                <a:solidFill>
                  <a:srgbClr val="D60093"/>
                </a:solidFill>
              </a:rPr>
              <a:t>t</a:t>
            </a:r>
            <a:r>
              <a:rPr lang="en-US" altLang="zh-CN" b="1" baseline="-25000" dirty="0" err="1">
                <a:solidFill>
                  <a:srgbClr val="D60093"/>
                </a:solidFill>
              </a:rPr>
              <a:t>F</a:t>
            </a:r>
            <a:r>
              <a:rPr lang="en-US" altLang="zh-CN" b="1" baseline="-25000" dirty="0">
                <a:solidFill>
                  <a:srgbClr val="D60093"/>
                </a:solidFill>
              </a:rPr>
              <a:t> </a:t>
            </a:r>
            <a:r>
              <a:rPr lang="zh-CN" altLang="en-US" b="1" dirty="0">
                <a:solidFill>
                  <a:srgbClr val="D60093"/>
                </a:solidFill>
              </a:rPr>
              <a:t>的数值</a:t>
            </a:r>
            <a:r>
              <a:rPr lang="zh-CN" altLang="en-US" b="1" dirty="0"/>
              <a:t>从</a:t>
            </a:r>
            <a:r>
              <a:rPr lang="en-US" altLang="zh-CN" b="1" dirty="0"/>
              <a:t>GB/T1184</a:t>
            </a:r>
            <a:r>
              <a:rPr lang="zh-CN" altLang="en-US" b="1" dirty="0"/>
              <a:t>中选取。</a:t>
            </a:r>
            <a:endParaRPr lang="zh-CN" altLang="en-US" b="1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213" y="1311151"/>
            <a:ext cx="1628775" cy="12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508" y="1340768"/>
            <a:ext cx="293370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096" y="2064271"/>
            <a:ext cx="19050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utoUpdateAnimBg="0"/>
      <p:bldP spid="15369" grpId="0" autoUpdateAnimBg="0"/>
      <p:bldP spid="15372" grpId="0" autoUpdateAnimBg="0"/>
      <p:bldP spid="1537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71D7A0F-8DDD-438A-8342-0C37E387D3C5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458094" y="445978"/>
            <a:ext cx="502357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4. </a:t>
            </a:r>
            <a:r>
              <a:rPr lang="zh-CN" altLang="en-US" b="1" dirty="0">
                <a:solidFill>
                  <a:srgbClr val="D60093"/>
                </a:solidFill>
              </a:rPr>
              <a:t>给定截面圆锥直径公差</a:t>
            </a:r>
            <a:r>
              <a:rPr lang="zh-CN" altLang="en-US" b="1" dirty="0"/>
              <a:t> （</a:t>
            </a:r>
            <a:r>
              <a:rPr lang="en-US" altLang="zh-CN" b="1" i="1" dirty="0">
                <a:solidFill>
                  <a:srgbClr val="D60093"/>
                </a:solidFill>
              </a:rPr>
              <a:t>T</a:t>
            </a:r>
            <a:r>
              <a:rPr lang="en-US" altLang="zh-CN" b="1" baseline="-25000" dirty="0">
                <a:solidFill>
                  <a:srgbClr val="D60093"/>
                </a:solidFill>
              </a:rPr>
              <a:t>DS</a:t>
            </a:r>
            <a:r>
              <a:rPr lang="en-US" altLang="zh-CN" b="1" dirty="0"/>
              <a:t>）</a:t>
            </a:r>
            <a:endParaRPr lang="en-US" altLang="zh-CN" b="1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827584" y="938103"/>
            <a:ext cx="7526288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/>
              <a:t>        给定截面圆锥直径公差</a:t>
            </a:r>
            <a:r>
              <a:rPr lang="en-US" altLang="zh-CN" b="1" i="1" dirty="0"/>
              <a:t>T</a:t>
            </a:r>
            <a:r>
              <a:rPr lang="en-US" altLang="zh-CN" b="1" baseline="-25000" dirty="0"/>
              <a:t>DS</a:t>
            </a:r>
            <a:r>
              <a:rPr lang="zh-CN" altLang="en-US" b="1" dirty="0"/>
              <a:t>是指在垂直圆锥轴线的</a:t>
            </a:r>
            <a:r>
              <a:rPr lang="zh-CN" altLang="en-US" b="1" dirty="0" smtClean="0"/>
              <a:t>给定截面</a:t>
            </a:r>
            <a:r>
              <a:rPr lang="zh-CN" altLang="en-US" b="1" dirty="0"/>
              <a:t>内，圆锥直径的允许变动量，如图7.8所示。</a:t>
            </a:r>
            <a:endParaRPr lang="zh-CN" altLang="en-US" b="1" dirty="0"/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859150" y="5157192"/>
            <a:ext cx="6841455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i="1" dirty="0"/>
              <a:t>          </a:t>
            </a:r>
            <a:r>
              <a:rPr lang="en-US" altLang="zh-CN" b="1" i="1" dirty="0">
                <a:solidFill>
                  <a:srgbClr val="D60093"/>
                </a:solidFill>
              </a:rPr>
              <a:t>T</a:t>
            </a:r>
            <a:r>
              <a:rPr lang="en-US" altLang="zh-CN" b="1" baseline="-25000" dirty="0">
                <a:solidFill>
                  <a:srgbClr val="D60093"/>
                </a:solidFill>
              </a:rPr>
              <a:t>DS</a:t>
            </a:r>
            <a:r>
              <a:rPr lang="zh-CN" altLang="en-US" b="1" dirty="0">
                <a:solidFill>
                  <a:srgbClr val="D60093"/>
                </a:solidFill>
              </a:rPr>
              <a:t>的数值</a:t>
            </a:r>
            <a:r>
              <a:rPr lang="zh-CN" altLang="en-US" b="1" dirty="0"/>
              <a:t>以给定截面的直径</a:t>
            </a:r>
            <a:r>
              <a:rPr lang="en-US" altLang="zh-CN" b="1" i="1" dirty="0"/>
              <a:t>d</a:t>
            </a:r>
            <a:r>
              <a:rPr lang="en-US" altLang="zh-CN" b="1" baseline="-25000" dirty="0"/>
              <a:t>x</a:t>
            </a:r>
            <a:r>
              <a:rPr lang="zh-CN" altLang="en-US" b="1" dirty="0"/>
              <a:t>为公称尺寸，从</a:t>
            </a:r>
            <a:r>
              <a:rPr lang="en-US" altLang="zh-CN" b="1" dirty="0"/>
              <a:t>GB/T1800.1—2009</a:t>
            </a:r>
            <a:r>
              <a:rPr lang="zh-CN" altLang="en-US" b="1" dirty="0"/>
              <a:t>中选取。</a:t>
            </a:r>
            <a:endParaRPr lang="zh-CN" altLang="en-US" b="1" dirty="0"/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925" y="1907764"/>
            <a:ext cx="5700355" cy="3177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utoUpdateAnimBg="0"/>
      <p:bldP spid="16389" grpId="0" autoUpdateAnimBg="0"/>
      <p:bldP spid="1639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AF43AD8-7E60-4C2D-92BF-44912B9FC5E3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39940" name="Text Box 3076"/>
          <p:cNvSpPr txBox="1">
            <a:spLocks noChangeArrowheads="1"/>
          </p:cNvSpPr>
          <p:nvPr/>
        </p:nvSpPr>
        <p:spPr bwMode="auto">
          <a:xfrm>
            <a:off x="1062161" y="699418"/>
            <a:ext cx="5867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D60093"/>
                </a:solidFill>
              </a:rPr>
              <a:t>内    容    提   要</a:t>
            </a:r>
            <a:endParaRPr lang="zh-CN" altLang="en-US" sz="3200" b="1" dirty="0">
              <a:solidFill>
                <a:srgbClr val="D60093"/>
              </a:solidFill>
            </a:endParaRPr>
          </a:p>
        </p:txBody>
      </p:sp>
      <p:sp>
        <p:nvSpPr>
          <p:cNvPr id="39941" name="Text Box 3077"/>
          <p:cNvSpPr txBox="1">
            <a:spLocks noChangeArrowheads="1"/>
          </p:cNvSpPr>
          <p:nvPr/>
        </p:nvSpPr>
        <p:spPr bwMode="auto">
          <a:xfrm>
            <a:off x="1206822" y="1341438"/>
            <a:ext cx="653353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3200" b="1" dirty="0" smtClean="0"/>
              <a:t>圆锥结合的特点和基本参数；</a:t>
            </a:r>
            <a:endParaRPr lang="zh-CN" altLang="en-US" sz="3200" b="1" dirty="0" smtClean="0"/>
          </a:p>
          <a:p>
            <a:pPr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3200" b="1" dirty="0" smtClean="0"/>
              <a:t>圆锥公差项目及其给定方法；</a:t>
            </a:r>
            <a:endParaRPr lang="zh-CN" altLang="en-US" sz="3200" b="1" dirty="0" smtClean="0"/>
          </a:p>
          <a:p>
            <a:pPr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3200" b="1" dirty="0" smtClean="0"/>
              <a:t>圆锥配合的形成；</a:t>
            </a:r>
            <a:endParaRPr lang="zh-CN" altLang="en-US" sz="3200" b="1" dirty="0" smtClean="0"/>
          </a:p>
          <a:p>
            <a:pPr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3200" b="1" dirty="0" smtClean="0"/>
              <a:t>圆锥公差的标注；</a:t>
            </a:r>
            <a:endParaRPr lang="zh-CN" altLang="en-US" sz="3200" b="1" dirty="0" smtClean="0"/>
          </a:p>
          <a:p>
            <a:pPr marL="0" indent="0">
              <a:lnSpc>
                <a:spcPct val="150000"/>
              </a:lnSpc>
              <a:defRPr/>
            </a:pPr>
            <a:r>
              <a:rPr lang="en-US" altLang="zh-CN" sz="3200" b="1" dirty="0" smtClean="0"/>
              <a:t>5. </a:t>
            </a:r>
            <a:r>
              <a:rPr lang="zh-CN" altLang="en-US" sz="3200" b="1" dirty="0" smtClean="0"/>
              <a:t>锥度和 圆锥角的检测。</a:t>
            </a:r>
            <a:endParaRPr lang="zh-CN" altLang="en-US" sz="3200" b="1" dirty="0" smtClean="0"/>
          </a:p>
        </p:txBody>
      </p:sp>
      <p:sp>
        <p:nvSpPr>
          <p:cNvPr id="6" name="圆角矩形 5">
            <a:hlinkClick r:id="rId1" action="ppaction://hlinksldjump"/>
          </p:cNvPr>
          <p:cNvSpPr/>
          <p:nvPr/>
        </p:nvSpPr>
        <p:spPr bwMode="auto">
          <a:xfrm>
            <a:off x="4644008" y="6085965"/>
            <a:ext cx="1584325" cy="503237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anose="02010601030101010101" pitchFamily="2" charset="-122"/>
                <a:ea typeface="方正舒体" panose="02010601030101010101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目录</a:t>
            </a:r>
            <a:endParaRPr lang="zh-CN" altLang="en-US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9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9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3A4A3EF-832C-4667-910A-75A4DE9408BE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683568" y="404664"/>
            <a:ext cx="727273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一般情况下，也不需要规定给定截面的圆锥直径公差</a:t>
            </a:r>
            <a:r>
              <a:rPr lang="zh-CN" altLang="en-US" b="1" dirty="0" smtClean="0"/>
              <a:t>，只有</a:t>
            </a:r>
            <a:r>
              <a:rPr lang="zh-CN" altLang="en-US" b="1" dirty="0"/>
              <a:t>对圆锥工件有特殊要求时，才规定此项公差，但同时</a:t>
            </a:r>
            <a:r>
              <a:rPr lang="zh-CN" altLang="en-US" b="1" dirty="0" smtClean="0"/>
              <a:t>还要</a:t>
            </a:r>
            <a:r>
              <a:rPr lang="zh-CN" altLang="en-US" b="1" dirty="0"/>
              <a:t>规定圆锥角公差</a:t>
            </a:r>
            <a:r>
              <a:rPr lang="en-US" altLang="zh-CN" b="1" i="1" dirty="0"/>
              <a:t>AT</a:t>
            </a:r>
            <a:r>
              <a:rPr lang="en-US" altLang="zh-CN" b="1" dirty="0"/>
              <a:t>,</a:t>
            </a:r>
            <a:r>
              <a:rPr lang="zh-CN" altLang="en-US" b="1" dirty="0"/>
              <a:t>它们之间的关系如图7.9所示。</a:t>
            </a:r>
            <a:endParaRPr lang="zh-CN" altLang="en-US" b="1" dirty="0"/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827584" y="5013176"/>
            <a:ext cx="748883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</a:t>
            </a:r>
            <a:r>
              <a:rPr lang="zh-CN" altLang="en-US" b="1" dirty="0" smtClean="0"/>
              <a:t> 由</a:t>
            </a:r>
            <a:r>
              <a:rPr lang="zh-CN" altLang="en-US" b="1" dirty="0"/>
              <a:t>图7.9可见，给定截面的圆锥直径公差</a:t>
            </a:r>
            <a:r>
              <a:rPr lang="en-US" altLang="zh-CN" b="1" i="1" dirty="0"/>
              <a:t>T</a:t>
            </a:r>
            <a:r>
              <a:rPr lang="en-US" altLang="zh-CN" b="1" baseline="-25000" dirty="0"/>
              <a:t>DS</a:t>
            </a:r>
            <a:r>
              <a:rPr lang="zh-CN" altLang="en-US" b="1" dirty="0"/>
              <a:t>不能控制</a:t>
            </a:r>
            <a:r>
              <a:rPr lang="zh-CN" altLang="en-US" b="1" dirty="0" smtClean="0"/>
              <a:t>圆锥</a:t>
            </a:r>
            <a:r>
              <a:rPr lang="zh-CN" altLang="en-US" b="1" dirty="0"/>
              <a:t>角误差</a:t>
            </a:r>
            <a:r>
              <a:rPr lang="en-US" altLang="zh-CN" b="1" dirty="0"/>
              <a:t>Δ</a:t>
            </a:r>
            <a:r>
              <a:rPr lang="en-US" altLang="zh-CN" b="1" i="1" dirty="0"/>
              <a:t>AT,</a:t>
            </a:r>
            <a:r>
              <a:rPr lang="zh-CN" altLang="en-US" b="1" dirty="0"/>
              <a:t>两者相互无关，应分别要求。</a:t>
            </a:r>
            <a:endParaRPr lang="zh-CN" altLang="en-US" b="1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05510"/>
            <a:ext cx="5256584" cy="3107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圆角矩形 6">
            <a:hlinkClick r:id="rId2" action="ppaction://hlinksldjump"/>
          </p:cNvPr>
          <p:cNvSpPr/>
          <p:nvPr/>
        </p:nvSpPr>
        <p:spPr bwMode="auto">
          <a:xfrm>
            <a:off x="6732091" y="6093296"/>
            <a:ext cx="1584325" cy="503237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anose="02010601030101010101" pitchFamily="2" charset="-122"/>
                <a:ea typeface="方正舒体" panose="02010601030101010101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目录</a:t>
            </a:r>
            <a:endParaRPr lang="zh-CN" altLang="en-US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utoUpdateAnimBg="0"/>
      <p:bldP spid="18441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41F2AC5-EBEE-4F3E-BBEF-2216BAB3DF98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587623" y="667271"/>
            <a:ext cx="320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/>
              <a:t>7.2.2   </a:t>
            </a:r>
            <a:r>
              <a:rPr lang="zh-CN" altLang="en-US" b="1" dirty="0">
                <a:solidFill>
                  <a:srgbClr val="D60093"/>
                </a:solidFill>
              </a:rPr>
              <a:t>圆锥配合</a:t>
            </a:r>
            <a:endParaRPr lang="zh-CN" altLang="en-US" b="1" dirty="0">
              <a:solidFill>
                <a:srgbClr val="D60093"/>
              </a:solidFill>
            </a:endParaRP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929952" y="1086371"/>
            <a:ext cx="731445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        GB/T12360—2005《</a:t>
            </a:r>
            <a:r>
              <a:rPr lang="zh-CN" altLang="en-US" b="1" dirty="0"/>
              <a:t>产品几何量技术规范（</a:t>
            </a:r>
            <a:r>
              <a:rPr lang="en-US" altLang="zh-CN" b="1" dirty="0"/>
              <a:t>GPS）  </a:t>
            </a:r>
            <a:r>
              <a:rPr lang="zh-CN" altLang="en-US" b="1" dirty="0" smtClean="0"/>
              <a:t>圆锥</a:t>
            </a:r>
            <a:r>
              <a:rPr lang="zh-CN" altLang="en-US" b="1" dirty="0"/>
              <a:t>配合》适用于锥度</a:t>
            </a:r>
            <a:r>
              <a:rPr lang="en-US" altLang="zh-CN" b="1" i="1" dirty="0"/>
              <a:t>C</a:t>
            </a:r>
            <a:r>
              <a:rPr lang="zh-CN" altLang="en-US" b="1" dirty="0"/>
              <a:t>从</a:t>
            </a:r>
            <a:r>
              <a:rPr lang="zh-CN" altLang="en-US" b="1" dirty="0" smtClean="0"/>
              <a:t>1</a:t>
            </a:r>
            <a:r>
              <a:rPr lang="en-US" altLang="zh-CN" b="1" dirty="0" smtClean="0"/>
              <a:t>:</a:t>
            </a:r>
            <a:r>
              <a:rPr lang="zh-CN" altLang="en-US" b="1" dirty="0" smtClean="0"/>
              <a:t>3至1</a:t>
            </a:r>
            <a:r>
              <a:rPr lang="en-US" altLang="zh-CN" b="1" dirty="0"/>
              <a:t>:</a:t>
            </a:r>
            <a:r>
              <a:rPr lang="zh-CN" altLang="en-US" b="1" dirty="0" smtClean="0"/>
              <a:t>500</a:t>
            </a:r>
            <a:r>
              <a:rPr lang="en-US" altLang="zh-CN" b="1" dirty="0"/>
              <a:t>,</a:t>
            </a:r>
            <a:r>
              <a:rPr lang="zh-CN" altLang="en-US" b="1" dirty="0" smtClean="0"/>
              <a:t>公称</a:t>
            </a:r>
            <a:r>
              <a:rPr lang="zh-CN" altLang="en-US" b="1" dirty="0"/>
              <a:t>圆锥长度</a:t>
            </a:r>
            <a:r>
              <a:rPr lang="en-US" altLang="zh-CN" b="1" i="1" dirty="0"/>
              <a:t>L</a:t>
            </a:r>
            <a:r>
              <a:rPr lang="zh-CN" altLang="en-US" b="1" dirty="0" smtClean="0"/>
              <a:t>从6至630</a:t>
            </a:r>
            <a:r>
              <a:rPr lang="en-US" altLang="zh-CN" b="1" dirty="0"/>
              <a:t>mm,</a:t>
            </a:r>
            <a:r>
              <a:rPr lang="zh-CN" altLang="en-US" b="1" dirty="0"/>
              <a:t>直径至500</a:t>
            </a:r>
            <a:r>
              <a:rPr lang="en-US" altLang="zh-CN" b="1" dirty="0"/>
              <a:t>mm</a:t>
            </a:r>
            <a:r>
              <a:rPr lang="zh-CN" altLang="en-US" b="1" dirty="0"/>
              <a:t>的光滑圆锥的配合。</a:t>
            </a:r>
            <a:endParaRPr lang="zh-CN" altLang="en-US" b="1" i="1" dirty="0"/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1569790" y="2204864"/>
            <a:ext cx="451437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/>
              <a:t>1. </a:t>
            </a:r>
            <a:r>
              <a:rPr lang="zh-CN" altLang="en-US" b="1" dirty="0">
                <a:solidFill>
                  <a:srgbClr val="D60093"/>
                </a:solidFill>
              </a:rPr>
              <a:t>圆锥配合的基准制和配合种类</a:t>
            </a:r>
            <a:endParaRPr lang="zh-CN" altLang="en-US" b="1" dirty="0">
              <a:solidFill>
                <a:srgbClr val="D60093"/>
              </a:solidFill>
            </a:endParaRP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989383" y="2598003"/>
            <a:ext cx="718301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圆锥配合的</a:t>
            </a:r>
            <a:r>
              <a:rPr lang="zh-CN" altLang="en-US" b="1" dirty="0">
                <a:solidFill>
                  <a:srgbClr val="CC0066"/>
                </a:solidFill>
              </a:rPr>
              <a:t>基准制</a:t>
            </a:r>
            <a:r>
              <a:rPr lang="zh-CN" altLang="en-US" b="1" dirty="0"/>
              <a:t>分：基孔制和基轴制两种。标准</a:t>
            </a:r>
            <a:r>
              <a:rPr lang="zh-CN" altLang="en-US" b="1" dirty="0" smtClean="0"/>
              <a:t>推荐优先</a:t>
            </a:r>
            <a:r>
              <a:rPr lang="zh-CN" altLang="en-US" b="1" dirty="0"/>
              <a:t>采用基孔制。</a:t>
            </a:r>
            <a:endParaRPr lang="zh-CN" altLang="en-US" b="1" dirty="0"/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971599" y="3356992"/>
            <a:ext cx="705678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 smtClean="0"/>
              <a:t>        圆锥</a:t>
            </a:r>
            <a:r>
              <a:rPr lang="zh-CN" altLang="en-US" b="1" dirty="0">
                <a:solidFill>
                  <a:srgbClr val="CC0066"/>
                </a:solidFill>
              </a:rPr>
              <a:t>配合种类</a:t>
            </a:r>
            <a:r>
              <a:rPr lang="zh-CN" altLang="en-US" b="1" dirty="0"/>
              <a:t>（相互配合的内、外圆锥公称</a:t>
            </a:r>
            <a:r>
              <a:rPr lang="zh-CN" altLang="en-US" b="1" dirty="0" smtClean="0"/>
              <a:t>尺寸应</a:t>
            </a:r>
            <a:r>
              <a:rPr lang="zh-CN" altLang="en-US" b="1" dirty="0"/>
              <a:t>相同）：</a:t>
            </a:r>
            <a:endParaRPr lang="zh-CN" altLang="en-US" b="1" dirty="0"/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1475655" y="4149080"/>
            <a:ext cx="2835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（1）</a:t>
            </a:r>
            <a:r>
              <a:rPr lang="zh-CN" altLang="en-US" b="1" dirty="0">
                <a:solidFill>
                  <a:srgbClr val="D60093"/>
                </a:solidFill>
              </a:rPr>
              <a:t>间隙配合</a:t>
            </a:r>
            <a:r>
              <a:rPr lang="zh-CN" altLang="en-US" b="1" dirty="0"/>
              <a:t> </a:t>
            </a:r>
            <a:endParaRPr lang="zh-CN" altLang="en-US" b="1" dirty="0"/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1043607" y="4558823"/>
            <a:ext cx="670422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即具有间隙的圆锥配合，其间隙大小在装配时和使用</a:t>
            </a:r>
            <a:r>
              <a:rPr lang="zh-CN" altLang="en-US" b="1" dirty="0" smtClean="0"/>
              <a:t>中通过</a:t>
            </a:r>
            <a:r>
              <a:rPr lang="zh-CN" altLang="en-US" b="1" dirty="0"/>
              <a:t>内、外圆锥的轴向相对位移进行调整，它主要用于</a:t>
            </a:r>
            <a:r>
              <a:rPr lang="zh-CN" altLang="en-US" b="1" dirty="0" smtClean="0"/>
              <a:t>滑动轴承</a:t>
            </a:r>
            <a:r>
              <a:rPr lang="zh-CN" altLang="en-US" b="1" dirty="0"/>
              <a:t>机构中。</a:t>
            </a:r>
            <a:endParaRPr lang="zh-CN" altLang="en-US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utoUpdateAnimBg="0"/>
      <p:bldP spid="19461" grpId="0" autoUpdateAnimBg="0"/>
      <p:bldP spid="19462" grpId="0" autoUpdateAnimBg="0"/>
      <p:bldP spid="19463" grpId="0" autoUpdateAnimBg="0"/>
      <p:bldP spid="19464" grpId="0" autoUpdateAnimBg="0"/>
      <p:bldP spid="19465" grpId="0" autoUpdateAnimBg="0"/>
      <p:bldP spid="19466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356F6DD-044C-4671-A361-D8E31BFE91C5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273101" y="349068"/>
            <a:ext cx="3749675" cy="415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/>
              <a:t>（2）</a:t>
            </a:r>
            <a:r>
              <a:rPr lang="zh-CN" altLang="en-US" b="1" dirty="0">
                <a:solidFill>
                  <a:srgbClr val="D60093"/>
                </a:solidFill>
              </a:rPr>
              <a:t>过盈配合</a:t>
            </a:r>
            <a:endParaRPr lang="zh-CN" altLang="en-US" b="1" dirty="0">
              <a:solidFill>
                <a:srgbClr val="D60093"/>
              </a:solidFill>
            </a:endParaRP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827584" y="783544"/>
            <a:ext cx="750756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/>
              <a:t>        即具有过盈的圆锥配合，其过盈大小也可以调整。</a:t>
            </a:r>
            <a:r>
              <a:rPr lang="zh-CN" altLang="en-US" b="1" dirty="0" smtClean="0"/>
              <a:t>在承载</a:t>
            </a:r>
            <a:r>
              <a:rPr lang="zh-CN" altLang="en-US" b="1" dirty="0"/>
              <a:t>情况下，它利用内、外圆锥间的摩擦力自锁传递转矩。</a:t>
            </a:r>
            <a:endParaRPr lang="zh-CN" altLang="en-US" b="1" dirty="0"/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156320" y="1933244"/>
            <a:ext cx="30556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/>
              <a:t>（3）</a:t>
            </a:r>
            <a:r>
              <a:rPr lang="zh-CN" altLang="en-US" b="1" dirty="0">
                <a:solidFill>
                  <a:srgbClr val="D60093"/>
                </a:solidFill>
              </a:rPr>
              <a:t>过渡配合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683568" y="2381979"/>
            <a:ext cx="717415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/>
              <a:t>         即可能具有间隙，也可能具有过盈的圆锥配合。要求内</a:t>
            </a:r>
            <a:r>
              <a:rPr lang="zh-CN" altLang="en-US" b="1" dirty="0" smtClean="0"/>
              <a:t>、外</a:t>
            </a:r>
            <a:r>
              <a:rPr lang="zh-CN" altLang="en-US" b="1" dirty="0"/>
              <a:t>圆锥紧密配合，它用于对中定心或密封。</a:t>
            </a:r>
            <a:endParaRPr lang="zh-CN" altLang="en-US" b="1" dirty="0"/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1331640" y="3180953"/>
            <a:ext cx="354293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/>
              <a:t>2. </a:t>
            </a:r>
            <a:r>
              <a:rPr lang="zh-CN" altLang="en-US" b="1" dirty="0">
                <a:solidFill>
                  <a:srgbClr val="D60093"/>
                </a:solidFill>
              </a:rPr>
              <a:t>圆锥配合的形成</a:t>
            </a:r>
            <a:endParaRPr lang="zh-CN" altLang="en-US" b="1" dirty="0">
              <a:solidFill>
                <a:srgbClr val="D60093"/>
              </a:solidFill>
            </a:endParaRPr>
          </a:p>
        </p:txBody>
      </p:sp>
      <p:sp>
        <p:nvSpPr>
          <p:cNvPr id="20496" name="Rectangle 16"/>
          <p:cNvSpPr>
            <a:spLocks noChangeArrowheads="1"/>
          </p:cNvSpPr>
          <p:nvPr/>
        </p:nvSpPr>
        <p:spPr bwMode="auto">
          <a:xfrm>
            <a:off x="3726160" y="4581128"/>
            <a:ext cx="2286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 dirty="0"/>
              <a:t>结构型</a:t>
            </a:r>
            <a:endParaRPr lang="zh-CN" altLang="en-US" b="1" dirty="0"/>
          </a:p>
        </p:txBody>
      </p:sp>
      <p:sp>
        <p:nvSpPr>
          <p:cNvPr id="20497" name="Rectangle 17"/>
          <p:cNvSpPr>
            <a:spLocks noChangeArrowheads="1"/>
          </p:cNvSpPr>
          <p:nvPr/>
        </p:nvSpPr>
        <p:spPr bwMode="auto">
          <a:xfrm>
            <a:off x="3732460" y="5157192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 dirty="0"/>
              <a:t>位移型</a:t>
            </a:r>
            <a:endParaRPr lang="zh-CN" altLang="en-US" b="1" dirty="0"/>
          </a:p>
        </p:txBody>
      </p:sp>
      <p:sp>
        <p:nvSpPr>
          <p:cNvPr id="20499" name="Text Box 19"/>
          <p:cNvSpPr txBox="1">
            <a:spLocks noChangeArrowheads="1"/>
          </p:cNvSpPr>
          <p:nvPr/>
        </p:nvSpPr>
        <p:spPr bwMode="auto">
          <a:xfrm>
            <a:off x="683568" y="3612753"/>
            <a:ext cx="686951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根据确定相互结合内、外圆锥轴向位置的不同方法，圆锥配合分：</a:t>
            </a:r>
            <a:endParaRPr lang="zh-CN" altLang="en-US" b="1" dirty="0">
              <a:solidFill>
                <a:srgbClr val="D60093"/>
              </a:solidFill>
            </a:endParaRP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387" y="4608165"/>
            <a:ext cx="1914525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autoUpdateAnimBg="0"/>
      <p:bldP spid="20489" grpId="0" autoUpdateAnimBg="0"/>
      <p:bldP spid="20490" grpId="0" autoUpdateAnimBg="0"/>
      <p:bldP spid="20491" grpId="0" autoUpdateAnimBg="0"/>
      <p:bldP spid="20492" grpId="0" autoUpdateAnimBg="0"/>
      <p:bldP spid="20496" grpId="0" autoUpdateAnimBg="0"/>
      <p:bldP spid="20497" grpId="0" autoUpdateAnimBg="0"/>
      <p:bldP spid="20499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CF30F5F-67ED-4540-952E-AD81075D6441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373504" y="476672"/>
            <a:ext cx="324535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(1)  </a:t>
            </a:r>
            <a:r>
              <a:rPr lang="zh-CN" altLang="en-US" b="1" dirty="0">
                <a:solidFill>
                  <a:srgbClr val="D60093"/>
                </a:solidFill>
              </a:rPr>
              <a:t>结构型圆锥配合</a:t>
            </a:r>
            <a:endParaRPr lang="en-US" altLang="zh-CN" b="1" dirty="0">
              <a:solidFill>
                <a:srgbClr val="D60093"/>
              </a:solidFill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1325810" y="898376"/>
            <a:ext cx="627052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①由内、外圆锥的结构确定装配的最终位置</a:t>
            </a:r>
            <a:endParaRPr lang="zh-CN" altLang="en-US" b="1" dirty="0"/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755576" y="1787624"/>
            <a:ext cx="763284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        ② </a:t>
            </a:r>
            <a:r>
              <a:rPr lang="zh-CN" altLang="en-US" b="1" dirty="0"/>
              <a:t>由内、外圆锥基准平面之间的尺寸确定装配的</a:t>
            </a:r>
            <a:r>
              <a:rPr lang="zh-CN" altLang="en-US" b="1" dirty="0" smtClean="0"/>
              <a:t>最终</a:t>
            </a:r>
            <a:r>
              <a:rPr lang="zh-CN" altLang="en-US" b="1" dirty="0"/>
              <a:t>位置  </a:t>
            </a:r>
            <a:endParaRPr lang="zh-CN" altLang="en-US" b="1" dirty="0"/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1325810" y="1330424"/>
            <a:ext cx="72786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/>
              <a:t>如图7.10（</a:t>
            </a:r>
            <a:r>
              <a:rPr lang="en-US" altLang="zh-CN" b="1" dirty="0"/>
              <a:t>a)</a:t>
            </a:r>
            <a:r>
              <a:rPr lang="zh-CN" altLang="en-US" b="1" dirty="0"/>
              <a:t>所示为由</a:t>
            </a:r>
            <a:r>
              <a:rPr lang="zh-CN" altLang="en-US" b="1" dirty="0">
                <a:solidFill>
                  <a:srgbClr val="D60093"/>
                </a:solidFill>
              </a:rPr>
              <a:t>轴肩</a:t>
            </a:r>
            <a:r>
              <a:rPr lang="zh-CN" altLang="en-US" b="1" dirty="0"/>
              <a:t>接触得到的间隙配合示例。</a:t>
            </a:r>
            <a:endParaRPr lang="zh-CN" altLang="en-US" b="1" dirty="0"/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755576" y="2618621"/>
            <a:ext cx="756084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 smtClean="0"/>
              <a:t>        如</a:t>
            </a:r>
            <a:r>
              <a:rPr lang="zh-CN" altLang="en-US" b="1" dirty="0"/>
              <a:t>图7.10（ </a:t>
            </a:r>
            <a:r>
              <a:rPr lang="en-US" altLang="zh-CN" b="1" dirty="0"/>
              <a:t>b）</a:t>
            </a:r>
            <a:r>
              <a:rPr lang="zh-CN" altLang="en-US" b="1" dirty="0"/>
              <a:t>所示为由机构尺寸 </a:t>
            </a:r>
            <a:r>
              <a:rPr lang="en-US" altLang="zh-CN" b="1" i="1" dirty="0">
                <a:solidFill>
                  <a:srgbClr val="D60093"/>
                </a:solidFill>
              </a:rPr>
              <a:t>a</a:t>
            </a:r>
            <a:r>
              <a:rPr lang="en-US" altLang="zh-CN" b="1" i="1" dirty="0"/>
              <a:t> </a:t>
            </a:r>
            <a:r>
              <a:rPr lang="zh-CN" altLang="en-US" b="1" dirty="0"/>
              <a:t>得到的过盈配合示例。</a:t>
            </a:r>
            <a:endParaRPr lang="zh-CN" altLang="en-US" b="1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143" y="3428578"/>
            <a:ext cx="6753225" cy="295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圆角矩形 14"/>
          <p:cNvSpPr/>
          <p:nvPr/>
        </p:nvSpPr>
        <p:spPr bwMode="auto">
          <a:xfrm>
            <a:off x="3923928" y="3429000"/>
            <a:ext cx="648072" cy="28803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圆角矩形 15"/>
          <p:cNvSpPr/>
          <p:nvPr/>
        </p:nvSpPr>
        <p:spPr bwMode="auto">
          <a:xfrm>
            <a:off x="6156176" y="3429000"/>
            <a:ext cx="648072" cy="28803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utoUpdateAnimBg="0"/>
      <p:bldP spid="21509" grpId="0" autoUpdateAnimBg="0"/>
      <p:bldP spid="21510" grpId="0" autoUpdateAnimBg="0"/>
      <p:bldP spid="21511" grpId="0" autoUpdateAnimBg="0"/>
      <p:bldP spid="21515" grpId="0" autoUpdateAnimBg="0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7F05DDB-49FA-42F7-89F3-F8199506CED7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290043" y="307504"/>
            <a:ext cx="5010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（2）</a:t>
            </a:r>
            <a:r>
              <a:rPr lang="zh-CN" altLang="en-US" b="1" dirty="0">
                <a:solidFill>
                  <a:srgbClr val="D60093"/>
                </a:solidFill>
              </a:rPr>
              <a:t>位移型圆锥配合</a:t>
            </a:r>
            <a:endParaRPr lang="zh-CN" altLang="en-US" b="1" dirty="0">
              <a:solidFill>
                <a:srgbClr val="D60093"/>
              </a:solidFill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1418905" y="1891680"/>
            <a:ext cx="531333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 smtClean="0"/>
              <a:t>如图</a:t>
            </a:r>
            <a:r>
              <a:rPr lang="zh-CN" altLang="en-US" b="1" dirty="0"/>
              <a:t>7.3（</a:t>
            </a:r>
            <a:r>
              <a:rPr lang="en-US" altLang="zh-CN" b="1" dirty="0"/>
              <a:t>a）</a:t>
            </a:r>
            <a:r>
              <a:rPr lang="zh-CN" altLang="en-US" b="1" dirty="0"/>
              <a:t>所示为间隙配合的示例。</a:t>
            </a:r>
            <a:endParaRPr lang="zh-CN" altLang="en-US" b="1" dirty="0"/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825526" y="2300679"/>
            <a:ext cx="698683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/>
              <a:t>     </a:t>
            </a:r>
            <a:r>
              <a:rPr lang="zh-CN" altLang="en-US" b="1" dirty="0" smtClean="0"/>
              <a:t>   </a:t>
            </a:r>
            <a:r>
              <a:rPr lang="zh-CN" altLang="en-US" b="1" dirty="0"/>
              <a:t>② 由内、外圆锥的实际初始位置</a:t>
            </a:r>
            <a:r>
              <a:rPr lang="en-US" altLang="zh-CN" b="1" i="1" dirty="0"/>
              <a:t>P</a:t>
            </a:r>
            <a:r>
              <a:rPr lang="en-US" altLang="zh-CN" b="1" i="1" baseline="-25000" dirty="0"/>
              <a:t>a</a:t>
            </a:r>
            <a:r>
              <a:rPr lang="zh-CN" altLang="en-US" b="1" dirty="0"/>
              <a:t>开始，施加一定</a:t>
            </a:r>
            <a:r>
              <a:rPr lang="zh-CN" altLang="en-US" b="1" dirty="0" smtClean="0"/>
              <a:t>装配力</a:t>
            </a:r>
            <a:r>
              <a:rPr lang="zh-CN" altLang="en-US" b="1" dirty="0"/>
              <a:t>，产生轴向位移</a:t>
            </a:r>
            <a:r>
              <a:rPr lang="en-US" altLang="zh-CN" b="1" i="1" dirty="0" err="1">
                <a:solidFill>
                  <a:srgbClr val="D60093"/>
                </a:solidFill>
              </a:rPr>
              <a:t>E</a:t>
            </a:r>
            <a:r>
              <a:rPr lang="en-US" altLang="zh-CN" b="1" i="1" baseline="-25000" dirty="0" err="1">
                <a:solidFill>
                  <a:srgbClr val="D60093"/>
                </a:solidFill>
              </a:rPr>
              <a:t>a</a:t>
            </a:r>
            <a:r>
              <a:rPr lang="en-US" altLang="zh-CN" b="1" i="1" dirty="0">
                <a:solidFill>
                  <a:srgbClr val="D60093"/>
                </a:solidFill>
              </a:rPr>
              <a:t> </a:t>
            </a:r>
            <a:r>
              <a:rPr lang="zh-CN" altLang="en-US" b="1" dirty="0"/>
              <a:t>而形成配合，它只能得到过盈配合</a:t>
            </a:r>
            <a:r>
              <a:rPr lang="zh-CN" altLang="en-US" b="1" dirty="0" smtClean="0"/>
              <a:t>，如</a:t>
            </a:r>
            <a:r>
              <a:rPr lang="zh-CN" altLang="en-US" b="1" dirty="0"/>
              <a:t>图7.3（</a:t>
            </a:r>
            <a:r>
              <a:rPr lang="en-US" altLang="zh-CN" b="1" dirty="0"/>
              <a:t>b）</a:t>
            </a:r>
            <a:r>
              <a:rPr lang="zh-CN" altLang="en-US" b="1" dirty="0"/>
              <a:t>所示。</a:t>
            </a:r>
            <a:endParaRPr lang="zh-CN" altLang="en-US" b="1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048" y="3573016"/>
            <a:ext cx="6522272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827584" y="764704"/>
            <a:ext cx="69617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 </a:t>
            </a:r>
            <a:r>
              <a:rPr lang="zh-CN" altLang="en-US" b="1" dirty="0" smtClean="0"/>
              <a:t>       ①  </a:t>
            </a:r>
            <a:r>
              <a:rPr lang="zh-CN" altLang="en-US" b="1" dirty="0"/>
              <a:t>由内、外圆锥的实际初始位置</a:t>
            </a:r>
            <a:r>
              <a:rPr lang="en-US" altLang="zh-CN" b="1" i="1" dirty="0"/>
              <a:t>P</a:t>
            </a:r>
            <a:r>
              <a:rPr lang="en-US" altLang="zh-CN" b="1" i="1" baseline="-25000" dirty="0"/>
              <a:t>a</a:t>
            </a:r>
            <a:r>
              <a:rPr lang="zh-CN" altLang="en-US" b="1" dirty="0"/>
              <a:t>开始做一定轴向位移</a:t>
            </a:r>
            <a:r>
              <a:rPr lang="en-US" altLang="zh-CN" b="1" i="1" dirty="0" err="1">
                <a:solidFill>
                  <a:srgbClr val="D60093"/>
                </a:solidFill>
              </a:rPr>
              <a:t>E</a:t>
            </a:r>
            <a:r>
              <a:rPr lang="en-US" altLang="zh-CN" b="1" i="1" baseline="-25000" dirty="0" err="1">
                <a:solidFill>
                  <a:srgbClr val="D60093"/>
                </a:solidFill>
              </a:rPr>
              <a:t>a</a:t>
            </a:r>
            <a:r>
              <a:rPr lang="zh-CN" altLang="en-US" b="1" dirty="0"/>
              <a:t>而形成的配合。它只可以得到间隙或过盈配合。</a:t>
            </a:r>
            <a:endParaRPr lang="zh-CN" altLang="en-US" dirty="0"/>
          </a:p>
        </p:txBody>
      </p:sp>
      <p:sp>
        <p:nvSpPr>
          <p:cNvPr id="18" name="Oval 25"/>
          <p:cNvSpPr>
            <a:spLocks noChangeArrowheads="1"/>
          </p:cNvSpPr>
          <p:nvPr/>
        </p:nvSpPr>
        <p:spPr bwMode="auto">
          <a:xfrm>
            <a:off x="1691680" y="3499525"/>
            <a:ext cx="647700" cy="431800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Oval 26"/>
          <p:cNvSpPr>
            <a:spLocks noChangeArrowheads="1"/>
          </p:cNvSpPr>
          <p:nvPr/>
        </p:nvSpPr>
        <p:spPr bwMode="auto">
          <a:xfrm>
            <a:off x="6012532" y="3715425"/>
            <a:ext cx="647700" cy="431800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 bwMode="auto">
          <a:xfrm>
            <a:off x="5508030" y="6237312"/>
            <a:ext cx="1584325" cy="503237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anose="02010601030101010101" pitchFamily="2" charset="-122"/>
                <a:ea typeface="方正舒体" panose="02010601030101010101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目录</a:t>
            </a:r>
            <a:endParaRPr lang="zh-CN" altLang="en-US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utoUpdateAnimBg="0"/>
      <p:bldP spid="22534" grpId="0" autoUpdateAnimBg="0"/>
      <p:bldP spid="22540" grpId="0" autoUpdateAnimBg="0"/>
      <p:bldP spid="2" grpId="0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D00CC26-2685-4F13-94F5-7549F63A5B05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830560" y="368424"/>
            <a:ext cx="518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/>
              <a:t>7.2.3   </a:t>
            </a:r>
            <a:r>
              <a:rPr lang="zh-CN" altLang="en-US" b="1" dirty="0">
                <a:solidFill>
                  <a:srgbClr val="D60093"/>
                </a:solidFill>
              </a:rPr>
              <a:t>圆锥公差的标注方法</a:t>
            </a:r>
            <a:endParaRPr lang="zh-CN" altLang="en-US" b="1" dirty="0">
              <a:solidFill>
                <a:srgbClr val="D60093"/>
              </a:solidFill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860797" y="836737"/>
            <a:ext cx="4359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/>
              <a:t>1. </a:t>
            </a:r>
            <a:r>
              <a:rPr lang="zh-CN" altLang="en-US" b="1" dirty="0"/>
              <a:t>锥度的标注</a:t>
            </a:r>
            <a:endParaRPr lang="zh-CN" altLang="en-US" b="1" dirty="0"/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325438" y="1236787"/>
            <a:ext cx="8207002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在零件图上，锥度用</a:t>
            </a:r>
            <a:r>
              <a:rPr lang="zh-CN" altLang="en-US" b="1" dirty="0">
                <a:solidFill>
                  <a:srgbClr val="FF00FF"/>
                </a:solidFill>
              </a:rPr>
              <a:t>特定的图形符号</a:t>
            </a:r>
            <a:r>
              <a:rPr lang="zh-CN" altLang="en-US" b="1" dirty="0"/>
              <a:t>和比例（或分数）形式标注，如图</a:t>
            </a:r>
            <a:r>
              <a:rPr lang="en-US" altLang="zh-CN" b="1" dirty="0"/>
              <a:t>7.11</a:t>
            </a:r>
            <a:r>
              <a:rPr lang="zh-CN" altLang="en-US" b="1" dirty="0"/>
              <a:t>所示。</a:t>
            </a:r>
            <a:endParaRPr lang="zh-CN" altLang="en-US" b="1" dirty="0"/>
          </a:p>
        </p:txBody>
      </p:sp>
      <p:sp>
        <p:nvSpPr>
          <p:cNvPr id="26637" name="Rectangle 43"/>
          <p:cNvSpPr>
            <a:spLocks noChangeArrowheads="1"/>
          </p:cNvSpPr>
          <p:nvPr/>
        </p:nvSpPr>
        <p:spPr bwMode="auto">
          <a:xfrm>
            <a:off x="8172446" y="3278189"/>
            <a:ext cx="504825" cy="2159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04" name="Text Box 52"/>
          <p:cNvSpPr txBox="1">
            <a:spLocks noChangeArrowheads="1"/>
          </p:cNvSpPr>
          <p:nvPr/>
        </p:nvSpPr>
        <p:spPr bwMode="auto">
          <a:xfrm>
            <a:off x="327025" y="2162239"/>
            <a:ext cx="7966383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图形符号配置在</a:t>
            </a:r>
            <a:r>
              <a:rPr lang="zh-CN" altLang="en-US" b="1" dirty="0">
                <a:solidFill>
                  <a:srgbClr val="FF00FF"/>
                </a:solidFill>
              </a:rPr>
              <a:t>平行于圆锥轴线的基准线上，其方向与圆锥方向一致，</a:t>
            </a:r>
            <a:r>
              <a:rPr lang="zh-CN" altLang="en-US" b="1" dirty="0"/>
              <a:t>并在基准线上面标注锥度的数值。</a:t>
            </a:r>
            <a:endParaRPr lang="zh-CN" altLang="en-US" b="1" dirty="0"/>
          </a:p>
        </p:txBody>
      </p:sp>
      <p:pic>
        <p:nvPicPr>
          <p:cNvPr id="26661" name="Picture 3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713" y="3140968"/>
            <a:ext cx="2438400" cy="326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62" name="Picture 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561" y="3395811"/>
            <a:ext cx="2314575" cy="305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64" name="Picture 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433" y="3068960"/>
            <a:ext cx="2466975" cy="337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2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utoUpdateAnimBg="0"/>
      <p:bldP spid="23558" grpId="0" autoUpdateAnimBg="0"/>
      <p:bldP spid="23565" grpId="0" autoUpdateAnimBg="0"/>
      <p:bldP spid="23604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BE8925D-0B19-4BD0-A8DB-1EF40C6A0168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235794" y="692701"/>
            <a:ext cx="542374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/>
              <a:t>（1）</a:t>
            </a:r>
            <a:r>
              <a:rPr lang="zh-CN" altLang="en-US" b="1" dirty="0">
                <a:solidFill>
                  <a:srgbClr val="D60093"/>
                </a:solidFill>
              </a:rPr>
              <a:t>给定圆锥直径公差</a:t>
            </a:r>
            <a:r>
              <a:rPr lang="en-US" altLang="zh-CN" b="1" i="1" dirty="0">
                <a:solidFill>
                  <a:srgbClr val="D60093"/>
                </a:solidFill>
              </a:rPr>
              <a:t>T</a:t>
            </a:r>
            <a:r>
              <a:rPr lang="en-US" altLang="zh-CN" b="1" baseline="-25000" dirty="0">
                <a:solidFill>
                  <a:srgbClr val="D60093"/>
                </a:solidFill>
              </a:rPr>
              <a:t>D</a:t>
            </a:r>
            <a:r>
              <a:rPr lang="zh-CN" altLang="en-US" b="1" dirty="0">
                <a:solidFill>
                  <a:srgbClr val="D60093"/>
                </a:solidFill>
              </a:rPr>
              <a:t>的标注</a:t>
            </a:r>
            <a:endParaRPr lang="zh-CN" altLang="en-US" b="1" dirty="0">
              <a:solidFill>
                <a:srgbClr val="D60093"/>
              </a:solidFill>
            </a:endParaRP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754881" y="1124501"/>
            <a:ext cx="734551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如图7.1</a:t>
            </a:r>
            <a:r>
              <a:rPr lang="en-US" altLang="zh-CN" b="1" dirty="0"/>
              <a:t>3</a:t>
            </a:r>
            <a:r>
              <a:rPr lang="zh-CN" altLang="en-US" b="1" dirty="0"/>
              <a:t>所示，此时，圆锥的直径偏差、锥角偏差和</a:t>
            </a:r>
            <a:r>
              <a:rPr lang="zh-CN" altLang="en-US" b="1" dirty="0" smtClean="0"/>
              <a:t>圆锥形状</a:t>
            </a:r>
            <a:r>
              <a:rPr lang="zh-CN" altLang="en-US" b="1" dirty="0"/>
              <a:t>误差都由圆锥直径公差控制。</a:t>
            </a:r>
            <a:endParaRPr lang="zh-CN" altLang="en-US" b="1" dirty="0"/>
          </a:p>
        </p:txBody>
      </p:sp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1020688" y="4964975"/>
            <a:ext cx="686368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若对圆锥角和其素线精度有更高要求时，应另给出它们</a:t>
            </a:r>
            <a:r>
              <a:rPr lang="zh-CN" altLang="en-US" b="1" dirty="0" smtClean="0"/>
              <a:t>的公差</a:t>
            </a:r>
            <a:r>
              <a:rPr lang="zh-CN" altLang="en-US" b="1" dirty="0"/>
              <a:t>，但其数值应小于圆锥的直径公差值。</a:t>
            </a:r>
            <a:endParaRPr lang="zh-CN" altLang="en-US" b="1" dirty="0"/>
          </a:p>
        </p:txBody>
      </p:sp>
      <p:sp>
        <p:nvSpPr>
          <p:cNvPr id="48138" name="Text Box 10"/>
          <p:cNvSpPr txBox="1">
            <a:spLocks noChangeArrowheads="1"/>
          </p:cNvSpPr>
          <p:nvPr/>
        </p:nvSpPr>
        <p:spPr bwMode="auto">
          <a:xfrm>
            <a:off x="1524718" y="260901"/>
            <a:ext cx="448674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/>
              <a:t>2.   </a:t>
            </a:r>
            <a:r>
              <a:rPr lang="zh-CN" altLang="en-US" b="1" dirty="0">
                <a:solidFill>
                  <a:srgbClr val="D60093"/>
                </a:solidFill>
              </a:rPr>
              <a:t>圆锥公差的标注</a:t>
            </a:r>
            <a:endParaRPr lang="zh-CN" altLang="en-US" b="1" dirty="0">
              <a:solidFill>
                <a:srgbClr val="D60093"/>
              </a:solidFill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488" y="1933575"/>
            <a:ext cx="5153025" cy="299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autoUpdateAnimBg="0"/>
      <p:bldP spid="48133" grpId="0" autoUpdateAnimBg="0"/>
      <p:bldP spid="48137" grpId="0" autoUpdateAnimBg="0"/>
      <p:bldP spid="48138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92E4A7F-E3E3-4C9E-B568-4CECF68DC023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357064" y="534064"/>
            <a:ext cx="631128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（2）</a:t>
            </a:r>
            <a:r>
              <a:rPr lang="zh-CN" altLang="en-US" b="1" dirty="0">
                <a:solidFill>
                  <a:srgbClr val="D60093"/>
                </a:solidFill>
              </a:rPr>
              <a:t>给定截面圆锥直径公差 </a:t>
            </a:r>
            <a:r>
              <a:rPr lang="en-US" altLang="zh-CN" b="1" i="1" dirty="0">
                <a:solidFill>
                  <a:srgbClr val="D60093"/>
                </a:solidFill>
              </a:rPr>
              <a:t>T</a:t>
            </a:r>
            <a:r>
              <a:rPr lang="en-US" altLang="zh-CN" b="1" baseline="-25000" dirty="0">
                <a:solidFill>
                  <a:srgbClr val="D60093"/>
                </a:solidFill>
              </a:rPr>
              <a:t>DS</a:t>
            </a:r>
            <a:r>
              <a:rPr lang="zh-CN" altLang="en-US" b="1" dirty="0">
                <a:solidFill>
                  <a:srgbClr val="D60093"/>
                </a:solidFill>
              </a:rPr>
              <a:t>的标注</a:t>
            </a:r>
            <a:endParaRPr lang="zh-CN" altLang="en-US" b="1" dirty="0">
              <a:solidFill>
                <a:srgbClr val="D60093"/>
              </a:solidFill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957064" y="932527"/>
            <a:ext cx="743136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/>
              <a:t>        给定截面圆锥直径公差 </a:t>
            </a:r>
            <a:r>
              <a:rPr lang="en-US" altLang="zh-CN" b="1" i="1" dirty="0"/>
              <a:t>T</a:t>
            </a:r>
            <a:r>
              <a:rPr lang="en-US" altLang="zh-CN" b="1" baseline="-25000" dirty="0"/>
              <a:t>DS </a:t>
            </a:r>
            <a:r>
              <a:rPr lang="en-US" altLang="zh-CN" b="1" dirty="0"/>
              <a:t>，</a:t>
            </a:r>
            <a:r>
              <a:rPr lang="zh-CN" altLang="en-US" b="1" dirty="0"/>
              <a:t>可以保证两个相互配合</a:t>
            </a:r>
            <a:r>
              <a:rPr lang="zh-CN" altLang="en-US" b="1" dirty="0" smtClean="0"/>
              <a:t>的圆锥</a:t>
            </a:r>
            <a:r>
              <a:rPr lang="zh-CN" altLang="en-US" b="1" dirty="0"/>
              <a:t>在规定的截面上具有良好的密封性，如下图所示。</a:t>
            </a:r>
            <a:endParaRPr lang="zh-CN" altLang="en-US" b="1" baseline="-25000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011" y="2139024"/>
            <a:ext cx="6029325" cy="375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utoUpdateAnimBg="0"/>
      <p:bldP spid="24581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B71CC42-4DC0-46C6-85EA-08474AA3A938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387846" y="494184"/>
            <a:ext cx="5197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(3) </a:t>
            </a:r>
            <a:r>
              <a:rPr lang="zh-CN" altLang="en-US" b="1" dirty="0">
                <a:solidFill>
                  <a:srgbClr val="D60093"/>
                </a:solidFill>
              </a:rPr>
              <a:t>给定圆锥形状公差的标注</a:t>
            </a:r>
            <a:endParaRPr lang="zh-CN" altLang="en-US" b="1" dirty="0">
              <a:solidFill>
                <a:srgbClr val="D60093"/>
              </a:solidFill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409898" y="1027584"/>
            <a:ext cx="7194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宋体" panose="02010600030101010101" pitchFamily="2" charset="-122"/>
              </a:rPr>
              <a:t>① </a:t>
            </a:r>
            <a:r>
              <a:rPr lang="zh-CN" altLang="en-US" b="1" dirty="0"/>
              <a:t>如下图所示为给定直线度公差的标注示例。</a:t>
            </a:r>
            <a:endParaRPr lang="zh-CN" altLang="en-US" b="1" dirty="0"/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1351359" y="5445224"/>
            <a:ext cx="6677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图 中直线度公差带在圆锥直径公差带内浮动。</a:t>
            </a:r>
            <a:endParaRPr lang="zh-CN" altLang="en-US" b="1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54832"/>
            <a:ext cx="59055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utoUpdateAnimBg="0"/>
      <p:bldP spid="25605" grpId="0" autoUpdateAnimBg="0"/>
      <p:bldP spid="25609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B1B35E8-8390-4744-AD0C-2E781F93A5CB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2" name="矩形 1"/>
          <p:cNvSpPr/>
          <p:nvPr/>
        </p:nvSpPr>
        <p:spPr>
          <a:xfrm>
            <a:off x="736840" y="476672"/>
            <a:ext cx="71825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宋体" panose="02010600030101010101" pitchFamily="2" charset="-122"/>
              </a:rPr>
              <a:t>    ②</a:t>
            </a:r>
            <a:r>
              <a:rPr lang="zh-CN" altLang="en-US" b="1" dirty="0" smtClean="0"/>
              <a:t>应当</a:t>
            </a:r>
            <a:r>
              <a:rPr lang="zh-CN" altLang="en-US" b="1" dirty="0"/>
              <a:t>指出</a:t>
            </a:r>
            <a:r>
              <a:rPr lang="en-US" altLang="zh-CN" b="1" dirty="0"/>
              <a:t>,</a:t>
            </a:r>
            <a:r>
              <a:rPr lang="zh-CN" altLang="en-US" b="1" dirty="0"/>
              <a:t>无论采用哪种标注方法</a:t>
            </a:r>
            <a:r>
              <a:rPr lang="en-US" altLang="zh-CN" b="1" dirty="0"/>
              <a:t>,</a:t>
            </a:r>
            <a:r>
              <a:rPr lang="zh-CN" altLang="en-US" b="1" dirty="0"/>
              <a:t>若有需要</a:t>
            </a:r>
            <a:r>
              <a:rPr lang="en-US" altLang="zh-CN" b="1" dirty="0"/>
              <a:t>,</a:t>
            </a:r>
            <a:r>
              <a:rPr lang="zh-CN" altLang="en-US" b="1" dirty="0"/>
              <a:t>可附加给出更高的素线直线度</a:t>
            </a:r>
            <a:r>
              <a:rPr lang="en-US" altLang="zh-CN" b="1" dirty="0"/>
              <a:t>(</a:t>
            </a:r>
            <a:r>
              <a:rPr lang="zh-CN" altLang="en-US" b="1" dirty="0"/>
              <a:t>如</a:t>
            </a:r>
            <a:r>
              <a:rPr lang="zh-CN" altLang="en-US" b="1" dirty="0" smtClean="0"/>
              <a:t>图</a:t>
            </a:r>
            <a:r>
              <a:rPr lang="en-US" altLang="zh-CN" b="1" dirty="0" smtClean="0"/>
              <a:t>7</a:t>
            </a:r>
            <a:r>
              <a:rPr lang="en-US" altLang="zh-CN" b="1" dirty="0"/>
              <a:t>. 14 </a:t>
            </a:r>
            <a:r>
              <a:rPr lang="zh-CN" altLang="en-US" b="1" dirty="0"/>
              <a:t>所示</a:t>
            </a:r>
            <a:r>
              <a:rPr lang="en-US" altLang="zh-CN" b="1" dirty="0"/>
              <a:t>)</a:t>
            </a:r>
            <a:r>
              <a:rPr lang="zh-CN" altLang="en-US" b="1" dirty="0"/>
              <a:t>、圆度精度要求</a:t>
            </a:r>
            <a:r>
              <a:rPr lang="en-US" altLang="zh-CN" b="1" dirty="0"/>
              <a:t>;</a:t>
            </a:r>
            <a:r>
              <a:rPr lang="zh-CN" altLang="en-US" b="1" dirty="0"/>
              <a:t>对于轮廓法和基本锥度法</a:t>
            </a:r>
            <a:r>
              <a:rPr lang="en-US" altLang="zh-CN" b="1" dirty="0"/>
              <a:t>,</a:t>
            </a:r>
            <a:r>
              <a:rPr lang="zh-CN" altLang="en-US" b="1" dirty="0"/>
              <a:t>还可附加给出严格的圆锥角</a:t>
            </a:r>
            <a:r>
              <a:rPr lang="zh-CN" altLang="en-US" b="1" dirty="0" smtClean="0"/>
              <a:t>公差</a:t>
            </a:r>
            <a:r>
              <a:rPr lang="zh-CN" altLang="en-US" b="1" dirty="0"/>
              <a:t>。</a:t>
            </a:r>
            <a:endParaRPr lang="zh-CN" altLang="en-US" b="1" dirty="0"/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162" y="2132856"/>
            <a:ext cx="3771900" cy="397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38D4C17-C6C0-45F8-8AD5-4C27FD30BEF9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36868" name="Text Box 2052"/>
          <p:cNvSpPr txBox="1">
            <a:spLocks noChangeArrowheads="1"/>
          </p:cNvSpPr>
          <p:nvPr/>
        </p:nvSpPr>
        <p:spPr bwMode="auto">
          <a:xfrm>
            <a:off x="1506309" y="295176"/>
            <a:ext cx="601801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第7章   圆锥结合的精度设计与检测</a:t>
            </a:r>
            <a:endParaRPr lang="zh-CN" altLang="en-US" sz="2800" b="1" dirty="0"/>
          </a:p>
        </p:txBody>
      </p:sp>
      <p:sp>
        <p:nvSpPr>
          <p:cNvPr id="36869" name="Text Box 2053"/>
          <p:cNvSpPr txBox="1">
            <a:spLocks noChangeArrowheads="1"/>
          </p:cNvSpPr>
          <p:nvPr/>
        </p:nvSpPr>
        <p:spPr bwMode="auto">
          <a:xfrm>
            <a:off x="1959401" y="893663"/>
            <a:ext cx="35210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/>
              <a:t>7.1  概         述</a:t>
            </a:r>
            <a:endParaRPr lang="zh-CN" altLang="en-US" b="1" dirty="0"/>
          </a:p>
        </p:txBody>
      </p:sp>
      <p:sp>
        <p:nvSpPr>
          <p:cNvPr id="36870" name="Text Box 2054"/>
          <p:cNvSpPr txBox="1">
            <a:spLocks noChangeArrowheads="1"/>
          </p:cNvSpPr>
          <p:nvPr/>
        </p:nvSpPr>
        <p:spPr bwMode="auto">
          <a:xfrm>
            <a:off x="1192142" y="1410072"/>
            <a:ext cx="4511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/>
              <a:t>7.1.1  </a:t>
            </a:r>
            <a:r>
              <a:rPr lang="zh-CN" altLang="en-US" b="1" dirty="0"/>
              <a:t>圆锥配合的特点</a:t>
            </a:r>
            <a:endParaRPr lang="zh-CN" altLang="en-US" b="1" dirty="0"/>
          </a:p>
        </p:txBody>
      </p:sp>
      <p:sp>
        <p:nvSpPr>
          <p:cNvPr id="36871" name="Text Box 2055"/>
          <p:cNvSpPr txBox="1">
            <a:spLocks noChangeArrowheads="1"/>
          </p:cNvSpPr>
          <p:nvPr/>
        </p:nvSpPr>
        <p:spPr bwMode="auto">
          <a:xfrm>
            <a:off x="1145232" y="1841872"/>
            <a:ext cx="681114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与圆柱配合相比较，圆锥配合有如下</a:t>
            </a:r>
            <a:r>
              <a:rPr lang="zh-CN" altLang="en-US" b="1" dirty="0">
                <a:solidFill>
                  <a:srgbClr val="FF0066"/>
                </a:solidFill>
              </a:rPr>
              <a:t>主要优点：</a:t>
            </a:r>
            <a:endParaRPr lang="zh-CN" altLang="en-US" b="1" dirty="0">
              <a:solidFill>
                <a:srgbClr val="FF0066"/>
              </a:solidFill>
            </a:endParaRPr>
          </a:p>
        </p:txBody>
      </p:sp>
      <p:sp>
        <p:nvSpPr>
          <p:cNvPr id="36872" name="Text Box 2056"/>
          <p:cNvSpPr txBox="1">
            <a:spLocks noChangeArrowheads="1"/>
          </p:cNvSpPr>
          <p:nvPr/>
        </p:nvSpPr>
        <p:spPr bwMode="auto">
          <a:xfrm>
            <a:off x="1205556" y="2273672"/>
            <a:ext cx="207029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/>
              <a:t>1. </a:t>
            </a:r>
            <a:r>
              <a:rPr lang="zh-CN" altLang="en-US" b="1" dirty="0">
                <a:solidFill>
                  <a:srgbClr val="FF0066"/>
                </a:solidFill>
              </a:rPr>
              <a:t>对中性好</a:t>
            </a:r>
            <a:endParaRPr lang="zh-CN" altLang="en-US" b="1" dirty="0">
              <a:solidFill>
                <a:srgbClr val="FF0066"/>
              </a:solidFill>
            </a:endParaRPr>
          </a:p>
        </p:txBody>
      </p:sp>
      <p:sp>
        <p:nvSpPr>
          <p:cNvPr id="36873" name="Text Box 2057"/>
          <p:cNvSpPr txBox="1">
            <a:spLocks noChangeArrowheads="1"/>
          </p:cNvSpPr>
          <p:nvPr/>
        </p:nvSpPr>
        <p:spPr bwMode="auto">
          <a:xfrm>
            <a:off x="611832" y="2670547"/>
            <a:ext cx="7684273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如图7.1(</a:t>
            </a:r>
            <a:r>
              <a:rPr lang="en-US" altLang="zh-CN" b="1" i="1" dirty="0"/>
              <a:t>b</a:t>
            </a:r>
            <a:r>
              <a:rPr lang="en-US" altLang="zh-CN" b="1" dirty="0"/>
              <a:t>) </a:t>
            </a:r>
            <a:r>
              <a:rPr lang="zh-CN" altLang="en-US" b="1" dirty="0"/>
              <a:t>所示，在圆锥配合中，内、外圆锥在轴向力的作用下能自动对中，以保证内、外圆锥体的轴线具有较高精度的同轴度，并能快速装拆。</a:t>
            </a:r>
            <a:endParaRPr lang="zh-CN" altLang="en-US" b="1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024461"/>
            <a:ext cx="5143500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utoUpdateAnimBg="0"/>
      <p:bldP spid="36869" grpId="0" autoUpdateAnimBg="0"/>
      <p:bldP spid="36870" grpId="0" autoUpdateAnimBg="0"/>
      <p:bldP spid="36871" grpId="0" autoUpdateAnimBg="0"/>
      <p:bldP spid="36872" grpId="0" autoUpdateAnimBg="0"/>
      <p:bldP spid="36873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DC8C306-3029-43FD-9068-2D54DD80CD51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331640" y="764704"/>
            <a:ext cx="590401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宋体" panose="02010600030101010101" pitchFamily="2" charset="-122"/>
              </a:rPr>
              <a:t>③ </a:t>
            </a:r>
            <a:r>
              <a:rPr lang="zh-CN" altLang="en-US" b="1" dirty="0"/>
              <a:t>图</a:t>
            </a:r>
            <a:r>
              <a:rPr lang="en-US" altLang="zh-CN" b="1" dirty="0"/>
              <a:t>7.12</a:t>
            </a:r>
            <a:r>
              <a:rPr lang="zh-CN" altLang="en-US" b="1" dirty="0"/>
              <a:t>所示为面轮廓度的标注示例。</a:t>
            </a:r>
            <a:endParaRPr lang="zh-CN" altLang="en-US" b="1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839" y="1587971"/>
            <a:ext cx="6954521" cy="4217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F3C7C43-D9E8-4510-B018-1418523DF7F8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577578" y="188640"/>
            <a:ext cx="414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(4) </a:t>
            </a:r>
            <a:r>
              <a:rPr lang="zh-CN" altLang="en-US" b="1" dirty="0">
                <a:solidFill>
                  <a:srgbClr val="D60093"/>
                </a:solidFill>
              </a:rPr>
              <a:t>公差锥度法的标注</a:t>
            </a:r>
            <a:endParaRPr lang="en-US" altLang="zh-CN" b="1" dirty="0">
              <a:solidFill>
                <a:srgbClr val="D60093"/>
              </a:solidFill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899592" y="645840"/>
            <a:ext cx="6696818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/>
              <a:t>        公差锥度法适用于非配合的圆锥，也适用于给定截面圆锥直径有较高精度要求的圆锥。其标注方法如图所示。</a:t>
            </a:r>
            <a:endParaRPr lang="en-US" altLang="zh-CN" b="1" dirty="0"/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132856"/>
            <a:ext cx="6096000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圆角矩形 12">
            <a:hlinkClick r:id="rId2" action="ppaction://hlinksldjump"/>
          </p:cNvPr>
          <p:cNvSpPr/>
          <p:nvPr/>
        </p:nvSpPr>
        <p:spPr bwMode="auto">
          <a:xfrm>
            <a:off x="4644008" y="6165304"/>
            <a:ext cx="1584325" cy="503237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anose="02010601030101010101" pitchFamily="2" charset="-122"/>
                <a:ea typeface="方正舒体" panose="02010601030101010101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目录</a:t>
            </a:r>
            <a:endParaRPr lang="zh-CN" altLang="en-US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utoUpdateAnimBg="0"/>
      <p:bldP spid="27653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80DCF64-55CB-4BD8-9439-8A8780AC1F5A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277938" y="298227"/>
            <a:ext cx="53450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7.2.4  未注公差角度尺寸的极限偏差</a:t>
            </a:r>
            <a:endParaRPr lang="zh-CN" altLang="en-US" b="1" dirty="0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1222375" y="739552"/>
            <a:ext cx="702203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/>
              <a:t>未注公差角度尺寸的极限偏差数值见表7.5所示。</a:t>
            </a:r>
            <a:endParaRPr lang="en-US" altLang="zh-CN" b="1" dirty="0"/>
          </a:p>
        </p:txBody>
      </p:sp>
      <p:sp>
        <p:nvSpPr>
          <p:cNvPr id="28798" name="Text Box 126"/>
          <p:cNvSpPr txBox="1">
            <a:spLocks noChangeArrowheads="1"/>
          </p:cNvSpPr>
          <p:nvPr/>
        </p:nvSpPr>
        <p:spPr bwMode="auto">
          <a:xfrm>
            <a:off x="1132707" y="3805063"/>
            <a:ext cx="5654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 smtClean="0"/>
              <a:t>(1)</a:t>
            </a:r>
            <a:r>
              <a:rPr lang="zh-CN" altLang="en-US" b="1" dirty="0" smtClean="0"/>
              <a:t>未</a:t>
            </a:r>
            <a:r>
              <a:rPr lang="zh-CN" altLang="en-US" b="1" dirty="0"/>
              <a:t>注公差角度</a:t>
            </a:r>
            <a:r>
              <a:rPr lang="zh-CN" altLang="en-US" b="1" dirty="0" smtClean="0"/>
              <a:t>尺寸— 角度</a:t>
            </a:r>
            <a:r>
              <a:rPr lang="zh-CN" altLang="en-US" b="1" dirty="0"/>
              <a:t>短边长度</a:t>
            </a:r>
            <a:endParaRPr lang="zh-CN" altLang="en-US" b="1" dirty="0"/>
          </a:p>
        </p:txBody>
      </p:sp>
      <p:sp>
        <p:nvSpPr>
          <p:cNvPr id="28799" name="Text Box 127"/>
          <p:cNvSpPr txBox="1">
            <a:spLocks noChangeArrowheads="1"/>
          </p:cNvSpPr>
          <p:nvPr/>
        </p:nvSpPr>
        <p:spPr bwMode="auto">
          <a:xfrm>
            <a:off x="1115616" y="4262263"/>
            <a:ext cx="5273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 smtClean="0"/>
              <a:t>(2)</a:t>
            </a:r>
            <a:r>
              <a:rPr lang="zh-CN" altLang="en-US" b="1" dirty="0" smtClean="0"/>
              <a:t>未</a:t>
            </a:r>
            <a:r>
              <a:rPr lang="zh-CN" altLang="en-US" b="1" dirty="0"/>
              <a:t>注公差</a:t>
            </a:r>
            <a:r>
              <a:rPr lang="zh-CN" altLang="en-US" b="1" dirty="0" smtClean="0"/>
              <a:t>圆锥 — 圆锥</a:t>
            </a:r>
            <a:r>
              <a:rPr lang="zh-CN" altLang="en-US" b="1" dirty="0"/>
              <a:t>素线长度</a:t>
            </a:r>
            <a:endParaRPr lang="zh-CN" altLang="en-US" b="1" dirty="0"/>
          </a:p>
        </p:txBody>
      </p:sp>
      <p:sp>
        <p:nvSpPr>
          <p:cNvPr id="28800" name="Text Box 128"/>
          <p:cNvSpPr txBox="1">
            <a:spLocks noChangeArrowheads="1"/>
          </p:cNvSpPr>
          <p:nvPr/>
        </p:nvSpPr>
        <p:spPr bwMode="auto">
          <a:xfrm>
            <a:off x="1222971" y="4699992"/>
            <a:ext cx="228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2. </a:t>
            </a:r>
            <a:r>
              <a:rPr lang="zh-CN" altLang="en-US" b="1" dirty="0" smtClean="0"/>
              <a:t>标  注</a:t>
            </a:r>
            <a:endParaRPr lang="zh-CN" altLang="en-US" b="1" dirty="0"/>
          </a:p>
        </p:txBody>
      </p:sp>
      <p:sp>
        <p:nvSpPr>
          <p:cNvPr id="28801" name="Text Box 129"/>
          <p:cNvSpPr txBox="1">
            <a:spLocks noChangeArrowheads="1"/>
          </p:cNvSpPr>
          <p:nvPr/>
        </p:nvSpPr>
        <p:spPr bwMode="auto">
          <a:xfrm>
            <a:off x="1184796" y="5085184"/>
            <a:ext cx="707670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用标准号和公差等级标注在在图样或技术文件上。</a:t>
            </a:r>
            <a:endParaRPr lang="zh-CN" altLang="en-US" b="1" dirty="0"/>
          </a:p>
        </p:txBody>
      </p:sp>
      <p:sp>
        <p:nvSpPr>
          <p:cNvPr id="28802" name="Text Box 130"/>
          <p:cNvSpPr txBox="1">
            <a:spLocks noChangeArrowheads="1"/>
          </p:cNvSpPr>
          <p:nvPr/>
        </p:nvSpPr>
        <p:spPr bwMode="auto">
          <a:xfrm>
            <a:off x="1184795" y="5517232"/>
            <a:ext cx="67706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例如选用中等级时，则标注为： </a:t>
            </a:r>
            <a:r>
              <a:rPr lang="en-US" altLang="zh-CN" b="1" dirty="0">
                <a:solidFill>
                  <a:srgbClr val="FF00FF"/>
                </a:solidFill>
              </a:rPr>
              <a:t>GB/T1804－m</a:t>
            </a:r>
            <a:endParaRPr lang="en-US" altLang="zh-CN" b="1" dirty="0">
              <a:solidFill>
                <a:srgbClr val="FF00FF"/>
              </a:solidFill>
            </a:endParaRP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" y="1196752"/>
            <a:ext cx="76581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193074" y="3429000"/>
            <a:ext cx="18838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 dirty="0"/>
              <a:t>1. 公称尺寸  </a:t>
            </a:r>
            <a:endParaRPr lang="en-US" altLang="zh-CN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28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28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28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28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28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utoUpdateAnimBg="0"/>
      <p:bldP spid="28677" grpId="0" autoUpdateAnimBg="0"/>
      <p:bldP spid="28798" grpId="0" autoUpdateAnimBg="0"/>
      <p:bldP spid="28799" grpId="0" autoUpdateAnimBg="0"/>
      <p:bldP spid="28800" grpId="0" autoUpdateAnimBg="0"/>
      <p:bldP spid="28801" grpId="0" autoUpdateAnimBg="0"/>
      <p:bldP spid="28802" grpId="0" autoUpdateAnimBg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80219A9-CF4F-4A6E-8EA1-D27976D05C53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834801" y="645368"/>
            <a:ext cx="58832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7.3  圆 锥 与 圆 锥 角 的 检 测</a:t>
            </a:r>
            <a:endParaRPr lang="zh-CN" altLang="en-US" sz="2800" b="1" dirty="0"/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259383" y="2107704"/>
            <a:ext cx="5551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7.3.1  </a:t>
            </a:r>
            <a:r>
              <a:rPr lang="zh-CN" altLang="en-US" b="1" dirty="0">
                <a:solidFill>
                  <a:srgbClr val="D60093"/>
                </a:solidFill>
              </a:rPr>
              <a:t>用通用量仪直接测量</a:t>
            </a:r>
            <a:endParaRPr lang="zh-CN" altLang="en-US" b="1" dirty="0">
              <a:solidFill>
                <a:srgbClr val="D60093"/>
              </a:solidFill>
            </a:endParaRP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1115616" y="2573338"/>
            <a:ext cx="5375127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1. 对于精度要求不高的角度工件</a:t>
            </a:r>
            <a:endParaRPr lang="en-US" altLang="zh-CN" b="1" dirty="0"/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1259632" y="3546847"/>
            <a:ext cx="6509346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/>
              <a:t>2. 对于精度要求较高的角度工件</a:t>
            </a:r>
            <a:endParaRPr lang="zh-CN" altLang="en-US" b="1" dirty="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467544" y="4479777"/>
            <a:ext cx="7704906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/>
              <a:t>         用光学分度头的分度值有1′、10″、5″、1″等。测角仪的分度值最高可达0.1″，它的测量精度更高。</a:t>
            </a:r>
            <a:endParaRPr lang="zh-CN" altLang="en-US" b="1" dirty="0"/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516383" y="1164481"/>
            <a:ext cx="8520113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 锥度与圆锥角的检测方法很多，常用的检测方法有</a:t>
            </a:r>
            <a:endParaRPr lang="zh-CN" altLang="en-US" b="1" dirty="0"/>
          </a:p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以下几种。</a:t>
            </a:r>
            <a:endParaRPr lang="zh-CN" altLang="en-US" b="1" dirty="0"/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1178644" y="3068960"/>
            <a:ext cx="7281788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/>
              <a:t>通常用万能量角器进行测量，其分度值有5′和2′两种。</a:t>
            </a:r>
            <a:endParaRPr lang="en-US" altLang="zh-CN" b="1" dirty="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1187624" y="3988544"/>
            <a:ext cx="67056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/>
              <a:t>通常用光学分度头或测角仪进行测量。</a:t>
            </a:r>
            <a:endParaRPr lang="zh-CN" altLang="en-US" b="1" dirty="0"/>
          </a:p>
        </p:txBody>
      </p:sp>
      <p:sp>
        <p:nvSpPr>
          <p:cNvPr id="12" name="圆角矩形 11">
            <a:hlinkClick r:id="rId1" action="ppaction://hlinksldjump"/>
          </p:cNvPr>
          <p:cNvSpPr/>
          <p:nvPr/>
        </p:nvSpPr>
        <p:spPr bwMode="auto">
          <a:xfrm>
            <a:off x="7236296" y="5949280"/>
            <a:ext cx="1584325" cy="503237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anose="02010601030101010101" pitchFamily="2" charset="-122"/>
                <a:ea typeface="方正舒体" panose="02010601030101010101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目录</a:t>
            </a:r>
            <a:endParaRPr lang="zh-CN" altLang="en-US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utoUpdateAnimBg="0"/>
      <p:bldP spid="29701" grpId="0" autoUpdateAnimBg="0"/>
      <p:bldP spid="29702" grpId="0" autoUpdateAnimBg="0"/>
      <p:bldP spid="29703" grpId="0" autoUpdateAnimBg="0"/>
      <p:bldP spid="29704" grpId="0" autoUpdateAnimBg="0"/>
      <p:bldP spid="29705" grpId="0" autoUpdateAnimBg="0"/>
      <p:bldP spid="29707" grpId="0" autoUpdateAnimBg="0"/>
      <p:bldP spid="29708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6C5F713-82AA-4DEC-8AEF-363DF6D68E4F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403648" y="241325"/>
            <a:ext cx="490614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7.3.2  </a:t>
            </a:r>
            <a:r>
              <a:rPr lang="zh-CN" altLang="en-US" b="1" dirty="0">
                <a:solidFill>
                  <a:srgbClr val="D60093"/>
                </a:solidFill>
              </a:rPr>
              <a:t>用通用量具间接测量</a:t>
            </a:r>
            <a:endParaRPr lang="zh-CN" altLang="en-US" b="1" dirty="0">
              <a:solidFill>
                <a:srgbClr val="D60093"/>
              </a:solidFill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712266" y="620688"/>
            <a:ext cx="709178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通常测量与被测圆锥角有一定函数关系的有关线性尺寸</a:t>
            </a:r>
            <a:r>
              <a:rPr lang="zh-CN" altLang="en-US" b="1" dirty="0" smtClean="0"/>
              <a:t>,然后</a:t>
            </a:r>
            <a:r>
              <a:rPr lang="zh-CN" altLang="en-US" b="1" dirty="0"/>
              <a:t>计算出被测圆锥角的大小。</a:t>
            </a:r>
            <a:endParaRPr lang="zh-CN" altLang="en-US" b="1" dirty="0"/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611882" y="1406947"/>
            <a:ext cx="720047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</a:t>
            </a:r>
            <a:r>
              <a:rPr lang="zh-CN" altLang="en-US" b="1" dirty="0" smtClean="0"/>
              <a:t> 通常</a:t>
            </a:r>
            <a:r>
              <a:rPr lang="zh-CN" altLang="en-US" b="1" dirty="0"/>
              <a:t>使用平板、千分尺、钢球、量块和正弦规等进行测量。</a:t>
            </a:r>
            <a:endParaRPr lang="zh-CN" altLang="en-US" b="1" dirty="0"/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1267941" y="2204864"/>
            <a:ext cx="676044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图7.1</a:t>
            </a:r>
            <a:r>
              <a:rPr lang="en-US" altLang="zh-CN" b="1" dirty="0"/>
              <a:t>5</a:t>
            </a:r>
            <a:r>
              <a:rPr lang="zh-CN" altLang="en-US" b="1" dirty="0"/>
              <a:t>所示用正弦规测量外锥体锥角的示意图。</a:t>
            </a:r>
            <a:endParaRPr lang="zh-CN" altLang="en-US" b="1" dirty="0"/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1254832" y="2636912"/>
            <a:ext cx="302913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量块组的高度为</a:t>
            </a:r>
            <a:endParaRPr lang="zh-CN" altLang="en-US" b="1" dirty="0"/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1174626" y="3717032"/>
            <a:ext cx="3181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锥度偏差为</a:t>
            </a:r>
            <a:endParaRPr lang="zh-CN" altLang="en-US" b="1" dirty="0"/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1174353" y="4941168"/>
            <a:ext cx="397371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换算成锥角偏差，近似为</a:t>
            </a:r>
            <a:endParaRPr lang="zh-CN" altLang="en-US" b="1" dirty="0"/>
          </a:p>
        </p:txBody>
      </p:sp>
      <p:pic>
        <p:nvPicPr>
          <p:cNvPr id="35942" name="Picture 10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94235"/>
            <a:ext cx="3816424" cy="2530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944" name="Picture 1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155057"/>
            <a:ext cx="232410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946" name="Picture 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939" y="4149080"/>
            <a:ext cx="3722545" cy="865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948" name="Picture 10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152" y="5499894"/>
            <a:ext cx="297180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950" name="Picture 1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555" y="5657056"/>
            <a:ext cx="287655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圆角矩形 22">
            <a:hlinkClick r:id="rId6" action="ppaction://hlinksldjump"/>
          </p:cNvPr>
          <p:cNvSpPr/>
          <p:nvPr/>
        </p:nvSpPr>
        <p:spPr bwMode="auto">
          <a:xfrm>
            <a:off x="7164288" y="5859222"/>
            <a:ext cx="1584325" cy="503237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anose="02010601030101010101" pitchFamily="2" charset="-122"/>
                <a:ea typeface="方正舒体" panose="02010601030101010101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目录</a:t>
            </a:r>
            <a:endParaRPr lang="zh-CN" altLang="en-US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5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5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5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utoUpdateAnimBg="0"/>
      <p:bldP spid="30725" grpId="0" autoUpdateAnimBg="0"/>
      <p:bldP spid="30726" grpId="0" autoUpdateAnimBg="0"/>
      <p:bldP spid="30727" grpId="0" autoUpdateAnimBg="0"/>
      <p:bldP spid="30731" grpId="0" autoUpdateAnimBg="0"/>
      <p:bldP spid="30733" grpId="0" autoUpdateAnimBg="0"/>
      <p:bldP spid="30735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EBD1FDA-B100-4D45-92D0-C8015AB9D35E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115616" y="451520"/>
            <a:ext cx="3216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7.3.3  </a:t>
            </a:r>
            <a:r>
              <a:rPr lang="zh-CN" altLang="en-US" b="1" dirty="0">
                <a:solidFill>
                  <a:srgbClr val="D60093"/>
                </a:solidFill>
              </a:rPr>
              <a:t>用量规检验</a:t>
            </a:r>
            <a:endParaRPr lang="en-US" altLang="zh-CN" b="1" dirty="0">
              <a:solidFill>
                <a:srgbClr val="D60093"/>
              </a:solidFill>
            </a:endParaRP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971600" y="908720"/>
            <a:ext cx="7416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圆锥量规分：锥度塞规和环规两种，如图7.1</a:t>
            </a:r>
            <a:r>
              <a:rPr lang="en-US" altLang="zh-CN" b="1" dirty="0"/>
              <a:t>6</a:t>
            </a:r>
            <a:r>
              <a:rPr lang="zh-CN" altLang="en-US" b="1" dirty="0"/>
              <a:t>所示</a:t>
            </a:r>
            <a:endParaRPr lang="zh-CN" altLang="en-US" b="1" dirty="0"/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755402" y="3979224"/>
            <a:ext cx="748895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</a:t>
            </a:r>
            <a:r>
              <a:rPr lang="zh-CN" altLang="en-US" b="1" dirty="0" smtClean="0"/>
              <a:t> 1</a:t>
            </a:r>
            <a:r>
              <a:rPr lang="zh-CN" altLang="en-US" b="1" dirty="0"/>
              <a:t>.  用量规检验圆锥工件时，用涂色方法检验圆锥</a:t>
            </a:r>
            <a:r>
              <a:rPr lang="zh-CN" altLang="en-US" b="1" dirty="0" smtClean="0"/>
              <a:t>角偏差</a:t>
            </a:r>
            <a:r>
              <a:rPr lang="zh-CN" altLang="en-US" b="1" dirty="0"/>
              <a:t>，要求在锥体的大端接触:</a:t>
            </a:r>
            <a:endParaRPr lang="en-US" altLang="zh-CN" b="1" dirty="0"/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1331641" y="4797152"/>
            <a:ext cx="727280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对于高精度的圆锥工件，接触线长度不低于</a:t>
            </a:r>
            <a:r>
              <a:rPr lang="zh-CN" altLang="en-US" b="1" dirty="0">
                <a:solidFill>
                  <a:srgbClr val="D60093"/>
                </a:solidFill>
              </a:rPr>
              <a:t>85%；</a:t>
            </a:r>
            <a:endParaRPr lang="zh-CN" altLang="en-US" b="1" dirty="0">
              <a:solidFill>
                <a:srgbClr val="D60093"/>
              </a:solidFill>
            </a:endParaRP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1331640" y="5254352"/>
            <a:ext cx="705678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对于精密的圆锥工件，接触线长度不低于</a:t>
            </a:r>
            <a:r>
              <a:rPr lang="zh-CN" altLang="en-US" b="1" dirty="0">
                <a:solidFill>
                  <a:srgbClr val="D60093"/>
                </a:solidFill>
              </a:rPr>
              <a:t>80%；</a:t>
            </a:r>
            <a:endParaRPr lang="zh-CN" altLang="en-US" b="1" dirty="0">
              <a:solidFill>
                <a:srgbClr val="D60093"/>
              </a:solidFill>
            </a:endParaRP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1331640" y="5711552"/>
            <a:ext cx="698477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对于普通的圆锥工件，接触线长度不低于</a:t>
            </a:r>
            <a:r>
              <a:rPr lang="zh-CN" altLang="en-US" b="1" dirty="0">
                <a:solidFill>
                  <a:srgbClr val="D60093"/>
                </a:solidFill>
              </a:rPr>
              <a:t>75%；</a:t>
            </a:r>
            <a:endParaRPr lang="zh-CN" altLang="en-US" b="1" dirty="0">
              <a:solidFill>
                <a:srgbClr val="D60093"/>
              </a:solidFill>
            </a:endParaRPr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1259582" y="3573016"/>
            <a:ext cx="712889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用塞规检验内圆锥锥度，用环规检验外圆锥锥度。</a:t>
            </a:r>
            <a:endParaRPr lang="en-US" altLang="zh-CN" b="1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564" y="1412776"/>
            <a:ext cx="5219700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utoUpdateAnimBg="0"/>
      <p:bldP spid="31749" grpId="0" autoUpdateAnimBg="0"/>
      <p:bldP spid="31753" grpId="0" autoUpdateAnimBg="0"/>
      <p:bldP spid="31754" grpId="0" autoUpdateAnimBg="0"/>
      <p:bldP spid="31755" grpId="0" autoUpdateAnimBg="0"/>
      <p:bldP spid="31756" grpId="0" autoUpdateAnimBg="0"/>
      <p:bldP spid="31758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FC59BFC-6FD0-4DD7-88AD-949C4452C3E1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755576" y="836712"/>
            <a:ext cx="7372893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</a:t>
            </a:r>
            <a:r>
              <a:rPr lang="zh-CN" altLang="en-US" b="1" dirty="0" smtClean="0"/>
              <a:t>        2</a:t>
            </a:r>
            <a:r>
              <a:rPr lang="zh-CN" altLang="en-US" b="1" dirty="0"/>
              <a:t>.  除检验接触线长度外，同时，还要检验工件的基面</a:t>
            </a:r>
            <a:r>
              <a:rPr lang="zh-CN" altLang="en-US" b="1" dirty="0" smtClean="0"/>
              <a:t>距变化</a:t>
            </a:r>
            <a:endParaRPr lang="zh-CN" altLang="en-US" b="1" i="1" dirty="0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1270893" y="2686149"/>
            <a:ext cx="76215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 dirty="0"/>
              <a:t>若被测件的基面在</a:t>
            </a:r>
            <a:r>
              <a:rPr lang="en-US" altLang="zh-CN" b="1" i="1" dirty="0"/>
              <a:t>m</a:t>
            </a:r>
            <a:r>
              <a:rPr lang="zh-CN" altLang="en-US" b="1" dirty="0"/>
              <a:t>区域内，则基面距合格。</a:t>
            </a:r>
            <a:endParaRPr lang="en-US" altLang="zh-CN" b="1" dirty="0"/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1332584" y="3140968"/>
            <a:ext cx="4435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3. 圆锥量规的检验</a:t>
            </a:r>
            <a:endParaRPr lang="zh-CN" altLang="en-US" b="1" dirty="0"/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656606" y="3501008"/>
            <a:ext cx="679571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</a:t>
            </a:r>
            <a:r>
              <a:rPr lang="zh-CN" altLang="en-US" b="1" dirty="0" smtClean="0"/>
              <a:t> 对于</a:t>
            </a:r>
            <a:r>
              <a:rPr lang="zh-CN" altLang="en-US" b="1" dirty="0"/>
              <a:t>塞规，因为是外尺寸，可以用通用量具或量</a:t>
            </a:r>
            <a:r>
              <a:rPr lang="zh-CN" altLang="en-US" b="1" dirty="0" smtClean="0"/>
              <a:t>仪进行</a:t>
            </a:r>
            <a:r>
              <a:rPr lang="zh-CN" altLang="en-US" b="1" dirty="0"/>
              <a:t>测量。</a:t>
            </a:r>
            <a:endParaRPr lang="zh-CN" altLang="en-US" b="1" dirty="0"/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683220" y="4326195"/>
            <a:ext cx="691311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对于环规，因为是内尺寸，所以要用专门的</a:t>
            </a:r>
            <a:r>
              <a:rPr lang="zh-CN" altLang="en-US" b="1" dirty="0" smtClean="0"/>
              <a:t>校对塞规</a:t>
            </a:r>
            <a:r>
              <a:rPr lang="zh-CN" altLang="en-US" b="1" dirty="0"/>
              <a:t>进行检验。</a:t>
            </a:r>
            <a:endParaRPr lang="zh-CN" altLang="en-US" b="1" dirty="0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707330" y="1730191"/>
            <a:ext cx="7421139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/>
              <a:t>        在圆锥量规的基准端面刻有两圈相距为</a:t>
            </a:r>
            <a:r>
              <a:rPr lang="en-US" altLang="zh-CN" b="1" i="1" dirty="0"/>
              <a:t>m</a:t>
            </a:r>
            <a:r>
              <a:rPr lang="zh-CN" altLang="en-US" b="1" dirty="0"/>
              <a:t>的线，或做一个轴向距为</a:t>
            </a:r>
            <a:r>
              <a:rPr lang="en-US" altLang="zh-CN" b="1" i="1" dirty="0"/>
              <a:t>m</a:t>
            </a:r>
            <a:r>
              <a:rPr lang="zh-CN" altLang="en-US" b="1" dirty="0"/>
              <a:t>的台阶。</a:t>
            </a:r>
            <a:endParaRPr lang="zh-CN" altLang="en-US" b="1" dirty="0"/>
          </a:p>
        </p:txBody>
      </p:sp>
      <p:sp>
        <p:nvSpPr>
          <p:cNvPr id="10" name="圆角矩形 9">
            <a:hlinkClick r:id="rId1" action="ppaction://hlinksldjump"/>
          </p:cNvPr>
          <p:cNvSpPr/>
          <p:nvPr/>
        </p:nvSpPr>
        <p:spPr bwMode="auto">
          <a:xfrm>
            <a:off x="7277573" y="6021288"/>
            <a:ext cx="1584325" cy="503237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anose="02010601030101010101" pitchFamily="2" charset="-122"/>
                <a:ea typeface="方正舒体" panose="02010601030101010101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目录</a:t>
            </a:r>
            <a:endParaRPr lang="zh-CN" altLang="en-US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utoUpdateAnimBg="0"/>
      <p:bldP spid="32773" grpId="0" autoUpdateAnimBg="0"/>
      <p:bldP spid="32774" grpId="0" autoUpdateAnimBg="0"/>
      <p:bldP spid="32775" grpId="0" autoUpdateAnimBg="0"/>
      <p:bldP spid="32776" grpId="0" autoUpdateAnimBg="0"/>
      <p:bldP spid="32777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8929806-41C0-42A0-8C3E-A7E55CE2E1CB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2486149" y="779660"/>
            <a:ext cx="35210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习      题     七</a:t>
            </a:r>
            <a:endParaRPr lang="zh-CN" altLang="en-US" sz="2800" b="1" dirty="0"/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1014537" y="1390848"/>
            <a:ext cx="3597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/>
              <a:t>一、</a:t>
            </a:r>
            <a:r>
              <a:rPr lang="zh-CN" altLang="en-US" b="1" dirty="0"/>
              <a:t>思 考 题</a:t>
            </a:r>
            <a:endParaRPr lang="zh-CN" altLang="en-US" b="1" dirty="0"/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1090737" y="1827410"/>
            <a:ext cx="6288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1. 圆锥结合的公差与配合有那些特点？</a:t>
            </a:r>
            <a:endParaRPr lang="zh-CN" altLang="en-US" b="1" dirty="0"/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467544" y="2251927"/>
            <a:ext cx="7675388" cy="1379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2. 有一圆锥体，其尺寸参数为</a:t>
            </a:r>
            <a:r>
              <a:rPr lang="en-US" altLang="zh-CN" b="1" i="1" dirty="0" err="1"/>
              <a:t>D</a:t>
            </a:r>
            <a:r>
              <a:rPr lang="en-US" altLang="zh-CN" b="1" dirty="0" err="1"/>
              <a:t>、</a:t>
            </a:r>
            <a:r>
              <a:rPr lang="en-US" altLang="zh-CN" b="1" i="1" dirty="0" err="1"/>
              <a:t>d</a:t>
            </a:r>
            <a:r>
              <a:rPr lang="en-US" altLang="zh-CN" b="1" dirty="0" err="1"/>
              <a:t>、</a:t>
            </a:r>
            <a:r>
              <a:rPr lang="en-US" altLang="zh-CN" b="1" i="1" dirty="0" err="1"/>
              <a:t>L</a:t>
            </a:r>
            <a:r>
              <a:rPr lang="en-US" altLang="zh-CN" b="1" dirty="0" err="1"/>
              <a:t>、</a:t>
            </a:r>
            <a:r>
              <a:rPr lang="en-US" altLang="zh-CN" b="1" i="1" dirty="0" err="1"/>
              <a:t>c</a:t>
            </a:r>
            <a:r>
              <a:rPr lang="en-US" altLang="zh-CN" b="1" dirty="0" err="1"/>
              <a:t>、</a:t>
            </a:r>
            <a:r>
              <a:rPr lang="en-US" altLang="zh-CN" b="1" i="1" dirty="0" err="1"/>
              <a:t>a</a:t>
            </a:r>
            <a:r>
              <a:rPr lang="en-US" altLang="zh-CN" b="1" dirty="0"/>
              <a:t>，</a:t>
            </a:r>
            <a:r>
              <a:rPr lang="zh-CN" altLang="en-US" b="1" dirty="0"/>
              <a:t>试说明</a:t>
            </a:r>
            <a:r>
              <a:rPr lang="zh-CN" altLang="en-US" b="1" dirty="0" smtClean="0"/>
              <a:t>在零件图</a:t>
            </a:r>
            <a:r>
              <a:rPr lang="zh-CN" altLang="en-US" b="1" dirty="0"/>
              <a:t>上是否需要吧这些参数的尺寸和极限偏差都注上</a:t>
            </a:r>
            <a:r>
              <a:rPr lang="zh-CN" altLang="en-US" b="1" dirty="0" smtClean="0"/>
              <a:t>，为什么</a:t>
            </a:r>
            <a:r>
              <a:rPr lang="zh-CN" altLang="en-US" b="1" dirty="0"/>
              <a:t>？</a:t>
            </a:r>
            <a:endParaRPr lang="zh-CN" altLang="en-US" b="1" dirty="0"/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444624" y="3613348"/>
            <a:ext cx="7943850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 3. 圆锥公差的标注方法有哪几种？它们各适用于什</a:t>
            </a:r>
            <a:endParaRPr lang="zh-CN" altLang="en-US" b="1" dirty="0"/>
          </a:p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么场合？</a:t>
            </a:r>
            <a:endParaRPr lang="zh-CN" altLang="en-US" b="1" dirty="0"/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497012" y="4527352"/>
            <a:ext cx="7747396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4. 为什么钻头、铰刀、铣刀等的尾柄与机床主轴孔</a:t>
            </a:r>
            <a:r>
              <a:rPr lang="zh-CN" altLang="en-US" b="1" dirty="0" smtClean="0"/>
              <a:t>连接</a:t>
            </a:r>
            <a:r>
              <a:rPr lang="zh-CN" altLang="en-US" b="1" dirty="0"/>
              <a:t>多采用圆锥结合？从使用要求出发，这些工具</a:t>
            </a:r>
            <a:r>
              <a:rPr lang="zh-CN" altLang="en-US" b="1" dirty="0" smtClean="0"/>
              <a:t>锥体有</a:t>
            </a:r>
            <a:r>
              <a:rPr lang="zh-CN" altLang="en-US" b="1" dirty="0"/>
              <a:t>那些要求？</a:t>
            </a:r>
            <a:endParaRPr lang="zh-CN" altLang="en-US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utoUpdateAnimBg="0"/>
      <p:bldP spid="33797" grpId="0" autoUpdateAnimBg="0"/>
      <p:bldP spid="33798" grpId="0" autoUpdateAnimBg="0"/>
      <p:bldP spid="33799" grpId="0" autoUpdateAnimBg="0"/>
      <p:bldP spid="33800" grpId="0" autoUpdateAnimBg="0"/>
      <p:bldP spid="33801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D2BC24B-F5E6-4C2D-96AA-0359DE28F226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899592" y="1124744"/>
            <a:ext cx="4054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二、 作 业 题</a:t>
            </a:r>
            <a:endParaRPr lang="zh-CN" altLang="en-US" b="1" dirty="0"/>
          </a:p>
        </p:txBody>
      </p:sp>
      <p:sp>
        <p:nvSpPr>
          <p:cNvPr id="34824" name="Text Box 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304800" y="1676400"/>
            <a:ext cx="8001000" cy="1200329"/>
          </a:xfrm>
          <a:prstGeom prst="rect">
            <a:avLst/>
          </a:prstGeom>
          <a:blipFill rotWithShape="1">
            <a:blip r:embed="rId1"/>
            <a:stretch>
              <a:fillRect l="-1142" t="-5584" b="-9137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>
                <a:noFill/>
              </a:rPr>
              <a:t> </a:t>
            </a:r>
            <a:endParaRPr lang="zh-CN" altLang="en-US">
              <a:noFill/>
            </a:endParaRP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395536" y="2876729"/>
            <a:ext cx="7848872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2. </a:t>
            </a:r>
            <a:r>
              <a:rPr lang="en-US" altLang="zh-CN" b="1" dirty="0"/>
              <a:t>C620—1</a:t>
            </a:r>
            <a:r>
              <a:rPr lang="zh-CN" altLang="en-US" b="1" dirty="0"/>
              <a:t>车床尾座顶针套与顶针结合采用莫氏4号</a:t>
            </a:r>
            <a:r>
              <a:rPr lang="zh-CN" altLang="en-US" b="1" dirty="0" smtClean="0"/>
              <a:t>锥度</a:t>
            </a:r>
            <a:r>
              <a:rPr lang="zh-CN" altLang="en-US" b="1" dirty="0"/>
              <a:t>，顶针的基本圆锥长度</a:t>
            </a:r>
            <a:r>
              <a:rPr lang="en-US" altLang="zh-CN" b="1" i="1" dirty="0"/>
              <a:t>L</a:t>
            </a:r>
            <a:r>
              <a:rPr lang="en-US" altLang="zh-CN" b="1" dirty="0"/>
              <a:t>=118mm, </a:t>
            </a:r>
            <a:r>
              <a:rPr lang="zh-CN" altLang="en-US" b="1" dirty="0"/>
              <a:t>圆锥角公差为</a:t>
            </a:r>
            <a:r>
              <a:rPr lang="en-US" altLang="zh-CN" b="1" i="1" dirty="0"/>
              <a:t>AT</a:t>
            </a:r>
            <a:r>
              <a:rPr lang="en-US" altLang="zh-CN" b="1" dirty="0"/>
              <a:t>8,</a:t>
            </a:r>
            <a:endParaRPr lang="en-US" altLang="zh-CN" b="1" dirty="0"/>
          </a:p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试查表确定其基本圆锥角</a:t>
            </a:r>
            <a:r>
              <a:rPr lang="en-US" altLang="zh-CN" b="1" dirty="0"/>
              <a:t>α，</a:t>
            </a:r>
            <a:r>
              <a:rPr lang="zh-CN" altLang="en-US" b="1" dirty="0"/>
              <a:t>锥度</a:t>
            </a:r>
            <a:r>
              <a:rPr lang="en-US" altLang="zh-CN" b="1" dirty="0"/>
              <a:t>C</a:t>
            </a:r>
            <a:r>
              <a:rPr lang="zh-CN" altLang="en-US" b="1" dirty="0"/>
              <a:t>和圆锥角公差的数值。</a:t>
            </a:r>
            <a:endParaRPr lang="zh-CN" altLang="en-US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utoUpdateAnimBg="0"/>
      <p:bldP spid="34825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49DE9BB-1920-4E55-B005-5EAE3035E241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827584" y="389446"/>
            <a:ext cx="7416824" cy="2751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dirty="0"/>
              <a:t>       </a:t>
            </a:r>
            <a:r>
              <a:rPr lang="zh-CN" altLang="en-US" b="1" dirty="0"/>
              <a:t>3. 用正弦规测量圆锥量规的锥角偏差，圆锥量规的锥角公称值为2</a:t>
            </a:r>
            <a:r>
              <a:rPr lang="zh-CN" altLang="en-US" b="1" baseline="30000" dirty="0"/>
              <a:t>0</a:t>
            </a:r>
            <a:r>
              <a:rPr lang="zh-CN" altLang="en-US" b="1" dirty="0"/>
              <a:t>52′31.4″（2.875 402</a:t>
            </a:r>
            <a:r>
              <a:rPr lang="zh-CN" altLang="en-US" b="1" baseline="30000" dirty="0"/>
              <a:t>0</a:t>
            </a:r>
            <a:r>
              <a:rPr lang="zh-CN" altLang="en-US" b="1" dirty="0"/>
              <a:t>），测量简图如图7.16所</a:t>
            </a:r>
            <a:r>
              <a:rPr lang="zh-CN" altLang="en-US" b="1" dirty="0" smtClean="0"/>
              <a:t>示。</a:t>
            </a:r>
            <a:r>
              <a:rPr lang="zh-CN" altLang="en-US" b="1" dirty="0"/>
              <a:t>正弦规两圆柱中心距为100</a:t>
            </a:r>
            <a:r>
              <a:rPr lang="en-US" altLang="zh-CN" b="1" dirty="0"/>
              <a:t>mm,</a:t>
            </a:r>
            <a:r>
              <a:rPr lang="zh-CN" altLang="en-US" b="1" dirty="0"/>
              <a:t>两侧点间距离为70</a:t>
            </a:r>
            <a:r>
              <a:rPr lang="en-US" altLang="zh-CN" b="1" dirty="0"/>
              <a:t>mm, </a:t>
            </a:r>
            <a:r>
              <a:rPr lang="zh-CN" altLang="en-US" b="1" dirty="0"/>
              <a:t>两测点的读数差为17.5</a:t>
            </a:r>
            <a:r>
              <a:rPr lang="en-US" altLang="zh-CN" b="1" dirty="0"/>
              <a:t>mm。</a:t>
            </a:r>
            <a:r>
              <a:rPr lang="zh-CN" altLang="en-US" b="1" dirty="0"/>
              <a:t>试求量块的计算高度及锥角偏差，若锥角极限偏差为±315</a:t>
            </a:r>
            <a:r>
              <a:rPr lang="en-US" altLang="zh-CN" b="1" dirty="0" err="1"/>
              <a:t>μrad</a:t>
            </a:r>
            <a:r>
              <a:rPr lang="en-US" altLang="zh-CN" b="1" dirty="0"/>
              <a:t>,</a:t>
            </a:r>
            <a:r>
              <a:rPr lang="zh-CN" altLang="en-US" b="1" dirty="0"/>
              <a:t>此项偏差是否合格？</a:t>
            </a:r>
            <a:endParaRPr lang="zh-CN" altLang="en-US" b="1" dirty="0"/>
          </a:p>
        </p:txBody>
      </p:sp>
      <p:pic>
        <p:nvPicPr>
          <p:cNvPr id="8" name="Picture 10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140968"/>
            <a:ext cx="4896445" cy="324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圆角矩形 8">
            <a:hlinkClick r:id="rId2" action="ppaction://hlinksldjump"/>
          </p:cNvPr>
          <p:cNvSpPr/>
          <p:nvPr/>
        </p:nvSpPr>
        <p:spPr bwMode="auto">
          <a:xfrm>
            <a:off x="7020272" y="6021288"/>
            <a:ext cx="1584325" cy="503237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anose="02010601030101010101" pitchFamily="2" charset="-122"/>
                <a:ea typeface="方正舒体" panose="02010601030101010101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目录</a:t>
            </a:r>
            <a:endParaRPr lang="zh-CN" altLang="en-US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24B17A6-11AA-4B81-A486-952F0B4875FD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971600" y="347241"/>
            <a:ext cx="525854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/>
              <a:t>  2. </a:t>
            </a:r>
            <a:r>
              <a:rPr lang="zh-CN" altLang="en-US" b="1" dirty="0">
                <a:solidFill>
                  <a:srgbClr val="FF0066"/>
                </a:solidFill>
              </a:rPr>
              <a:t>配合的间隙或过盈可以调整</a:t>
            </a:r>
            <a:endParaRPr lang="zh-CN" altLang="en-US" b="1" dirty="0">
              <a:solidFill>
                <a:srgbClr val="FF0066"/>
              </a:solidFill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516633" y="764704"/>
            <a:ext cx="77277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圆锥配合中，间隙或过盈的大小可以通过内、外圆锥的轴向相对移动来调整，并且装拆方便(如图7.1所示</a:t>
            </a:r>
            <a:r>
              <a:rPr lang="en-US" altLang="zh-CN" b="1" dirty="0"/>
              <a:t>)。</a:t>
            </a:r>
            <a:endParaRPr lang="en-US" altLang="zh-CN" b="1" dirty="0"/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106166" y="3825875"/>
            <a:ext cx="316996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3. </a:t>
            </a:r>
            <a:r>
              <a:rPr lang="zh-CN" altLang="en-US" b="1" dirty="0">
                <a:solidFill>
                  <a:srgbClr val="FF0066"/>
                </a:solidFill>
              </a:rPr>
              <a:t>密封性好</a:t>
            </a:r>
            <a:endParaRPr lang="zh-CN" altLang="en-US" b="1" dirty="0">
              <a:solidFill>
                <a:srgbClr val="FF0066"/>
              </a:solidFill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648965" y="4221163"/>
            <a:ext cx="737941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内、外圆锥的表面经过配对研磨后，配合起来具有良好的自锁性和密封性。</a:t>
            </a:r>
            <a:endParaRPr lang="zh-CN" altLang="en-US" b="1" dirty="0"/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1182241" y="4988024"/>
            <a:ext cx="3292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66"/>
                </a:solidFill>
              </a:rPr>
              <a:t>圆锥配合的缺点：</a:t>
            </a:r>
            <a:endParaRPr lang="zh-CN" altLang="en-US" b="1" dirty="0">
              <a:solidFill>
                <a:srgbClr val="FF0066"/>
              </a:solidFill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539552" y="5373216"/>
            <a:ext cx="746355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结构复杂、影响互换性参数比较多、加工和检测也比较困难，故其应用不如圆柱配合广泛。</a:t>
            </a:r>
            <a:endParaRPr lang="zh-CN" altLang="en-US" b="1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499" y="1665635"/>
            <a:ext cx="4574626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圆角矩形 10">
            <a:hlinkClick r:id="rId2" action="ppaction://hlinksldjump"/>
          </p:cNvPr>
          <p:cNvSpPr/>
          <p:nvPr/>
        </p:nvSpPr>
        <p:spPr bwMode="auto">
          <a:xfrm>
            <a:off x="6552614" y="6021288"/>
            <a:ext cx="1584325" cy="503237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anose="02010601030101010101" pitchFamily="2" charset="-122"/>
                <a:ea typeface="方正舒体" panose="02010601030101010101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目录</a:t>
            </a:r>
            <a:endParaRPr lang="zh-CN" altLang="en-US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utoUpdateAnimBg="0"/>
      <p:bldP spid="6149" grpId="0" autoUpdateAnimBg="0"/>
      <p:bldP spid="6150" grpId="0" autoUpdateAnimBg="0"/>
      <p:bldP spid="6151" grpId="0" autoUpdateAnimBg="0"/>
      <p:bldP spid="6152" grpId="0" autoUpdateAnimBg="0"/>
      <p:bldP spid="6153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A785763-C685-4FCB-91EF-73F53FEED78C}" type="slidenum">
              <a:rPr kumimoji="0" lang="zh-CN" altLang="en-US" smtClean="0"/>
            </a:fld>
            <a:endParaRPr kumimoji="0" lang="en-US" altLang="zh-CN" smtClean="0"/>
          </a:p>
        </p:txBody>
      </p:sp>
      <p:pic>
        <p:nvPicPr>
          <p:cNvPr id="41987" name="Picture 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17475"/>
            <a:ext cx="6561137" cy="662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1A5DEC2-C32B-499E-B813-8A5B0ABE8A43}" type="slidenum">
              <a:rPr kumimoji="0" lang="zh-CN" altLang="en-US" smtClean="0"/>
            </a:fld>
            <a:endParaRPr kumimoji="0" lang="en-US" altLang="zh-CN" smtClean="0"/>
          </a:p>
        </p:txBody>
      </p:sp>
      <p:pic>
        <p:nvPicPr>
          <p:cNvPr id="43011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88913"/>
            <a:ext cx="5400675" cy="647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6A56724-A682-4DC0-93EE-0CB5A83C772F}" type="slidenum">
              <a:rPr kumimoji="0" lang="zh-CN" altLang="en-US" smtClean="0"/>
            </a:fld>
            <a:endParaRPr kumimoji="0" lang="en-US" altLang="zh-CN" smtClean="0"/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57200"/>
            <a:ext cx="8305800" cy="573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E1D20A0-4510-4516-970F-C0786311DCF2}" type="slidenum">
              <a:rPr kumimoji="0" lang="zh-CN" altLang="en-US" smtClean="0"/>
            </a:fld>
            <a:endParaRPr kumimoji="0" lang="en-US" altLang="zh-CN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69" y="1340768"/>
            <a:ext cx="7633097" cy="3185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A6196BC-CBA6-4BEA-BAEB-735BC2E990D1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51" name="圆角矩形 50">
            <a:hlinkClick r:id="rId1" action="ppaction://hlinksldjump"/>
          </p:cNvPr>
          <p:cNvSpPr/>
          <p:nvPr/>
        </p:nvSpPr>
        <p:spPr bwMode="auto">
          <a:xfrm>
            <a:off x="3338785" y="5013176"/>
            <a:ext cx="1584325" cy="503237"/>
          </a:xfrm>
          <a:prstGeom prst="roundRect">
            <a:avLst/>
          </a:prstGeom>
          <a:noFill/>
          <a:ln w="5715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>
                <a:latin typeface="方正舒体" panose="02010601030101010101" pitchFamily="2" charset="-122"/>
                <a:ea typeface="方正舒体" panose="02010601030101010101" pitchFamily="2" charset="-122"/>
              </a:rPr>
              <a:t>返回</a:t>
            </a:r>
            <a:r>
              <a:rPr lang="zh-CN" altLang="en-US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目录</a:t>
            </a:r>
            <a:endParaRPr lang="zh-CN" altLang="en-US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01" y="1196752"/>
            <a:ext cx="76581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7B583B6-79BE-4BF9-B6D9-9317C84ED0AF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353889" y="373658"/>
            <a:ext cx="480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/>
              <a:t>7.1.2  </a:t>
            </a:r>
            <a:r>
              <a:rPr lang="zh-CN" altLang="en-US" b="1" dirty="0"/>
              <a:t>圆锥配合的基本参数</a:t>
            </a:r>
            <a:endParaRPr lang="zh-CN" altLang="en-US" b="1" dirty="0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341734" y="830858"/>
            <a:ext cx="6492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圆锥配合中的基本参数如图7.2所示。</a:t>
            </a:r>
            <a:endParaRPr lang="zh-CN" altLang="en-US" b="1" dirty="0"/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1397867" y="1181695"/>
            <a:ext cx="34432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/>
              <a:t>1. </a:t>
            </a:r>
            <a:r>
              <a:rPr lang="zh-CN" altLang="en-US" b="1" dirty="0">
                <a:solidFill>
                  <a:srgbClr val="D60093"/>
                </a:solidFill>
              </a:rPr>
              <a:t>圆锥角</a:t>
            </a:r>
            <a:r>
              <a:rPr lang="zh-CN" altLang="en-US" dirty="0"/>
              <a:t>（</a:t>
            </a:r>
            <a:r>
              <a:rPr lang="en-US" altLang="zh-CN" sz="2800" b="1" i="1" dirty="0">
                <a:solidFill>
                  <a:srgbClr val="FF00FF"/>
                </a:solidFill>
                <a:cs typeface="Times New Roman" panose="02020603050405020304" pitchFamily="18" charset="0"/>
              </a:rPr>
              <a:t>α</a:t>
            </a:r>
            <a:r>
              <a:rPr lang="en-US" altLang="zh-CN" dirty="0"/>
              <a:t>）</a:t>
            </a:r>
            <a:endParaRPr lang="en-US" altLang="zh-CN" dirty="0"/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777825" y="1628800"/>
            <a:ext cx="73945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</a:t>
            </a:r>
            <a:r>
              <a:rPr lang="zh-CN" altLang="en-US" b="1" dirty="0" smtClean="0"/>
              <a:t> </a:t>
            </a:r>
            <a:r>
              <a:rPr lang="zh-CN" altLang="en-US" b="1" dirty="0"/>
              <a:t>圆锥角是指通过圆锥轴线的截面内，两条素线间</a:t>
            </a:r>
            <a:r>
              <a:rPr lang="zh-CN" altLang="en-US" b="1" dirty="0" smtClean="0"/>
              <a:t>的夹角</a:t>
            </a:r>
            <a:r>
              <a:rPr lang="zh-CN" altLang="en-US" b="1" dirty="0"/>
              <a:t>，用符号 </a:t>
            </a:r>
            <a:r>
              <a:rPr lang="en-US" altLang="zh-CN" b="1" i="1" dirty="0">
                <a:solidFill>
                  <a:srgbClr val="FF00FF"/>
                </a:solidFill>
                <a:cs typeface="Times New Roman" panose="02020603050405020304" pitchFamily="18" charset="0"/>
              </a:rPr>
              <a:t>α</a:t>
            </a:r>
            <a:r>
              <a:rPr lang="zh-CN" altLang="en-US" b="1" dirty="0">
                <a:solidFill>
                  <a:srgbClr val="FF00FF"/>
                </a:solidFill>
              </a:rPr>
              <a:t> </a:t>
            </a:r>
            <a:r>
              <a:rPr lang="zh-CN" altLang="en-US" b="1" dirty="0"/>
              <a:t>表示。</a:t>
            </a:r>
            <a:endParaRPr lang="zh-CN" altLang="en-US" b="1" dirty="0"/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1425575" y="2348880"/>
            <a:ext cx="4316254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/>
              <a:t>2. </a:t>
            </a:r>
            <a:r>
              <a:rPr lang="zh-CN" altLang="en-US" b="1" dirty="0">
                <a:solidFill>
                  <a:srgbClr val="D60093"/>
                </a:solidFill>
              </a:rPr>
              <a:t>圆锥素线角</a:t>
            </a:r>
            <a:r>
              <a:rPr lang="zh-CN" altLang="en-US" b="1" dirty="0"/>
              <a:t>（</a:t>
            </a:r>
            <a:r>
              <a:rPr lang="en-US" altLang="zh-CN" sz="2800" b="1" i="1" dirty="0">
                <a:solidFill>
                  <a:srgbClr val="FF00FF"/>
                </a:solidFill>
                <a:cs typeface="Times New Roman" panose="02020603050405020304" pitchFamily="18" charset="0"/>
              </a:rPr>
              <a:t>α/2</a:t>
            </a:r>
            <a:r>
              <a:rPr lang="en-US" altLang="zh-CN" b="1" dirty="0"/>
              <a:t>）</a:t>
            </a:r>
            <a:r>
              <a:rPr lang="en-US" altLang="zh-CN" sz="2800" b="1" dirty="0">
                <a:solidFill>
                  <a:srgbClr val="FFFFFF"/>
                </a:solidFill>
              </a:rPr>
              <a:t>))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7188" name="Text Box 20"/>
          <p:cNvSpPr txBox="1">
            <a:spLocks noChangeArrowheads="1"/>
          </p:cNvSpPr>
          <p:nvPr/>
        </p:nvSpPr>
        <p:spPr bwMode="auto">
          <a:xfrm>
            <a:off x="705816" y="2761110"/>
            <a:ext cx="7466583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</a:t>
            </a:r>
            <a:r>
              <a:rPr lang="zh-CN" altLang="en-US" b="1" dirty="0" smtClean="0"/>
              <a:t> 圆锥</a:t>
            </a:r>
            <a:r>
              <a:rPr lang="zh-CN" altLang="en-US" b="1" dirty="0"/>
              <a:t>素线角是指圆锥素线与其轴线间的夹角，它</a:t>
            </a:r>
            <a:r>
              <a:rPr lang="zh-CN" altLang="en-US" b="1" dirty="0" smtClean="0"/>
              <a:t>等于圆锥</a:t>
            </a:r>
            <a:r>
              <a:rPr lang="zh-CN" altLang="en-US" b="1" dirty="0"/>
              <a:t>角的</a:t>
            </a:r>
            <a:r>
              <a:rPr lang="en-US" altLang="zh-CN" sz="2800" b="1" i="1" dirty="0">
                <a:solidFill>
                  <a:srgbClr val="FF00FF"/>
                </a:solidFill>
                <a:cs typeface="Times New Roman" panose="02020603050405020304" pitchFamily="18" charset="0"/>
              </a:rPr>
              <a:t>α/2</a:t>
            </a:r>
            <a:r>
              <a:rPr lang="en-US" altLang="zh-CN" sz="2800" b="1" i="1" dirty="0"/>
              <a:t>。</a:t>
            </a:r>
            <a:endParaRPr lang="zh-CN" altLang="en-US" sz="2800" b="1" i="1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455" y="3548398"/>
            <a:ext cx="5095875" cy="295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AutoShape 35"/>
          <p:cNvSpPr>
            <a:spLocks noChangeArrowheads="1"/>
          </p:cNvSpPr>
          <p:nvPr/>
        </p:nvSpPr>
        <p:spPr bwMode="auto">
          <a:xfrm>
            <a:off x="1540669" y="3771675"/>
            <a:ext cx="1085761" cy="609600"/>
          </a:xfrm>
          <a:prstGeom prst="wedgeRoundRectCallout">
            <a:avLst>
              <a:gd name="adj1" fmla="val 166107"/>
              <a:gd name="adj2" fmla="val 130693"/>
              <a:gd name="adj3" fmla="val 16667"/>
            </a:avLst>
          </a:prstGeom>
          <a:noFill/>
          <a:ln w="38100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 sz="3200" b="1" i="1" dirty="0"/>
              <a:t>α/2</a:t>
            </a:r>
            <a:endParaRPr lang="en-US" altLang="zh-CN" sz="3200" b="1" i="1" dirty="0"/>
          </a:p>
        </p:txBody>
      </p:sp>
      <p:sp>
        <p:nvSpPr>
          <p:cNvPr id="18" name="AutoShape 34"/>
          <p:cNvSpPr>
            <a:spLocks noChangeArrowheads="1"/>
          </p:cNvSpPr>
          <p:nvPr/>
        </p:nvSpPr>
        <p:spPr bwMode="auto">
          <a:xfrm>
            <a:off x="1533277" y="5024773"/>
            <a:ext cx="806475" cy="648072"/>
          </a:xfrm>
          <a:prstGeom prst="wedgeRoundRectCallout">
            <a:avLst>
              <a:gd name="adj1" fmla="val 195681"/>
              <a:gd name="adj2" fmla="val -59174"/>
              <a:gd name="adj3" fmla="val 16667"/>
            </a:avLst>
          </a:prstGeom>
          <a:noFill/>
          <a:ln w="38100">
            <a:solidFill>
              <a:srgbClr val="0099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 sz="3200" b="1" i="1" dirty="0"/>
              <a:t>α</a:t>
            </a:r>
            <a:endParaRPr lang="en-US" altLang="zh-CN" sz="3200" b="1" i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utoUpdateAnimBg="0"/>
      <p:bldP spid="7173" grpId="0" autoUpdateAnimBg="0"/>
      <p:bldP spid="7177" grpId="0" autoUpdateAnimBg="0"/>
      <p:bldP spid="7178" grpId="0" autoUpdateAnimBg="0"/>
      <p:bldP spid="7182" grpId="0" autoUpdateAnimBg="0"/>
      <p:bldP spid="7188" grpId="0" autoUpdateAnimBg="0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CF4C3A5-A8B0-4FE8-B365-2EB64FF746D2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382663" y="476672"/>
            <a:ext cx="3140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/>
              <a:t>3.  </a:t>
            </a:r>
            <a:r>
              <a:rPr lang="zh-CN" altLang="en-US" b="1" dirty="0">
                <a:solidFill>
                  <a:srgbClr val="D60093"/>
                </a:solidFill>
              </a:rPr>
              <a:t>圆锥直径 </a:t>
            </a:r>
            <a:r>
              <a:rPr lang="en-US" altLang="zh-CN" b="1" dirty="0"/>
              <a:t>(</a:t>
            </a:r>
            <a:r>
              <a:rPr lang="zh-CN" altLang="en-US" b="1" dirty="0"/>
              <a:t>见图</a:t>
            </a:r>
            <a:r>
              <a:rPr lang="en-US" altLang="zh-CN" b="1" dirty="0"/>
              <a:t>7.2)</a:t>
            </a:r>
            <a:endParaRPr lang="en-US" altLang="zh-CN" dirty="0"/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1353765" y="887016"/>
            <a:ext cx="7178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圆锥直径是指与圆锥轴线垂直的截面内的直径。</a:t>
            </a:r>
            <a:endParaRPr lang="zh-CN" altLang="en-US" b="1" dirty="0"/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788615" y="1318816"/>
            <a:ext cx="755054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圆锥直径分：内、外圆锥的最大直径</a:t>
            </a:r>
            <a:r>
              <a:rPr lang="en-US" altLang="zh-CN" b="1" i="1" dirty="0" err="1" smtClean="0">
                <a:solidFill>
                  <a:srgbClr val="FF00FF"/>
                </a:solidFill>
              </a:rPr>
              <a:t>D</a:t>
            </a:r>
            <a:r>
              <a:rPr lang="en-US" altLang="zh-CN" b="1" baseline="-25000" dirty="0" err="1" smtClean="0">
                <a:solidFill>
                  <a:srgbClr val="FF00FF"/>
                </a:solidFill>
              </a:rPr>
              <a:t>i</a:t>
            </a:r>
            <a:r>
              <a:rPr lang="en-US" altLang="zh-CN" b="1" dirty="0" err="1" smtClean="0">
                <a:solidFill>
                  <a:srgbClr val="FF00FF"/>
                </a:solidFill>
              </a:rPr>
              <a:t>、</a:t>
            </a:r>
            <a:r>
              <a:rPr lang="en-US" altLang="zh-CN" b="1" i="1" dirty="0" err="1" smtClean="0">
                <a:solidFill>
                  <a:srgbClr val="FF00FF"/>
                </a:solidFill>
              </a:rPr>
              <a:t>D</a:t>
            </a:r>
            <a:r>
              <a:rPr lang="en-US" altLang="zh-CN" b="1" baseline="-25000" dirty="0" err="1" smtClean="0">
                <a:solidFill>
                  <a:srgbClr val="FF00FF"/>
                </a:solidFill>
              </a:rPr>
              <a:t>e</a:t>
            </a:r>
            <a:r>
              <a:rPr lang="en-US" altLang="zh-CN" b="1" dirty="0"/>
              <a:t>，</a:t>
            </a:r>
            <a:r>
              <a:rPr lang="zh-CN" altLang="en-US" b="1" dirty="0"/>
              <a:t>最小直径</a:t>
            </a:r>
            <a:r>
              <a:rPr lang="en-US" altLang="zh-CN" b="1" i="1" dirty="0" err="1">
                <a:solidFill>
                  <a:srgbClr val="FF00FF"/>
                </a:solidFill>
              </a:rPr>
              <a:t>d</a:t>
            </a:r>
            <a:r>
              <a:rPr lang="en-US" altLang="zh-CN" b="1" baseline="-25000" dirty="0" err="1">
                <a:solidFill>
                  <a:srgbClr val="FF00FF"/>
                </a:solidFill>
              </a:rPr>
              <a:t>i</a:t>
            </a:r>
            <a:r>
              <a:rPr lang="en-US" altLang="zh-CN" b="1" dirty="0" err="1">
                <a:solidFill>
                  <a:srgbClr val="FF00FF"/>
                </a:solidFill>
              </a:rPr>
              <a:t>、</a:t>
            </a:r>
            <a:r>
              <a:rPr lang="en-US" altLang="zh-CN" b="1" i="1" dirty="0" err="1">
                <a:solidFill>
                  <a:srgbClr val="FF00FF"/>
                </a:solidFill>
              </a:rPr>
              <a:t>d</a:t>
            </a:r>
            <a:r>
              <a:rPr lang="en-US" altLang="zh-CN" b="1" baseline="-25000" dirty="0" err="1">
                <a:solidFill>
                  <a:srgbClr val="FF00FF"/>
                </a:solidFill>
              </a:rPr>
              <a:t>e</a:t>
            </a:r>
            <a:r>
              <a:rPr lang="zh-CN" altLang="en-US" b="1" dirty="0"/>
              <a:t>和任意给定截面内的圆锥直径</a:t>
            </a:r>
            <a:r>
              <a:rPr lang="en-US" altLang="zh-CN" b="1" i="1" dirty="0">
                <a:solidFill>
                  <a:srgbClr val="FF00FF"/>
                </a:solidFill>
              </a:rPr>
              <a:t>d</a:t>
            </a:r>
            <a:r>
              <a:rPr lang="en-US" altLang="zh-CN" b="1" i="1" baseline="-25000" dirty="0">
                <a:solidFill>
                  <a:srgbClr val="FF00FF"/>
                </a:solidFill>
              </a:rPr>
              <a:t>x</a:t>
            </a:r>
            <a:r>
              <a:rPr lang="en-US" altLang="zh-CN" b="1" dirty="0"/>
              <a:t>（</a:t>
            </a:r>
            <a:r>
              <a:rPr lang="zh-CN" altLang="en-US" b="1" dirty="0"/>
              <a:t>与端面的距离为 </a:t>
            </a:r>
            <a:r>
              <a:rPr lang="en-US" altLang="zh-CN" b="1" i="1" dirty="0"/>
              <a:t>x</a:t>
            </a:r>
            <a:r>
              <a:rPr lang="en-US" altLang="zh-CN" b="1" dirty="0"/>
              <a:t>）。</a:t>
            </a:r>
            <a:endParaRPr lang="en-US" altLang="zh-CN" b="1" dirty="0"/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895226" y="5326360"/>
            <a:ext cx="691713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</a:t>
            </a:r>
            <a:r>
              <a:rPr lang="zh-CN" altLang="en-US" b="1" dirty="0" smtClean="0"/>
              <a:t> 设计</a:t>
            </a:r>
            <a:r>
              <a:rPr lang="zh-CN" altLang="en-US" b="1" dirty="0"/>
              <a:t>时，一般选内圆锥的最大直径</a:t>
            </a:r>
            <a:r>
              <a:rPr lang="en-US" altLang="zh-CN" b="1" i="1" dirty="0">
                <a:solidFill>
                  <a:srgbClr val="FF00FF"/>
                </a:solidFill>
              </a:rPr>
              <a:t>D</a:t>
            </a:r>
            <a:r>
              <a:rPr lang="en-US" altLang="zh-CN" b="1" baseline="-25000" dirty="0">
                <a:solidFill>
                  <a:srgbClr val="FF00FF"/>
                </a:solidFill>
              </a:rPr>
              <a:t>i</a:t>
            </a:r>
            <a:r>
              <a:rPr lang="zh-CN" altLang="en-US" b="1" dirty="0"/>
              <a:t>或外圆锥的的</a:t>
            </a:r>
            <a:r>
              <a:rPr lang="zh-CN" altLang="en-US" b="1" dirty="0" smtClean="0"/>
              <a:t>最小直径</a:t>
            </a:r>
            <a:r>
              <a:rPr lang="en-US" altLang="zh-CN" b="1" i="1" dirty="0">
                <a:solidFill>
                  <a:srgbClr val="FF00FF"/>
                </a:solidFill>
              </a:rPr>
              <a:t>d</a:t>
            </a:r>
            <a:r>
              <a:rPr lang="en-US" altLang="zh-CN" b="1" baseline="-25000" dirty="0">
                <a:solidFill>
                  <a:srgbClr val="FF00FF"/>
                </a:solidFill>
              </a:rPr>
              <a:t>e</a:t>
            </a:r>
            <a:r>
              <a:rPr lang="zh-CN" altLang="en-US" b="1" dirty="0"/>
              <a:t>作为基本直径。</a:t>
            </a:r>
            <a:endParaRPr lang="zh-CN" altLang="en-US" b="1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469" y="2283896"/>
            <a:ext cx="5095875" cy="295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47109" grpId="0" autoUpdateAnimBg="0"/>
      <p:bldP spid="47110" grpId="0" autoUpdateAnimBg="0"/>
      <p:bldP spid="4711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45D883F-E0F9-4528-B9C6-52CF81B4638F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189087" y="404664"/>
            <a:ext cx="4391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4.</a:t>
            </a:r>
            <a:r>
              <a:rPr lang="zh-CN" altLang="en-US" b="1" dirty="0">
                <a:solidFill>
                  <a:srgbClr val="D60093"/>
                </a:solidFill>
              </a:rPr>
              <a:t> 圆锥长度 </a:t>
            </a:r>
            <a:r>
              <a:rPr lang="zh-CN" altLang="en-US" dirty="0"/>
              <a:t> </a:t>
            </a:r>
            <a:r>
              <a:rPr lang="en-US" altLang="zh-CN" b="1" i="1" dirty="0">
                <a:solidFill>
                  <a:srgbClr val="D60093"/>
                </a:solidFill>
              </a:rPr>
              <a:t>L</a:t>
            </a:r>
            <a:r>
              <a:rPr lang="en-US" altLang="zh-CN" dirty="0"/>
              <a:t> </a:t>
            </a:r>
            <a:r>
              <a:rPr lang="zh-CN" altLang="en-US" b="1" dirty="0"/>
              <a:t>（见图</a:t>
            </a:r>
            <a:r>
              <a:rPr lang="en-US" altLang="zh-CN" b="1" dirty="0"/>
              <a:t>7.2  </a:t>
            </a:r>
            <a:r>
              <a:rPr lang="zh-CN" altLang="en-US" b="1" dirty="0"/>
              <a:t>）</a:t>
            </a:r>
            <a:endParaRPr lang="zh-CN" altLang="en-US" b="1" dirty="0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611560" y="835472"/>
            <a:ext cx="770465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        圆锥</a:t>
            </a:r>
            <a:r>
              <a:rPr lang="zh-CN" altLang="en-US" b="1" dirty="0"/>
              <a:t>长度是指圆锥的最大直径与其最小直径之间轴</a:t>
            </a:r>
            <a:r>
              <a:rPr lang="zh-CN" altLang="en-US" b="1" dirty="0" smtClean="0"/>
              <a:t>向的</a:t>
            </a:r>
            <a:r>
              <a:rPr lang="zh-CN" altLang="en-US" b="1" dirty="0"/>
              <a:t>距离</a:t>
            </a:r>
            <a:r>
              <a:rPr lang="en-US" altLang="zh-CN" b="1" i="1" dirty="0">
                <a:solidFill>
                  <a:srgbClr val="FF00FF"/>
                </a:solidFill>
              </a:rPr>
              <a:t>L</a:t>
            </a:r>
            <a:r>
              <a:rPr lang="zh-CN" altLang="en-US" b="1" dirty="0"/>
              <a:t>。</a:t>
            </a:r>
            <a:endParaRPr lang="en-US" altLang="zh-CN" b="1" dirty="0"/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1287016" y="1602408"/>
            <a:ext cx="3429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/>
              <a:t>5</a:t>
            </a:r>
            <a:r>
              <a:rPr lang="zh-CN" altLang="en-US" dirty="0" smtClean="0"/>
              <a:t>. </a:t>
            </a:r>
            <a:r>
              <a:rPr lang="zh-CN" altLang="en-US" b="1" dirty="0" smtClean="0">
                <a:solidFill>
                  <a:srgbClr val="D60093"/>
                </a:solidFill>
              </a:rPr>
              <a:t>圆锥</a:t>
            </a:r>
            <a:r>
              <a:rPr lang="zh-CN" altLang="en-US" b="1" dirty="0">
                <a:solidFill>
                  <a:srgbClr val="D60093"/>
                </a:solidFill>
              </a:rPr>
              <a:t>配合长度</a:t>
            </a:r>
            <a:r>
              <a:rPr lang="zh-CN" altLang="en-US" dirty="0"/>
              <a:t>（</a:t>
            </a:r>
            <a:r>
              <a:rPr lang="en-US" altLang="zh-CN" b="1" i="1" dirty="0">
                <a:solidFill>
                  <a:srgbClr val="D60093"/>
                </a:solidFill>
              </a:rPr>
              <a:t>H</a:t>
            </a:r>
            <a:r>
              <a:rPr lang="en-US" altLang="zh-CN" dirty="0"/>
              <a:t>）</a:t>
            </a:r>
            <a:endParaRPr lang="en-US" altLang="zh-CN" dirty="0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1268214" y="2033439"/>
            <a:ext cx="7264226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/>
              <a:t>圆锥</a:t>
            </a:r>
            <a:r>
              <a:rPr lang="zh-CN" altLang="en-US" b="1" dirty="0"/>
              <a:t>配合长度是指内、外圆锥配合面的轴向距离</a:t>
            </a:r>
            <a:r>
              <a:rPr lang="en-US" altLang="zh-CN" b="1" i="1" dirty="0">
                <a:solidFill>
                  <a:srgbClr val="FF00FF"/>
                </a:solidFill>
              </a:rPr>
              <a:t>H</a:t>
            </a:r>
            <a:r>
              <a:rPr lang="en-US" altLang="zh-CN" b="1" i="1" dirty="0"/>
              <a:t>。</a:t>
            </a:r>
            <a:endParaRPr lang="en-US" altLang="zh-CN" b="1" i="1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564904"/>
            <a:ext cx="5760640" cy="3337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Oval 22"/>
          <p:cNvSpPr>
            <a:spLocks noChangeArrowheads="1"/>
          </p:cNvSpPr>
          <p:nvPr/>
        </p:nvSpPr>
        <p:spPr bwMode="auto">
          <a:xfrm>
            <a:off x="3729608" y="4940845"/>
            <a:ext cx="914400" cy="360363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Oval 21"/>
          <p:cNvSpPr>
            <a:spLocks noChangeArrowheads="1"/>
          </p:cNvSpPr>
          <p:nvPr/>
        </p:nvSpPr>
        <p:spPr bwMode="auto">
          <a:xfrm>
            <a:off x="4206955" y="2636912"/>
            <a:ext cx="914400" cy="360363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18" name="直接箭头连接符 17"/>
          <p:cNvCxnSpPr/>
          <p:nvPr/>
        </p:nvCxnSpPr>
        <p:spPr bwMode="auto">
          <a:xfrm>
            <a:off x="3779912" y="3140968"/>
            <a:ext cx="134144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/>
      <p:bldP spid="8197" grpId="0" autoUpdateAnimBg="0"/>
      <p:bldP spid="8201" grpId="0" autoUpdateAnimBg="0"/>
      <p:bldP spid="8202" grpId="0" autoUpdateAnimBg="0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65658F1-D41E-48FA-AFD7-CE3E46647F5E}" type="slidenum">
              <a:rPr kumimoji="0" lang="zh-CN" altLang="en-US" smtClean="0"/>
            </a:fld>
            <a:endParaRPr kumimoji="0" lang="en-US" altLang="zh-CN" smtClean="0"/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415827" y="444649"/>
            <a:ext cx="1787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/>
              <a:t>6. </a:t>
            </a:r>
            <a:r>
              <a:rPr lang="zh-CN" altLang="en-US" b="1" dirty="0">
                <a:solidFill>
                  <a:srgbClr val="D60093"/>
                </a:solidFill>
              </a:rPr>
              <a:t>锥度</a:t>
            </a:r>
            <a:r>
              <a:rPr lang="zh-CN" altLang="en-US" dirty="0"/>
              <a:t> （</a:t>
            </a:r>
            <a:r>
              <a:rPr lang="en-US" altLang="zh-CN" b="1" i="1" dirty="0">
                <a:solidFill>
                  <a:srgbClr val="D60093"/>
                </a:solidFill>
              </a:rPr>
              <a:t>C</a:t>
            </a:r>
            <a:r>
              <a:rPr lang="en-US" altLang="zh-CN" dirty="0"/>
              <a:t>)</a:t>
            </a:r>
            <a:endParaRPr lang="en-US" altLang="zh-CN" dirty="0"/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754956" y="876449"/>
            <a:ext cx="720142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锥度是指圆锥的最大直径与其最小直径之差对圆锥长度之比</a:t>
            </a:r>
            <a:r>
              <a:rPr lang="en-US" altLang="zh-CN" b="1" dirty="0"/>
              <a:t>,</a:t>
            </a:r>
            <a:r>
              <a:rPr lang="zh-CN" altLang="en-US" b="1" dirty="0"/>
              <a:t>用符号“</a:t>
            </a:r>
            <a:r>
              <a:rPr lang="en-US" altLang="zh-CN" b="1" i="1" dirty="0"/>
              <a:t>C”</a:t>
            </a:r>
            <a:r>
              <a:rPr lang="zh-CN" altLang="en-US" b="1" dirty="0"/>
              <a:t>表示</a:t>
            </a:r>
            <a:r>
              <a:rPr lang="zh-CN" altLang="en-US" b="1" i="1" dirty="0"/>
              <a:t>。</a:t>
            </a:r>
            <a:endParaRPr lang="zh-CN" altLang="en-US" b="1" dirty="0"/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683444" y="3868130"/>
            <a:ext cx="76329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         为了减少加工圆锥工件所用的专用的刀具、量具种类和规格，国标规定了一般用途圆锥的锥度和锥角系列如表7.1所示。国标还规定了特殊用途圆锥的锥度和锥角系列如表7.2所示。见教材</a:t>
            </a:r>
            <a:r>
              <a:rPr lang="en-US" altLang="zh-CN" b="1" dirty="0"/>
              <a:t>P157~158</a:t>
            </a:r>
            <a:r>
              <a:rPr lang="zh-CN" altLang="en-US" b="1" dirty="0"/>
              <a:t>。</a:t>
            </a:r>
            <a:endParaRPr lang="zh-CN" altLang="en-US" b="1" dirty="0"/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755080" y="2996952"/>
            <a:ext cx="71292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 smtClean="0"/>
              <a:t>         锥度</a:t>
            </a:r>
            <a:r>
              <a:rPr lang="zh-CN" altLang="en-US" b="1" dirty="0"/>
              <a:t>常用比例或分数形式表示，例如 </a:t>
            </a:r>
            <a:r>
              <a:rPr lang="en-US" altLang="zh-CN" b="1" i="1" dirty="0"/>
              <a:t>C</a:t>
            </a:r>
            <a:r>
              <a:rPr lang="en-US" altLang="zh-CN" b="1" dirty="0"/>
              <a:t>=1:20,</a:t>
            </a:r>
            <a:r>
              <a:rPr lang="zh-CN" altLang="en-US" b="1" dirty="0"/>
              <a:t>或</a:t>
            </a:r>
            <a:r>
              <a:rPr lang="en-US" altLang="zh-CN" b="1" i="1" dirty="0"/>
              <a:t>C</a:t>
            </a:r>
            <a:r>
              <a:rPr lang="en-US" altLang="zh-CN" b="1" dirty="0"/>
              <a:t>=1/20</a:t>
            </a:r>
            <a:r>
              <a:rPr lang="zh-CN" altLang="en-US" b="1" dirty="0"/>
              <a:t>等。</a:t>
            </a:r>
            <a:endParaRPr lang="zh-CN" altLang="en-US" b="1" dirty="0"/>
          </a:p>
        </p:txBody>
      </p:sp>
      <p:pic>
        <p:nvPicPr>
          <p:cNvPr id="9235" name="Picture 1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618" y="1772816"/>
            <a:ext cx="3038475" cy="10382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autoUpdateAnimBg="0"/>
      <p:bldP spid="46085" grpId="0" autoUpdateAnimBg="0"/>
      <p:bldP spid="46087" grpId="0" autoUpdateAnimBg="0"/>
      <p:bldP spid="46088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3C8059D-0D8F-4A43-A268-68D6FA13955F}" type="slidenum">
              <a:rPr kumimoji="0" lang="zh-CN" altLang="en-US" smtClean="0"/>
            </a:fld>
            <a:endParaRPr kumimoji="0" lang="en-US" altLang="zh-CN" smtClean="0"/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88913"/>
            <a:ext cx="6346825" cy="640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5622</Words>
  <Application>WPS 演示</Application>
  <PresentationFormat>全屏显示(4:3)</PresentationFormat>
  <Paragraphs>450</Paragraphs>
  <Slides>44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2" baseType="lpstr">
      <vt:lpstr>Arial</vt:lpstr>
      <vt:lpstr>宋体</vt:lpstr>
      <vt:lpstr>Wingdings</vt:lpstr>
      <vt:lpstr>Times New Roman</vt:lpstr>
      <vt:lpstr>方正舒体</vt:lpstr>
      <vt:lpstr>微软雅黑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刘瑶</cp:lastModifiedBy>
  <cp:revision>115</cp:revision>
  <dcterms:created xsi:type="dcterms:W3CDTF">2113-01-01T00:00:00Z</dcterms:created>
  <dcterms:modified xsi:type="dcterms:W3CDTF">2021-03-06T00:43:58Z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