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256" r:id="rId3"/>
    <p:sldId id="326" r:id="rId4"/>
    <p:sldId id="302" r:id="rId5"/>
    <p:sldId id="283" r:id="rId6"/>
    <p:sldId id="274" r:id="rId7"/>
    <p:sldId id="303" r:id="rId8"/>
    <p:sldId id="333" r:id="rId9"/>
    <p:sldId id="284" r:id="rId10"/>
    <p:sldId id="305" r:id="rId11"/>
    <p:sldId id="257" r:id="rId12"/>
    <p:sldId id="258" r:id="rId13"/>
    <p:sldId id="285" r:id="rId14"/>
    <p:sldId id="275" r:id="rId15"/>
    <p:sldId id="307" r:id="rId17"/>
    <p:sldId id="306" r:id="rId18"/>
    <p:sldId id="286" r:id="rId19"/>
    <p:sldId id="273" r:id="rId20"/>
    <p:sldId id="308" r:id="rId21"/>
    <p:sldId id="287" r:id="rId22"/>
    <p:sldId id="259" r:id="rId23"/>
    <p:sldId id="288" r:id="rId24"/>
    <p:sldId id="309" r:id="rId25"/>
    <p:sldId id="335" r:id="rId26"/>
    <p:sldId id="336" r:id="rId27"/>
    <p:sldId id="311" r:id="rId28"/>
    <p:sldId id="260" r:id="rId29"/>
    <p:sldId id="289" r:id="rId30"/>
    <p:sldId id="261" r:id="rId31"/>
    <p:sldId id="276" r:id="rId32"/>
    <p:sldId id="290" r:id="rId33"/>
    <p:sldId id="269" r:id="rId34"/>
    <p:sldId id="291" r:id="rId35"/>
    <p:sldId id="277" r:id="rId36"/>
    <p:sldId id="263" r:id="rId37"/>
    <p:sldId id="278" r:id="rId38"/>
    <p:sldId id="292" r:id="rId39"/>
    <p:sldId id="264" r:id="rId40"/>
    <p:sldId id="293" r:id="rId41"/>
    <p:sldId id="265" r:id="rId42"/>
    <p:sldId id="294" r:id="rId43"/>
    <p:sldId id="279" r:id="rId44"/>
    <p:sldId id="266" r:id="rId45"/>
    <p:sldId id="295" r:id="rId46"/>
    <p:sldId id="337" r:id="rId47"/>
    <p:sldId id="338" r:id="rId48"/>
    <p:sldId id="314" r:id="rId49"/>
    <p:sldId id="315" r:id="rId50"/>
    <p:sldId id="316" r:id="rId51"/>
    <p:sldId id="270" r:id="rId52"/>
    <p:sldId id="317" r:id="rId53"/>
    <p:sldId id="318" r:id="rId54"/>
    <p:sldId id="320" r:id="rId55"/>
    <p:sldId id="321" r:id="rId56"/>
    <p:sldId id="322" r:id="rId57"/>
    <p:sldId id="323" r:id="rId58"/>
    <p:sldId id="324" r:id="rId59"/>
    <p:sldId id="325" r:id="rId60"/>
    <p:sldId id="327" r:id="rId61"/>
    <p:sldId id="328" r:id="rId62"/>
    <p:sldId id="329" r:id="rId63"/>
    <p:sldId id="330" r:id="rId64"/>
    <p:sldId id="331" r:id="rId65"/>
    <p:sldId id="332" r:id="rId66"/>
    <p:sldId id="319" r:id="rId67"/>
    <p:sldId id="280" r:id="rId68"/>
    <p:sldId id="281" r:id="rId69"/>
    <p:sldId id="301" r:id="rId70"/>
    <p:sldId id="298" r:id="rId71"/>
    <p:sldId id="299" r:id="rId72"/>
    <p:sldId id="282" r:id="rId73"/>
    <p:sldId id="296" r:id="rId74"/>
    <p:sldId id="334" r:id="rId75"/>
    <p:sldId id="297" r:id="rId76"/>
    <p:sldId id="339" r:id="rId77"/>
    <p:sldId id="340" r:id="rId78"/>
    <p:sldId id="341" r:id="rId79"/>
    <p:sldId id="342" r:id="rId80"/>
  </p:sldIdLst>
  <p:sldSz cx="9144000" cy="6858000" type="screen4x3"/>
  <p:notesSz cx="6858000" cy="9144000"/>
  <p:custShowLst>
    <p:custShow name="自定义放映1" id="0">
      <p:sldLst>
        <p:sld r:id="rId29"/>
        <p:sld r:id="rId31"/>
      </p:sldLst>
    </p:custShow>
  </p:custShowLst>
  <p:defaultTextStyle>
    <a:defPPr>
      <a:defRPr lang="en-US"/>
    </a:defPPr>
    <a:lvl1pPr algn="ctr"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1pPr>
    <a:lvl2pPr marL="457200" algn="ctr"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2pPr>
    <a:lvl3pPr marL="914400" algn="ctr"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3pPr>
    <a:lvl4pPr marL="1371600" algn="ctr"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4pPr>
    <a:lvl5pPr marL="1828800" algn="ctr"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66"/>
    <a:srgbClr val="CCFFFF"/>
    <a:srgbClr val="FFCC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22" autoAdjust="0"/>
    <p:restoredTop sz="94477" autoAdjust="0"/>
  </p:normalViewPr>
  <p:slideViewPr>
    <p:cSldViewPr snapToGrid="0">
      <p:cViewPr varScale="1">
        <p:scale>
          <a:sx n="107" d="100"/>
          <a:sy n="107" d="100"/>
        </p:scale>
        <p:origin x="-1200" y="-96"/>
      </p:cViewPr>
      <p:guideLst>
        <p:guide orient="horz" pos="4319"/>
        <p:guide pos="57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a:defRPr sz="1200"/>
            </a:lvl1pPr>
          </a:lstStyle>
          <a:p>
            <a:pPr>
              <a:defRPr/>
            </a:pPr>
            <a:endParaRPr lang="zh-CN" altLang="en-US"/>
          </a:p>
        </p:txBody>
      </p:sp>
      <p:sp>
        <p:nvSpPr>
          <p:cNvPr id="1945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pPr>
              <a:defRPr/>
            </a:pPr>
            <a:endParaRPr lang="en-US" altLang="zh-CN"/>
          </a:p>
        </p:txBody>
      </p:sp>
      <p:sp>
        <p:nvSpPr>
          <p:cNvPr id="768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946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1946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a:defRPr sz="1200"/>
            </a:lvl1pPr>
          </a:lstStyle>
          <a:p>
            <a:pPr>
              <a:defRPr/>
            </a:pPr>
            <a:endParaRPr lang="en-US" altLang="zh-CN"/>
          </a:p>
        </p:txBody>
      </p:sp>
      <p:sp>
        <p:nvSpPr>
          <p:cNvPr id="1946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pPr>
              <a:defRPr/>
            </a:pPr>
            <a:fld id="{1CF8AE47-DEBD-466D-9433-E1DDA222E2F4}"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CF8AE47-DEBD-466D-9433-E1DDA222E2F4}" type="slidenum">
              <a:rPr lang="zh-CN" altLang="en-US"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p:sp>
      <p:sp>
        <p:nvSpPr>
          <p:cNvPr id="77827" name="备注占位符 2"/>
          <p:cNvSpPr>
            <a:spLocks noGrp="1"/>
          </p:cNvSpPr>
          <p:nvPr>
            <p:ph type="body" idx="1"/>
          </p:nvPr>
        </p:nvSpPr>
        <p:spPr>
          <a:noFill/>
        </p:spPr>
        <p:txBody>
          <a:bodyPr/>
          <a:lstStyle/>
          <a:p>
            <a:endParaRPr lang="zh-CN" altLang="en-US" smtClean="0"/>
          </a:p>
        </p:txBody>
      </p:sp>
      <p:sp>
        <p:nvSpPr>
          <p:cNvPr id="77828" name="灯片编号占位符 3"/>
          <p:cNvSpPr>
            <a:spLocks noGrp="1"/>
          </p:cNvSpPr>
          <p:nvPr>
            <p:ph type="sldNum" sz="quarter" idx="5"/>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04D3A5CC-4C66-4F2F-89DE-ED724101022D}" type="slidenum">
              <a:rPr lang="zh-CN" altLang="en-US" sz="1200" smtClean="0"/>
            </a:fld>
            <a:endParaRPr lang="en-US" altLang="zh-CN" sz="12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CF8AE47-DEBD-466D-9433-E1DDA222E2F4}" type="slidenum">
              <a:rPr lang="zh-CN" altLang="en-US"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CF8AE47-DEBD-466D-9433-E1DDA222E2F4}" type="slidenum">
              <a:rPr lang="zh-CN" altLang="en-US"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p:sp>
      <p:sp>
        <p:nvSpPr>
          <p:cNvPr id="78851" name="备注占位符 2"/>
          <p:cNvSpPr>
            <a:spLocks noGrp="1"/>
          </p:cNvSpPr>
          <p:nvPr>
            <p:ph type="body" idx="1"/>
          </p:nvPr>
        </p:nvSpPr>
        <p:spPr>
          <a:noFill/>
        </p:spPr>
        <p:txBody>
          <a:bodyPr/>
          <a:lstStyle/>
          <a:p>
            <a:endParaRPr lang="zh-CN" altLang="en-US" dirty="0" smtClean="0"/>
          </a:p>
        </p:txBody>
      </p:sp>
      <p:sp>
        <p:nvSpPr>
          <p:cNvPr id="78852" name="灯片编号占位符 3"/>
          <p:cNvSpPr>
            <a:spLocks noGrp="1"/>
          </p:cNvSpPr>
          <p:nvPr>
            <p:ph type="sldNum" sz="quarter" idx="5"/>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C6B2E5F1-D84B-4617-AF5F-2BD26B61E490}" type="slidenum">
              <a:rPr lang="zh-CN" altLang="en-US" sz="1200" smtClean="0"/>
            </a:fld>
            <a:endParaRPr lang="en-US" altLang="zh-CN" sz="12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CF8AE47-DEBD-466D-9433-E1DDA222E2F4}" type="slidenum">
              <a:rPr lang="zh-CN" altLang="en-US"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43FAA254-2C6A-4DDE-8279-E559E9285F36}" type="slidenum">
              <a:rPr lang="zh-CN" altLang="en-US"/>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46814BFC-3322-4D6C-82E5-AED6A5B69BC7}"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4D4B041-EBC7-46AB-8C87-F61494FAA3DA}" type="slidenum">
              <a:rPr lang="zh-CN" altLang="en-US"/>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B4ACD550-A1FF-46A2-915E-DDB52F33F431}"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BDCB6EA-4933-45CB-8D82-304AF9857EB2}"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E550C38D-5C6F-48AB-A576-484AE3D89993}"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005A622D-F9B7-4795-A9F0-3C0E74BF891F}"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4C1A83F6-BEDD-4C2A-9E31-E2860C96602A}"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C5815315-90DD-4F9A-9D71-D85B5107CFE6}"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BE603E79-E4EE-41B0-B155-920D3C14A463}"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2585475C-74BE-4FF6-9A5C-A66C1E096F14}"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DB8BD636-C155-4264-A690-826B70B94653}"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a:defRPr kumimoji="0"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kumimoji="0" sz="1400"/>
            </a:lvl1pPr>
          </a:lstStyle>
          <a:p>
            <a:pPr>
              <a:defRPr/>
            </a:pPr>
            <a:endParaRPr lang="en-US" altLang="zh-CN"/>
          </a:p>
        </p:txBody>
      </p:sp>
      <p:sp>
        <p:nvSpPr>
          <p:cNvPr id="1030" name="Rectangle 6"/>
          <p:cNvSpPr>
            <a:spLocks noGrp="1" noChangeArrowheads="1"/>
          </p:cNvSpPr>
          <p:nvPr>
            <p:ph type="sldNum" sz="quarter" idx="4"/>
          </p:nvPr>
        </p:nvSpPr>
        <p:spPr bwMode="auto">
          <a:xfrm>
            <a:off x="7239000" y="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kumimoji="0" sz="2000" b="1">
                <a:solidFill>
                  <a:srgbClr val="0000FF"/>
                </a:solidFill>
              </a:defRPr>
            </a:lvl1pPr>
          </a:lstStyle>
          <a:p>
            <a:pPr>
              <a:defRPr/>
            </a:pPr>
            <a:fld id="{ACA37838-FBC7-46B9-94B3-BFED13A0421E}"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 Target="slide54.xml"/><Relationship Id="rId8" Type="http://schemas.openxmlformats.org/officeDocument/2006/relationships/slide" Target="slide52.xml"/><Relationship Id="rId7" Type="http://schemas.openxmlformats.org/officeDocument/2006/relationships/slide" Target="slide47.xml"/><Relationship Id="rId6" Type="http://schemas.openxmlformats.org/officeDocument/2006/relationships/slide" Target="slide46.xml"/><Relationship Id="rId5" Type="http://schemas.openxmlformats.org/officeDocument/2006/relationships/slide" Target="slide26.xml"/><Relationship Id="rId4" Type="http://schemas.openxmlformats.org/officeDocument/2006/relationships/slide" Target="slide13.xml"/><Relationship Id="rId3" Type="http://schemas.openxmlformats.org/officeDocument/2006/relationships/slide" Target="slide8.xml"/><Relationship Id="rId2" Type="http://schemas.openxmlformats.org/officeDocument/2006/relationships/slide" Target="slide4.xml"/><Relationship Id="rId10" Type="http://schemas.openxmlformats.org/officeDocument/2006/relationships/slideLayout" Target="../slideLayouts/slideLayout7.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26.png"/><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slide" Target="slide1.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2.xml"/><Relationship Id="rId4" Type="http://schemas.openxmlformats.org/officeDocument/2006/relationships/image" Target="../media/image39.png"/><Relationship Id="rId3" Type="http://schemas.openxmlformats.org/officeDocument/2006/relationships/image" Target="../media/image32.png"/><Relationship Id="rId2" Type="http://schemas.openxmlformats.org/officeDocument/2006/relationships/image" Target="../media/image38.png"/><Relationship Id="rId1" Type="http://schemas.openxmlformats.org/officeDocument/2006/relationships/image" Target="../media/image37.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6.png"/><Relationship Id="rId1" Type="http://schemas.openxmlformats.org/officeDocument/2006/relationships/image" Target="../media/image45.pn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slide" Target="slide62.xml"/><Relationship Id="rId6" Type="http://schemas.openxmlformats.org/officeDocument/2006/relationships/slide" Target="slide59.xml"/><Relationship Id="rId5" Type="http://schemas.openxmlformats.org/officeDocument/2006/relationships/slide" Target="slide60.xml"/><Relationship Id="rId4" Type="http://schemas.openxmlformats.org/officeDocument/2006/relationships/slide" Target="slide57.xml"/><Relationship Id="rId3" Type="http://schemas.openxmlformats.org/officeDocument/2006/relationships/slide" Target="slide65.xml"/><Relationship Id="rId2" Type="http://schemas.openxmlformats.org/officeDocument/2006/relationships/slide" Target="slide75.xml"/><Relationship Id="rId1" Type="http://schemas.openxmlformats.org/officeDocument/2006/relationships/slide" Target="slide6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7.png"/><Relationship Id="rId1" Type="http://schemas.openxmlformats.org/officeDocument/2006/relationships/image" Target="../media/image4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46.png"/><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50.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48.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image" Target="../media/image56.jpeg"/><Relationship Id="rId1" Type="http://schemas.openxmlformats.org/officeDocument/2006/relationships/image" Target="../media/image5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0.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1.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2.png"/></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63.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1.png"/><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image" Target="../media/image68.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72.png"/></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79.png"/><Relationship Id="rId4" Type="http://schemas.openxmlformats.org/officeDocument/2006/relationships/image" Target="../media/image78.png"/><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image" Target="../media/image75.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image" Target="../media/image80.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image" Target="../media/image83.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7.png"/><Relationship Id="rId1" Type="http://schemas.openxmlformats.org/officeDocument/2006/relationships/image" Target="../media/image86.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0.png"/><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image" Target="../media/image86.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1.png"/><Relationship Id="rId1" Type="http://schemas.openxmlformats.org/officeDocument/2006/relationships/image" Target="../media/image8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7.xml"/><Relationship Id="rId5" Type="http://schemas.openxmlformats.org/officeDocument/2006/relationships/image" Target="../media/image94.png"/><Relationship Id="rId4" Type="http://schemas.openxmlformats.org/officeDocument/2006/relationships/image" Target="../media/image86.png"/><Relationship Id="rId3" Type="http://schemas.openxmlformats.org/officeDocument/2006/relationships/image" Target="../media/image93.png"/><Relationship Id="rId2" Type="http://schemas.openxmlformats.org/officeDocument/2006/relationships/image" Target="../media/image92.wmf"/><Relationship Id="rId1" Type="http://schemas.openxmlformats.org/officeDocument/2006/relationships/oleObject" Target="../embeddings/oleObject1.bin"/></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image" Target="../media/image86.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7.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6.jpe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9.png"/><Relationship Id="rId2" Type="http://schemas.openxmlformats.org/officeDocument/2006/relationships/image" Target="../media/image36.png"/><Relationship Id="rId1" Type="http://schemas.openxmlformats.org/officeDocument/2006/relationships/image" Target="../media/image98.png"/></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png"/><Relationship Id="rId7" Type="http://schemas.openxmlformats.org/officeDocument/2006/relationships/slide" Target="slide1.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image" Target="../media/image100.png"/></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10.png"/><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106.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11.png"/></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5.png"/><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image" Target="../media/image112.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image" Target="../media/image11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9.png"/></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24.png"/><Relationship Id="rId4" Type="http://schemas.openxmlformats.org/officeDocument/2006/relationships/image" Target="../media/image123.png"/><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image" Target="../media/image120.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5.png"/></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6.png"/><Relationship Id="rId3" Type="http://schemas.openxmlformats.org/officeDocument/2006/relationships/image" Target="../media/image125.png"/><Relationship Id="rId2" Type="http://schemas.openxmlformats.org/officeDocument/2006/relationships/image" Target="../media/image2.png"/><Relationship Id="rId1" Type="http://schemas.openxmlformats.org/officeDocument/2006/relationships/slide" Target="slide1.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8.png"/><Relationship Id="rId1" Type="http://schemas.openxmlformats.org/officeDocument/2006/relationships/image" Target="../media/image127.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9.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0.png"/><Relationship Id="rId2" Type="http://schemas.openxmlformats.org/officeDocument/2006/relationships/image" Target="../media/image2.png"/><Relationship Id="rId1" Type="http://schemas.openxmlformats.org/officeDocument/2006/relationships/slide" Target="slide1.xml"/></Relationships>
</file>

<file path=ppt/slides/_rels/slide5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image" Target="../media/image134.png"/><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image" Target="../media/image131.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7.png"/></Relationships>
</file>

<file path=ppt/slides/_rels/slide59.xml.rels><?xml version="1.0" encoding="UTF-8" standalone="yes"?>
<Relationships xmlns="http://schemas.openxmlformats.org/package/2006/relationships"><Relationship Id="rId9" Type="http://schemas.openxmlformats.org/officeDocument/2006/relationships/image" Target="../media/image144.png"/><Relationship Id="rId8" Type="http://schemas.openxmlformats.org/officeDocument/2006/relationships/image" Target="../media/image143.png"/><Relationship Id="rId7" Type="http://schemas.openxmlformats.org/officeDocument/2006/relationships/image" Target="../media/image142.png"/><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image" Target="../media/image139.png"/><Relationship Id="rId3" Type="http://schemas.openxmlformats.org/officeDocument/2006/relationships/image" Target="../media/image138.png"/><Relationship Id="rId2" Type="http://schemas.openxmlformats.org/officeDocument/2006/relationships/image" Target="../media/image2.png"/><Relationship Id="rId13" Type="http://schemas.openxmlformats.org/officeDocument/2006/relationships/notesSlide" Target="../notesSlides/notesSlide5.xml"/><Relationship Id="rId12" Type="http://schemas.openxmlformats.org/officeDocument/2006/relationships/slideLayout" Target="../slideLayouts/slideLayout2.xml"/><Relationship Id="rId11" Type="http://schemas.openxmlformats.org/officeDocument/2006/relationships/image" Target="../media/image146.png"/><Relationship Id="rId10" Type="http://schemas.openxmlformats.org/officeDocument/2006/relationships/image" Target="../media/image145.png"/><Relationship Id="rId1" Type="http://schemas.openxmlformats.org/officeDocument/2006/relationships/slide" Target="slide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jpe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8.png"/><Relationship Id="rId1" Type="http://schemas.openxmlformats.org/officeDocument/2006/relationships/image" Target="../media/image147.png"/></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50.png"/><Relationship Id="rId3" Type="http://schemas.openxmlformats.org/officeDocument/2006/relationships/image" Target="../media/image149.png"/><Relationship Id="rId2" Type="http://schemas.openxmlformats.org/officeDocument/2006/relationships/image" Target="../media/image2.png"/><Relationship Id="rId1" Type="http://schemas.openxmlformats.org/officeDocument/2006/relationships/slide" Target="slide1.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152.png"/><Relationship Id="rId1" Type="http://schemas.openxmlformats.org/officeDocument/2006/relationships/image" Target="../media/image151.png"/></Relationships>
</file>

<file path=ppt/slides/_rels/slide6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56.png"/><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image" Target="../media/image153.png"/><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151.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slide" Target="slide1.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image" Target="../media/image157.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0.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1.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2.jpeg"/><Relationship Id="rId1" Type="http://schemas.openxmlformats.org/officeDocument/2006/relationships/image" Target="../media/image5.jpe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4.png"/><Relationship Id="rId1" Type="http://schemas.openxmlformats.org/officeDocument/2006/relationships/image" Target="../media/image163.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slide" Target="slide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4.png"/><Relationship Id="rId1" Type="http://schemas.openxmlformats.org/officeDocument/2006/relationships/image" Target="../media/image165.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6.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7.jpeg"/></Relationships>
</file>

<file path=ppt/slides/_rels/slide7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image" Target="../media/image168.png"/><Relationship Id="rId1" Type="http://schemas.openxmlformats.org/officeDocument/2006/relationships/image" Target="../media/image56.jpeg"/></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png"/><Relationship Id="rId2" Type="http://schemas.openxmlformats.org/officeDocument/2006/relationships/slide" Target="slide1.xml"/><Relationship Id="rId1" Type="http://schemas.openxmlformats.org/officeDocument/2006/relationships/image" Target="../media/image169.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0.png"/></Relationships>
</file>

<file path=ppt/slides/_rels/slide7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slide" Target="slide1.xml"/><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image" Target="../media/image17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7833924" y="496921"/>
            <a:ext cx="981075"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2F392B9B-262D-401E-BF5B-B6062B593C8F}" type="slidenum">
              <a:rPr kumimoji="0" lang="zh-CN" altLang="en-US" sz="2000" smtClean="0">
                <a:solidFill>
                  <a:srgbClr val="FF0000"/>
                </a:solidFill>
              </a:rPr>
            </a:fld>
            <a:endParaRPr kumimoji="0" lang="en-US" altLang="zh-CN" sz="2000" dirty="0" smtClean="0">
              <a:solidFill>
                <a:srgbClr val="FF0000"/>
              </a:solidFill>
            </a:endParaRPr>
          </a:p>
        </p:txBody>
      </p:sp>
      <p:sp>
        <p:nvSpPr>
          <p:cNvPr id="4129" name="Text Box 33"/>
          <p:cNvSpPr txBox="1">
            <a:spLocks noChangeArrowheads="1"/>
          </p:cNvSpPr>
          <p:nvPr/>
        </p:nvSpPr>
        <p:spPr bwMode="auto">
          <a:xfrm>
            <a:off x="1028727" y="827735"/>
            <a:ext cx="622107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kumimoji="0" lang="zh-CN" altLang="en-US" b="1" dirty="0">
                <a:latin typeface="宋体" panose="02010600030101010101" pitchFamily="2" charset="-122"/>
              </a:rPr>
              <a:t>第10章   圆柱齿轮精度设计与检测(</a:t>
            </a:r>
            <a:r>
              <a:rPr kumimoji="0" lang="zh-CN" altLang="en-US" b="1" dirty="0" smtClean="0">
                <a:latin typeface="宋体" panose="02010600030101010101" pitchFamily="2" charset="-122"/>
              </a:rPr>
              <a:t>3</a:t>
            </a:r>
            <a:r>
              <a:rPr kumimoji="0" lang="en-US" altLang="zh-CN" b="1" dirty="0" smtClean="0">
                <a:latin typeface="宋体" panose="02010600030101010101" pitchFamily="2" charset="-122"/>
              </a:rPr>
              <a:t>/3</a:t>
            </a:r>
            <a:r>
              <a:rPr kumimoji="0" lang="zh-CN" altLang="en-US" b="1" dirty="0" smtClean="0">
                <a:latin typeface="宋体" panose="02010600030101010101" pitchFamily="2" charset="-122"/>
              </a:rPr>
              <a:t>)</a:t>
            </a:r>
            <a:r>
              <a:rPr kumimoji="0" lang="zh-CN" altLang="en-US" sz="2800" dirty="0" smtClean="0">
                <a:latin typeface="宋体" panose="02010600030101010101" pitchFamily="2" charset="-122"/>
              </a:rPr>
              <a:t> </a:t>
            </a:r>
            <a:endParaRPr kumimoji="0" lang="zh-CN" altLang="en-US" sz="2800" dirty="0">
              <a:latin typeface="宋体" panose="02010600030101010101" pitchFamily="2" charset="-122"/>
            </a:endParaRPr>
          </a:p>
        </p:txBody>
      </p:sp>
      <p:sp>
        <p:nvSpPr>
          <p:cNvPr id="4130" name="Text Box 34">
            <a:hlinkClick r:id="rId1" action="ppaction://hlinksldjump"/>
          </p:cNvPr>
          <p:cNvSpPr txBox="1">
            <a:spLocks noChangeArrowheads="1"/>
          </p:cNvSpPr>
          <p:nvPr/>
        </p:nvSpPr>
        <p:spPr bwMode="auto">
          <a:xfrm>
            <a:off x="674468" y="1421236"/>
            <a:ext cx="739440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solidFill>
                  <a:schemeClr val="accent1">
                    <a:lumMod val="75000"/>
                  </a:schemeClr>
                </a:solidFill>
                <a:latin typeface="宋体" panose="02010600030101010101" pitchFamily="2" charset="-122"/>
              </a:rPr>
              <a:t>10.3 圆柱齿轮精度设计</a:t>
            </a:r>
            <a:r>
              <a:rPr lang="zh-CN" altLang="en-US" dirty="0">
                <a:solidFill>
                  <a:schemeClr val="accent1">
                    <a:lumMod val="75000"/>
                  </a:schemeClr>
                </a:solidFill>
              </a:rPr>
              <a:t> </a:t>
            </a:r>
            <a:r>
              <a:rPr lang="zh-CN" altLang="en-US" dirty="0" smtClean="0">
                <a:solidFill>
                  <a:schemeClr val="accent1">
                    <a:lumMod val="75000"/>
                  </a:schemeClr>
                </a:solidFill>
              </a:rPr>
              <a:t>---------</a:t>
            </a:r>
            <a:r>
              <a:rPr lang="en-US" altLang="zh-CN" dirty="0" smtClean="0">
                <a:solidFill>
                  <a:schemeClr val="accent1">
                    <a:lumMod val="75000"/>
                  </a:schemeClr>
                </a:solidFill>
              </a:rPr>
              <a:t>----------------------</a:t>
            </a:r>
            <a:r>
              <a:rPr lang="zh-CN" altLang="en-US" b="1" dirty="0" smtClean="0">
                <a:solidFill>
                  <a:schemeClr val="accent1">
                    <a:lumMod val="75000"/>
                  </a:schemeClr>
                </a:solidFill>
              </a:rPr>
              <a:t>（</a:t>
            </a:r>
            <a:r>
              <a:rPr lang="en-US" altLang="zh-CN" b="1" dirty="0" smtClean="0">
                <a:solidFill>
                  <a:schemeClr val="accent1">
                    <a:lumMod val="75000"/>
                  </a:schemeClr>
                </a:solidFill>
              </a:rPr>
              <a:t>3</a:t>
            </a:r>
            <a:r>
              <a:rPr lang="zh-CN" altLang="en-US" b="1" dirty="0" smtClean="0">
                <a:solidFill>
                  <a:schemeClr val="accent1">
                    <a:lumMod val="75000"/>
                  </a:schemeClr>
                </a:solidFill>
              </a:rPr>
              <a:t>）</a:t>
            </a:r>
            <a:endParaRPr lang="en-US" altLang="zh-CN" dirty="0">
              <a:solidFill>
                <a:schemeClr val="accent1">
                  <a:lumMod val="75000"/>
                </a:schemeClr>
              </a:solidFill>
            </a:endParaRPr>
          </a:p>
        </p:txBody>
      </p:sp>
      <p:sp>
        <p:nvSpPr>
          <p:cNvPr id="4131" name="Text Box 35">
            <a:hlinkClick r:id="rId2" action="ppaction://hlinksldjump"/>
          </p:cNvPr>
          <p:cNvSpPr txBox="1">
            <a:spLocks noChangeArrowheads="1"/>
          </p:cNvSpPr>
          <p:nvPr/>
        </p:nvSpPr>
        <p:spPr bwMode="auto">
          <a:xfrm>
            <a:off x="680650" y="1870499"/>
            <a:ext cx="701437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10.3.1  齿轮精度</a:t>
            </a:r>
            <a:r>
              <a:rPr lang="zh-CN" altLang="en-US" sz="2000" b="1" dirty="0" smtClean="0"/>
              <a:t>等级和必检的偏差项目</a:t>
            </a:r>
            <a:r>
              <a:rPr lang="zh-CN" altLang="en-US" sz="2000" dirty="0" smtClean="0"/>
              <a:t>-----</a:t>
            </a:r>
            <a:r>
              <a:rPr lang="en-US" altLang="zh-CN" sz="2000" dirty="0" smtClean="0"/>
              <a:t>-----------------(</a:t>
            </a:r>
            <a:r>
              <a:rPr lang="en-US" altLang="zh-CN" sz="2000" dirty="0"/>
              <a:t>4)</a:t>
            </a:r>
            <a:endParaRPr lang="en-US" altLang="zh-CN" sz="2000" dirty="0"/>
          </a:p>
        </p:txBody>
      </p:sp>
      <p:sp>
        <p:nvSpPr>
          <p:cNvPr id="4134" name="Text Box 38">
            <a:hlinkClick r:id="rId3" action="ppaction://hlinksldjump"/>
          </p:cNvPr>
          <p:cNvSpPr txBox="1">
            <a:spLocks noChangeArrowheads="1"/>
          </p:cNvSpPr>
          <p:nvPr/>
        </p:nvSpPr>
        <p:spPr bwMode="auto">
          <a:xfrm>
            <a:off x="680650" y="2251499"/>
            <a:ext cx="73882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latin typeface="宋体" panose="02010600030101010101" pitchFamily="2" charset="-122"/>
              </a:rPr>
              <a:t>10.3.2  </a:t>
            </a:r>
            <a:r>
              <a:rPr lang="zh-CN" altLang="en-US" sz="2000" b="1" dirty="0" smtClean="0">
                <a:latin typeface="宋体" panose="02010600030101010101" pitchFamily="2" charset="-122"/>
              </a:rPr>
              <a:t>最小侧隙和齿厚偏差的确定</a:t>
            </a:r>
            <a:r>
              <a:rPr lang="zh-CN" altLang="en-US" sz="2000" dirty="0" smtClean="0"/>
              <a:t> ------</a:t>
            </a:r>
            <a:r>
              <a:rPr lang="en-US" altLang="zh-CN" sz="2000" dirty="0" smtClean="0"/>
              <a:t>------------------</a:t>
            </a:r>
            <a:r>
              <a:rPr lang="en-US" altLang="zh-CN" sz="2000" b="1" dirty="0" smtClean="0"/>
              <a:t>(</a:t>
            </a:r>
            <a:r>
              <a:rPr lang="en-US" altLang="zh-CN" sz="2000" b="1" dirty="0"/>
              <a:t>8)</a:t>
            </a:r>
            <a:endParaRPr lang="en-US" altLang="zh-CN" sz="2000" b="1" dirty="0"/>
          </a:p>
        </p:txBody>
      </p:sp>
      <p:sp>
        <p:nvSpPr>
          <p:cNvPr id="4138" name="Text Box 42">
            <a:hlinkClick r:id="rId4" action="ppaction://hlinksldjump"/>
          </p:cNvPr>
          <p:cNvSpPr txBox="1">
            <a:spLocks noChangeArrowheads="1"/>
          </p:cNvSpPr>
          <p:nvPr/>
        </p:nvSpPr>
        <p:spPr bwMode="auto">
          <a:xfrm>
            <a:off x="680650" y="2661427"/>
            <a:ext cx="701437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10.3.3  齿轮副和齿坯</a:t>
            </a:r>
            <a:r>
              <a:rPr lang="zh-CN" altLang="en-US" sz="2000" b="1" dirty="0" smtClean="0"/>
              <a:t>精度的确定</a:t>
            </a:r>
            <a:r>
              <a:rPr lang="zh-CN" altLang="en-US" sz="2000" dirty="0" smtClean="0"/>
              <a:t>--------</a:t>
            </a:r>
            <a:r>
              <a:rPr lang="en-US" altLang="zh-CN" sz="2000" dirty="0" smtClean="0"/>
              <a:t>-</a:t>
            </a:r>
            <a:r>
              <a:rPr lang="zh-CN" altLang="en-US" sz="2000" dirty="0" smtClean="0"/>
              <a:t>---</a:t>
            </a:r>
            <a:r>
              <a:rPr lang="en-US" altLang="zh-CN" sz="2000" dirty="0" smtClean="0"/>
              <a:t>-----------------</a:t>
            </a:r>
            <a:r>
              <a:rPr lang="en-US" altLang="zh-CN" sz="2000" b="1" dirty="0" smtClean="0"/>
              <a:t> </a:t>
            </a:r>
            <a:r>
              <a:rPr lang="en-US" altLang="zh-CN" sz="2000" b="1" dirty="0"/>
              <a:t>(13)</a:t>
            </a:r>
            <a:r>
              <a:rPr lang="en-US" altLang="zh-CN" sz="2000" dirty="0"/>
              <a:t> </a:t>
            </a:r>
            <a:endParaRPr lang="en-US" altLang="zh-CN" sz="2000" dirty="0"/>
          </a:p>
        </p:txBody>
      </p:sp>
      <p:sp>
        <p:nvSpPr>
          <p:cNvPr id="4141" name="Text Box 45">
            <a:hlinkClick r:id="rId5" action="ppaction://hlinksldjump"/>
          </p:cNvPr>
          <p:cNvSpPr txBox="1">
            <a:spLocks noChangeArrowheads="1"/>
          </p:cNvSpPr>
          <p:nvPr/>
        </p:nvSpPr>
        <p:spPr bwMode="auto">
          <a:xfrm>
            <a:off x="680650" y="3078353"/>
            <a:ext cx="6733024"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latin typeface="宋体" panose="02010600030101010101" pitchFamily="2" charset="-122"/>
              </a:rPr>
              <a:t>10.3.4 齿轮精度设计示例 </a:t>
            </a:r>
            <a:r>
              <a:rPr lang="zh-CN" altLang="en-US" sz="2000" dirty="0"/>
              <a:t>-------------------------</a:t>
            </a:r>
            <a:r>
              <a:rPr lang="en-US" altLang="zh-CN" sz="2000" dirty="0" smtClean="0"/>
              <a:t>----------</a:t>
            </a:r>
            <a:r>
              <a:rPr lang="en-US" altLang="zh-CN" sz="2000" b="1" dirty="0" smtClean="0">
                <a:latin typeface="宋体" panose="02010600030101010101" pitchFamily="2" charset="-122"/>
              </a:rPr>
              <a:t>(26)</a:t>
            </a:r>
            <a:endParaRPr lang="en-US" altLang="zh-CN" sz="2000" b="1" dirty="0">
              <a:latin typeface="宋体" panose="02010600030101010101" pitchFamily="2" charset="-122"/>
            </a:endParaRPr>
          </a:p>
        </p:txBody>
      </p:sp>
      <p:sp>
        <p:nvSpPr>
          <p:cNvPr id="4146" name="Text Box 50">
            <a:hlinkClick r:id="rId6" action="ppaction://hlinksldjump"/>
          </p:cNvPr>
          <p:cNvSpPr txBox="1">
            <a:spLocks noChangeArrowheads="1"/>
          </p:cNvSpPr>
          <p:nvPr/>
        </p:nvSpPr>
        <p:spPr bwMode="auto">
          <a:xfrm>
            <a:off x="647833" y="3500041"/>
            <a:ext cx="7366803" cy="46166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solidFill>
                  <a:schemeClr val="accent1">
                    <a:lumMod val="75000"/>
                  </a:schemeClr>
                </a:solidFill>
              </a:rPr>
              <a:t>10.4 </a:t>
            </a:r>
            <a:r>
              <a:rPr lang="zh-CN" altLang="en-US" b="1" dirty="0">
                <a:solidFill>
                  <a:schemeClr val="accent1">
                    <a:lumMod val="75000"/>
                  </a:schemeClr>
                </a:solidFill>
              </a:rPr>
              <a:t>齿轮精度检测</a:t>
            </a:r>
            <a:r>
              <a:rPr lang="en-US" altLang="zh-CN" b="1" dirty="0" smtClean="0">
                <a:solidFill>
                  <a:schemeClr val="accent1">
                    <a:lumMod val="75000"/>
                  </a:schemeClr>
                </a:solidFill>
              </a:rPr>
              <a:t>-------------------------------------</a:t>
            </a:r>
            <a:r>
              <a:rPr lang="zh-CN" altLang="en-US" b="1" dirty="0" smtClean="0">
                <a:solidFill>
                  <a:schemeClr val="accent1">
                    <a:lumMod val="75000"/>
                  </a:schemeClr>
                </a:solidFill>
              </a:rPr>
              <a:t>（</a:t>
            </a:r>
            <a:r>
              <a:rPr lang="en-US" altLang="zh-CN" b="1" dirty="0" smtClean="0">
                <a:solidFill>
                  <a:schemeClr val="accent1">
                    <a:lumMod val="75000"/>
                  </a:schemeClr>
                </a:solidFill>
              </a:rPr>
              <a:t>46</a:t>
            </a:r>
            <a:r>
              <a:rPr lang="zh-CN" altLang="en-US" b="1" dirty="0" smtClean="0">
                <a:solidFill>
                  <a:schemeClr val="accent1">
                    <a:lumMod val="75000"/>
                  </a:schemeClr>
                </a:solidFill>
              </a:rPr>
              <a:t>）</a:t>
            </a:r>
            <a:endParaRPr lang="zh-CN" altLang="en-US" b="1" dirty="0">
              <a:solidFill>
                <a:schemeClr val="accent1">
                  <a:lumMod val="75000"/>
                </a:schemeClr>
              </a:solidFill>
            </a:endParaRPr>
          </a:p>
        </p:txBody>
      </p:sp>
      <p:sp>
        <p:nvSpPr>
          <p:cNvPr id="4147" name="Text Box 51">
            <a:hlinkClick r:id="rId6" action="ppaction://hlinksldjump"/>
          </p:cNvPr>
          <p:cNvSpPr txBox="1">
            <a:spLocks noChangeArrowheads="1"/>
          </p:cNvSpPr>
          <p:nvPr/>
        </p:nvSpPr>
        <p:spPr bwMode="auto">
          <a:xfrm>
            <a:off x="680650" y="3973116"/>
            <a:ext cx="6733024"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000" b="1" dirty="0"/>
              <a:t>10.4.1 </a:t>
            </a:r>
            <a:r>
              <a:rPr lang="zh-CN" altLang="en-US" sz="2000" b="1" dirty="0"/>
              <a:t>齿轮径向跳动的测量</a:t>
            </a:r>
            <a:r>
              <a:rPr lang="en-US" altLang="zh-CN" sz="2000" b="1" dirty="0" smtClean="0"/>
              <a:t>-----------------------------------(46)</a:t>
            </a:r>
            <a:endParaRPr lang="en-US" altLang="zh-CN" sz="2000" b="1" dirty="0"/>
          </a:p>
        </p:txBody>
      </p:sp>
      <p:sp>
        <p:nvSpPr>
          <p:cNvPr id="4148" name="Rectangle 52">
            <a:hlinkClick r:id="rId7" action="ppaction://hlinksldjump"/>
          </p:cNvPr>
          <p:cNvSpPr>
            <a:spLocks noChangeArrowheads="1"/>
          </p:cNvSpPr>
          <p:nvPr/>
        </p:nvSpPr>
        <p:spPr bwMode="auto">
          <a:xfrm>
            <a:off x="680650" y="4405503"/>
            <a:ext cx="7225393"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en-US" altLang="zh-CN" sz="2000" b="1" dirty="0"/>
              <a:t>10.4.2 </a:t>
            </a:r>
            <a:r>
              <a:rPr lang="zh-CN" altLang="en-US" sz="2000" b="1" dirty="0"/>
              <a:t>齿轮齿距偏差的测量</a:t>
            </a:r>
            <a:r>
              <a:rPr lang="en-US" altLang="zh-CN" sz="2000" b="1" dirty="0" smtClean="0"/>
              <a:t>-----------------------------------(47)</a:t>
            </a:r>
            <a:endParaRPr lang="en-US" altLang="zh-CN" sz="2000" b="1" dirty="0"/>
          </a:p>
        </p:txBody>
      </p:sp>
      <p:sp>
        <p:nvSpPr>
          <p:cNvPr id="4149" name="Text Box 53">
            <a:hlinkClick r:id="rId8" action="ppaction://hlinksldjump"/>
          </p:cNvPr>
          <p:cNvSpPr txBox="1">
            <a:spLocks noChangeArrowheads="1"/>
          </p:cNvSpPr>
          <p:nvPr/>
        </p:nvSpPr>
        <p:spPr bwMode="auto">
          <a:xfrm>
            <a:off x="680651" y="4850003"/>
            <a:ext cx="7014378"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000" b="1" dirty="0"/>
              <a:t>10.4.3 </a:t>
            </a:r>
            <a:r>
              <a:rPr lang="zh-CN" altLang="en-US" sz="2000" b="1" dirty="0"/>
              <a:t>齿廓偏差的测量</a:t>
            </a:r>
            <a:r>
              <a:rPr lang="en-US" altLang="zh-CN" sz="2000" b="1" dirty="0" smtClean="0"/>
              <a:t>-----------------------------------------(52)</a:t>
            </a:r>
            <a:endParaRPr lang="en-US" altLang="zh-CN" sz="2000" b="1" dirty="0"/>
          </a:p>
        </p:txBody>
      </p:sp>
      <p:sp>
        <p:nvSpPr>
          <p:cNvPr id="4150" name="Text Box 54">
            <a:hlinkClick r:id="rId9" action="ppaction://hlinksldjump"/>
          </p:cNvPr>
          <p:cNvSpPr txBox="1">
            <a:spLocks noChangeArrowheads="1"/>
          </p:cNvSpPr>
          <p:nvPr/>
        </p:nvSpPr>
        <p:spPr bwMode="auto">
          <a:xfrm>
            <a:off x="680650" y="5305849"/>
            <a:ext cx="7113944"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000" b="1" dirty="0"/>
              <a:t>10.4.4</a:t>
            </a:r>
            <a:r>
              <a:rPr lang="zh-CN" altLang="en-US" sz="2000" b="1" dirty="0"/>
              <a:t>齿向偏差和螺旋线偏差测量</a:t>
            </a:r>
            <a:r>
              <a:rPr lang="en-US" altLang="zh-CN" sz="2000" b="1" dirty="0" smtClean="0"/>
              <a:t>------------------------</a:t>
            </a:r>
            <a:r>
              <a:rPr lang="zh-CN" altLang="en-US" sz="2000" b="1" dirty="0"/>
              <a:t>（</a:t>
            </a:r>
            <a:r>
              <a:rPr lang="en-US" altLang="zh-CN" sz="2000" b="1" dirty="0" smtClean="0"/>
              <a:t>54</a:t>
            </a:r>
            <a:r>
              <a:rPr lang="zh-CN" altLang="en-US" sz="2000" b="1" dirty="0" smtClean="0"/>
              <a:t>）</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29"/>
                                        </p:tgtEl>
                                        <p:attrNameLst>
                                          <p:attrName>style.visibility</p:attrName>
                                        </p:attrNameLst>
                                      </p:cBhvr>
                                      <p:to>
                                        <p:strVal val="visible"/>
                                      </p:to>
                                    </p:set>
                                    <p:animEffect transition="in" filter="wipe(left)">
                                      <p:cBhvr>
                                        <p:cTn id="7" dur="500"/>
                                        <p:tgtEl>
                                          <p:spTgt spid="41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30"/>
                                        </p:tgtEl>
                                        <p:attrNameLst>
                                          <p:attrName>style.visibility</p:attrName>
                                        </p:attrNameLst>
                                      </p:cBhvr>
                                      <p:to>
                                        <p:strVal val="visible"/>
                                      </p:to>
                                    </p:set>
                                    <p:animEffect transition="in" filter="wipe(left)">
                                      <p:cBhvr>
                                        <p:cTn id="12" dur="500"/>
                                        <p:tgtEl>
                                          <p:spTgt spid="41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131"/>
                                        </p:tgtEl>
                                        <p:attrNameLst>
                                          <p:attrName>style.visibility</p:attrName>
                                        </p:attrNameLst>
                                      </p:cBhvr>
                                      <p:to>
                                        <p:strVal val="visible"/>
                                      </p:to>
                                    </p:set>
                                    <p:animEffect transition="in" filter="wipe(left)">
                                      <p:cBhvr>
                                        <p:cTn id="17" dur="500"/>
                                        <p:tgtEl>
                                          <p:spTgt spid="41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134"/>
                                        </p:tgtEl>
                                        <p:attrNameLst>
                                          <p:attrName>style.visibility</p:attrName>
                                        </p:attrNameLst>
                                      </p:cBhvr>
                                      <p:to>
                                        <p:strVal val="visible"/>
                                      </p:to>
                                    </p:set>
                                    <p:animEffect transition="in" filter="wipe(left)">
                                      <p:cBhvr>
                                        <p:cTn id="22" dur="500"/>
                                        <p:tgtEl>
                                          <p:spTgt spid="413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138"/>
                                        </p:tgtEl>
                                        <p:attrNameLst>
                                          <p:attrName>style.visibility</p:attrName>
                                        </p:attrNameLst>
                                      </p:cBhvr>
                                      <p:to>
                                        <p:strVal val="visible"/>
                                      </p:to>
                                    </p:set>
                                    <p:animEffect transition="in" filter="wipe(left)">
                                      <p:cBhvr>
                                        <p:cTn id="27" dur="500"/>
                                        <p:tgtEl>
                                          <p:spTgt spid="413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141"/>
                                        </p:tgtEl>
                                        <p:attrNameLst>
                                          <p:attrName>style.visibility</p:attrName>
                                        </p:attrNameLst>
                                      </p:cBhvr>
                                      <p:to>
                                        <p:strVal val="visible"/>
                                      </p:to>
                                    </p:set>
                                    <p:animEffect transition="in" filter="wipe(left)">
                                      <p:cBhvr>
                                        <p:cTn id="32" dur="500"/>
                                        <p:tgtEl>
                                          <p:spTgt spid="414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146"/>
                                        </p:tgtEl>
                                        <p:attrNameLst>
                                          <p:attrName>style.visibility</p:attrName>
                                        </p:attrNameLst>
                                      </p:cBhvr>
                                      <p:to>
                                        <p:strVal val="visible"/>
                                      </p:to>
                                    </p:set>
                                    <p:animEffect transition="in" filter="wipe(left)">
                                      <p:cBhvr>
                                        <p:cTn id="37" dur="500"/>
                                        <p:tgtEl>
                                          <p:spTgt spid="41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147"/>
                                        </p:tgtEl>
                                        <p:attrNameLst>
                                          <p:attrName>style.visibility</p:attrName>
                                        </p:attrNameLst>
                                      </p:cBhvr>
                                      <p:to>
                                        <p:strVal val="visible"/>
                                      </p:to>
                                    </p:set>
                                    <p:animEffect transition="in" filter="wipe(left)">
                                      <p:cBhvr>
                                        <p:cTn id="42" dur="500"/>
                                        <p:tgtEl>
                                          <p:spTgt spid="414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148"/>
                                        </p:tgtEl>
                                        <p:attrNameLst>
                                          <p:attrName>style.visibility</p:attrName>
                                        </p:attrNameLst>
                                      </p:cBhvr>
                                      <p:to>
                                        <p:strVal val="visible"/>
                                      </p:to>
                                    </p:set>
                                    <p:animEffect transition="in" filter="wipe(left)">
                                      <p:cBhvr>
                                        <p:cTn id="47" dur="500"/>
                                        <p:tgtEl>
                                          <p:spTgt spid="414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149"/>
                                        </p:tgtEl>
                                        <p:attrNameLst>
                                          <p:attrName>style.visibility</p:attrName>
                                        </p:attrNameLst>
                                      </p:cBhvr>
                                      <p:to>
                                        <p:strVal val="visible"/>
                                      </p:to>
                                    </p:set>
                                    <p:animEffect transition="in" filter="wipe(left)">
                                      <p:cBhvr>
                                        <p:cTn id="52" dur="500"/>
                                        <p:tgtEl>
                                          <p:spTgt spid="414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150"/>
                                        </p:tgtEl>
                                        <p:attrNameLst>
                                          <p:attrName>style.visibility</p:attrName>
                                        </p:attrNameLst>
                                      </p:cBhvr>
                                      <p:to>
                                        <p:strVal val="visible"/>
                                      </p:to>
                                    </p:set>
                                    <p:animEffect transition="in" filter="wipe(left)">
                                      <p:cBhvr>
                                        <p:cTn id="57" dur="500"/>
                                        <p:tgtEl>
                                          <p:spTgt spid="4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9" grpId="0"/>
      <p:bldP spid="4130" grpId="0"/>
      <p:bldP spid="4131" grpId="0"/>
      <p:bldP spid="4134" grpId="0"/>
      <p:bldP spid="4138" grpId="0"/>
      <p:bldP spid="4141" grpId="0"/>
      <p:bldP spid="4146" grpId="0"/>
      <p:bldP spid="4147" grpId="0"/>
      <p:bldP spid="4148" grpId="0"/>
      <p:bldP spid="4149" grpId="0"/>
      <p:bldP spid="41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xfrm>
            <a:off x="6999068" y="292130"/>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43C3E438-F183-498A-8FC0-3C10B1D4F9D0}" type="slidenum">
              <a:rPr kumimoji="0" lang="zh-CN" altLang="en-US" sz="2000" smtClean="0">
                <a:solidFill>
                  <a:srgbClr val="0000FF"/>
                </a:solidFill>
              </a:rPr>
            </a:fld>
            <a:endParaRPr kumimoji="0" lang="en-US" altLang="zh-CN" sz="2000" dirty="0" smtClean="0">
              <a:solidFill>
                <a:srgbClr val="0000FF"/>
              </a:solidFill>
            </a:endParaRPr>
          </a:p>
        </p:txBody>
      </p:sp>
      <p:sp>
        <p:nvSpPr>
          <p:cNvPr id="5133" name="Text Box 13"/>
          <p:cNvSpPr txBox="1">
            <a:spLocks noChangeArrowheads="1"/>
          </p:cNvSpPr>
          <p:nvPr/>
        </p:nvSpPr>
        <p:spPr bwMode="auto">
          <a:xfrm>
            <a:off x="1116857" y="520729"/>
            <a:ext cx="404108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b="1" dirty="0"/>
              <a:t>3. </a:t>
            </a:r>
            <a:r>
              <a:rPr lang="zh-CN" altLang="en-US" b="1" dirty="0">
                <a:latin typeface="宋体" panose="02010600030101010101" pitchFamily="2" charset="-122"/>
              </a:rPr>
              <a:t>齿厚上、下偏差的计算</a:t>
            </a:r>
            <a:endParaRPr lang="zh-CN" altLang="en-US" b="1" dirty="0"/>
          </a:p>
        </p:txBody>
      </p:sp>
      <p:sp>
        <p:nvSpPr>
          <p:cNvPr id="5134" name="Text Box 14"/>
          <p:cNvSpPr txBox="1">
            <a:spLocks noChangeArrowheads="1"/>
          </p:cNvSpPr>
          <p:nvPr/>
        </p:nvSpPr>
        <p:spPr bwMode="auto">
          <a:xfrm>
            <a:off x="336077" y="895880"/>
            <a:ext cx="829029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      </a:t>
            </a:r>
            <a:r>
              <a:rPr lang="zh-CN" altLang="en-US" b="1" dirty="0" smtClean="0"/>
              <a:t>   </a:t>
            </a:r>
            <a:r>
              <a:rPr lang="zh-CN" altLang="en-US" b="1" dirty="0" smtClean="0">
                <a:latin typeface="宋体" panose="02010600030101010101" pitchFamily="2" charset="-122"/>
              </a:rPr>
              <a:t>齿轮传动</a:t>
            </a:r>
            <a:r>
              <a:rPr lang="zh-CN" altLang="en-US" b="1" dirty="0">
                <a:latin typeface="宋体" panose="02010600030101010101" pitchFamily="2" charset="-122"/>
              </a:rPr>
              <a:t>同孔、轴配合一样，也有基准制问题，即基齿厚制</a:t>
            </a:r>
            <a:r>
              <a:rPr lang="zh-CN" altLang="en-US" b="1" dirty="0"/>
              <a:t>(相当于</a:t>
            </a:r>
            <a:r>
              <a:rPr lang="zh-CN" altLang="en-US" b="1" dirty="0">
                <a:solidFill>
                  <a:srgbClr val="FF0066"/>
                </a:solidFill>
              </a:rPr>
              <a:t>基准轴</a:t>
            </a:r>
            <a:r>
              <a:rPr lang="en-US" altLang="zh-CN" b="1" dirty="0">
                <a:solidFill>
                  <a:srgbClr val="FF0066"/>
                </a:solidFill>
              </a:rPr>
              <a:t>h</a:t>
            </a:r>
            <a:r>
              <a:rPr lang="en-US" altLang="zh-CN" b="1" dirty="0"/>
              <a:t>) </a:t>
            </a:r>
            <a:r>
              <a:rPr lang="zh-CN" altLang="en-US" b="1" dirty="0">
                <a:latin typeface="宋体" panose="02010600030101010101" pitchFamily="2" charset="-122"/>
              </a:rPr>
              <a:t>和基中心距制 </a:t>
            </a:r>
            <a:r>
              <a:rPr lang="zh-CN" altLang="en-US" b="1" dirty="0"/>
              <a:t>(相当于</a:t>
            </a:r>
            <a:r>
              <a:rPr lang="zh-CN" altLang="en-US" b="1" dirty="0">
                <a:solidFill>
                  <a:srgbClr val="FF0066"/>
                </a:solidFill>
              </a:rPr>
              <a:t>基孔制</a:t>
            </a:r>
            <a:r>
              <a:rPr lang="en-US" altLang="zh-CN" b="1" dirty="0">
                <a:solidFill>
                  <a:srgbClr val="FF0066"/>
                </a:solidFill>
              </a:rPr>
              <a:t>H</a:t>
            </a:r>
            <a:r>
              <a:rPr lang="en-US" altLang="zh-CN" b="1" dirty="0"/>
              <a:t>)</a:t>
            </a:r>
            <a:r>
              <a:rPr lang="en-US" altLang="zh-CN" b="1" dirty="0">
                <a:latin typeface="宋体" panose="02010600030101010101" pitchFamily="2" charset="-122"/>
              </a:rPr>
              <a:t>。</a:t>
            </a:r>
            <a:endParaRPr lang="zh-CN" altLang="en-US" b="1" dirty="0">
              <a:latin typeface="宋体" panose="02010600030101010101" pitchFamily="2" charset="-122"/>
            </a:endParaRPr>
          </a:p>
        </p:txBody>
      </p:sp>
      <p:sp>
        <p:nvSpPr>
          <p:cNvPr id="5184" name="Rectangle 64"/>
          <p:cNvSpPr>
            <a:spLocks noChangeArrowheads="1"/>
          </p:cNvSpPr>
          <p:nvPr/>
        </p:nvSpPr>
        <p:spPr bwMode="auto">
          <a:xfrm>
            <a:off x="891288" y="1694405"/>
            <a:ext cx="8020050" cy="53553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lnSpc>
                <a:spcPct val="120000"/>
              </a:lnSpc>
              <a:spcBef>
                <a:spcPct val="50000"/>
              </a:spcBef>
            </a:pPr>
            <a:r>
              <a:rPr lang="zh-CN" altLang="en-US" b="1" dirty="0" smtClean="0">
                <a:latin typeface="宋体" panose="02010600030101010101" pitchFamily="2" charset="-122"/>
              </a:rPr>
              <a:t> 标准</a:t>
            </a:r>
            <a:r>
              <a:rPr lang="zh-CN" altLang="en-US" b="1" dirty="0">
                <a:latin typeface="宋体" panose="02010600030101010101" pitchFamily="2" charset="-122"/>
              </a:rPr>
              <a:t>规定采用</a:t>
            </a:r>
            <a:r>
              <a:rPr lang="zh-CN" altLang="en-US" b="1" dirty="0">
                <a:solidFill>
                  <a:srgbClr val="FF0066"/>
                </a:solidFill>
              </a:rPr>
              <a:t>基中心距制</a:t>
            </a:r>
            <a:r>
              <a:rPr lang="zh-CN" altLang="en-US" dirty="0"/>
              <a:t> </a:t>
            </a:r>
            <a:r>
              <a:rPr lang="zh-CN" altLang="en-US" b="1" dirty="0">
                <a:latin typeface="宋体" panose="02010600030101010101" pitchFamily="2" charset="-122"/>
              </a:rPr>
              <a:t>，即</a:t>
            </a:r>
            <a:r>
              <a:rPr lang="zh-CN" altLang="en-US" b="1" dirty="0">
                <a:solidFill>
                  <a:srgbClr val="FF0066"/>
                </a:solidFill>
                <a:latin typeface="宋体" panose="02010600030101010101" pitchFamily="2" charset="-122"/>
              </a:rPr>
              <a:t>改变齿厚</a:t>
            </a:r>
            <a:r>
              <a:rPr lang="zh-CN" altLang="en-US" b="1" dirty="0">
                <a:latin typeface="宋体" panose="02010600030101010101" pitchFamily="2" charset="-122"/>
              </a:rPr>
              <a:t>达到所需侧隙。 </a:t>
            </a:r>
            <a:endParaRPr lang="zh-CN" altLang="en-US" b="1" dirty="0">
              <a:latin typeface="宋体" panose="02010600030101010101" pitchFamily="2" charset="-122"/>
            </a:endParaRPr>
          </a:p>
        </p:txBody>
      </p:sp>
      <p:pic>
        <p:nvPicPr>
          <p:cNvPr id="11415" name="Picture 1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3212" y="2201788"/>
            <a:ext cx="3925029" cy="420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416" name="Picture 1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3225" y="2707548"/>
            <a:ext cx="7326381" cy="370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418" name="Picture 15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6482" y="3078280"/>
            <a:ext cx="2800823" cy="3269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419" name="Picture 1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4432" y="3919637"/>
            <a:ext cx="4641939" cy="63762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58033" y="3071609"/>
            <a:ext cx="4369559" cy="830997"/>
          </a:xfrm>
          <a:prstGeom prst="rect">
            <a:avLst/>
          </a:prstGeom>
        </p:spPr>
        <p:txBody>
          <a:bodyPr wrap="square">
            <a:spAutoFit/>
          </a:bodyPr>
          <a:lstStyle/>
          <a:p>
            <a:pPr algn="l" eaLnBrk="1" hangingPunct="1">
              <a:spcBef>
                <a:spcPts val="0"/>
              </a:spcBef>
            </a:pPr>
            <a:r>
              <a:rPr lang="en-US" altLang="zh-CN" b="1" dirty="0" smtClean="0"/>
              <a:t>           </a:t>
            </a:r>
            <a:r>
              <a:rPr lang="zh-CN" altLang="en-US" b="1" dirty="0" smtClean="0">
                <a:latin typeface="宋体" panose="02010600030101010101" pitchFamily="2" charset="-122"/>
              </a:rPr>
              <a:t>齿厚上偏差</a:t>
            </a:r>
            <a:r>
              <a:rPr lang="zh-CN" altLang="en-US" b="1" dirty="0">
                <a:latin typeface="宋体" panose="02010600030101010101" pitchFamily="2" charset="-122"/>
              </a:rPr>
              <a:t>的</a:t>
            </a:r>
            <a:r>
              <a:rPr lang="zh-CN" altLang="en-US" b="1" dirty="0" smtClean="0">
                <a:latin typeface="宋体" panose="02010600030101010101" pitchFamily="2" charset="-122"/>
              </a:rPr>
              <a:t>计算见式</a:t>
            </a:r>
            <a:endParaRPr lang="en-US" altLang="zh-CN" b="1" dirty="0" smtClean="0">
              <a:latin typeface="宋体" panose="02010600030101010101" pitchFamily="2" charset="-122"/>
            </a:endParaRPr>
          </a:p>
          <a:p>
            <a:pPr algn="l" eaLnBrk="1" hangingPunct="1">
              <a:spcBef>
                <a:spcPts val="0"/>
              </a:spcBef>
            </a:pPr>
            <a:r>
              <a:rPr lang="zh-CN" altLang="en-US" b="1" dirty="0" smtClean="0">
                <a:latin typeface="宋体" panose="02010600030101010101" pitchFamily="2" charset="-122"/>
              </a:rPr>
              <a:t>（</a:t>
            </a:r>
            <a:r>
              <a:rPr lang="en-US" altLang="zh-CN" b="1" dirty="0" smtClean="0">
                <a:latin typeface="宋体" panose="02010600030101010101" pitchFamily="2" charset="-122"/>
              </a:rPr>
              <a:t>10.5</a:t>
            </a:r>
            <a:r>
              <a:rPr lang="zh-CN" altLang="en-US" b="1" dirty="0" smtClean="0">
                <a:latin typeface="宋体" panose="02010600030101010101" pitchFamily="2" charset="-122"/>
              </a:rPr>
              <a:t>），其推导见教材。</a:t>
            </a:r>
            <a:endParaRPr lang="zh-CN" altLang="en-US" b="1" dirty="0"/>
          </a:p>
        </p:txBody>
      </p:sp>
      <p:pic>
        <p:nvPicPr>
          <p:cNvPr id="11420" name="Picture 1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5469" y="4738633"/>
            <a:ext cx="4402492" cy="853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421" name="Picture 15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062" y="5737699"/>
            <a:ext cx="3972341" cy="405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椭圆 3"/>
          <p:cNvSpPr/>
          <p:nvPr/>
        </p:nvSpPr>
        <p:spPr bwMode="auto">
          <a:xfrm>
            <a:off x="7494688" y="5245459"/>
            <a:ext cx="576079" cy="301841"/>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133"/>
                                        </p:tgtEl>
                                        <p:attrNameLst>
                                          <p:attrName>style.visibility</p:attrName>
                                        </p:attrNameLst>
                                      </p:cBhvr>
                                      <p:to>
                                        <p:strVal val="visible"/>
                                      </p:to>
                                    </p:set>
                                    <p:animEffect transition="in" filter="wipe(left)">
                                      <p:cBhvr>
                                        <p:cTn id="7" dur="300"/>
                                        <p:tgtEl>
                                          <p:spTgt spid="51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134"/>
                                        </p:tgtEl>
                                        <p:attrNameLst>
                                          <p:attrName>style.visibility</p:attrName>
                                        </p:attrNameLst>
                                      </p:cBhvr>
                                      <p:to>
                                        <p:strVal val="visible"/>
                                      </p:to>
                                    </p:set>
                                    <p:animEffect transition="in" filter="wipe(left)">
                                      <p:cBhvr>
                                        <p:cTn id="12" dur="300"/>
                                        <p:tgtEl>
                                          <p:spTgt spid="51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184"/>
                                        </p:tgtEl>
                                        <p:attrNameLst>
                                          <p:attrName>style.visibility</p:attrName>
                                        </p:attrNameLst>
                                      </p:cBhvr>
                                      <p:to>
                                        <p:strVal val="visible"/>
                                      </p:to>
                                    </p:set>
                                    <p:animEffect transition="in" filter="wipe(left)">
                                      <p:cBhvr>
                                        <p:cTn id="17" dur="300"/>
                                        <p:tgtEl>
                                          <p:spTgt spid="518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415"/>
                                        </p:tgtEl>
                                        <p:attrNameLst>
                                          <p:attrName>style.visibility</p:attrName>
                                        </p:attrNameLst>
                                      </p:cBhvr>
                                      <p:to>
                                        <p:strVal val="visible"/>
                                      </p:to>
                                    </p:set>
                                    <p:animEffect transition="in" filter="wipe(left)">
                                      <p:cBhvr>
                                        <p:cTn id="22" dur="500"/>
                                        <p:tgtEl>
                                          <p:spTgt spid="114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1416"/>
                                        </p:tgtEl>
                                        <p:attrNameLst>
                                          <p:attrName>style.visibility</p:attrName>
                                        </p:attrNameLst>
                                      </p:cBhvr>
                                      <p:to>
                                        <p:strVal val="visible"/>
                                      </p:to>
                                    </p:set>
                                    <p:animEffect transition="in" filter="wipe(left)">
                                      <p:cBhvr>
                                        <p:cTn id="27" dur="500"/>
                                        <p:tgtEl>
                                          <p:spTgt spid="11416"/>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1418"/>
                                        </p:tgtEl>
                                        <p:attrNameLst>
                                          <p:attrName>style.visibility</p:attrName>
                                        </p:attrNameLst>
                                      </p:cBhvr>
                                      <p:to>
                                        <p:strVal val="visible"/>
                                      </p:to>
                                    </p:set>
                                    <p:anim calcmode="lin" valueType="num">
                                      <p:cBhvr additive="base">
                                        <p:cTn id="32" dur="500" fill="hold"/>
                                        <p:tgtEl>
                                          <p:spTgt spid="11418"/>
                                        </p:tgtEl>
                                        <p:attrNameLst>
                                          <p:attrName>ppt_x</p:attrName>
                                        </p:attrNameLst>
                                      </p:cBhvr>
                                      <p:tavLst>
                                        <p:tav tm="0">
                                          <p:val>
                                            <p:strVal val="#ppt_x"/>
                                          </p:val>
                                        </p:tav>
                                        <p:tav tm="100000">
                                          <p:val>
                                            <p:strVal val="#ppt_x"/>
                                          </p:val>
                                        </p:tav>
                                      </p:tavLst>
                                    </p:anim>
                                    <p:anim calcmode="lin" valueType="num">
                                      <p:cBhvr additive="base">
                                        <p:cTn id="33" dur="500" fill="hold"/>
                                        <p:tgtEl>
                                          <p:spTgt spid="11418"/>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left)">
                                      <p:cBhvr>
                                        <p:cTn id="43" dur="500"/>
                                        <p:tgtEl>
                                          <p:spTgt spid="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1419"/>
                                        </p:tgtEl>
                                        <p:attrNameLst>
                                          <p:attrName>style.visibility</p:attrName>
                                        </p:attrNameLst>
                                      </p:cBhvr>
                                      <p:to>
                                        <p:strVal val="visible"/>
                                      </p:to>
                                    </p:set>
                                    <p:animEffect transition="in" filter="wipe(left)">
                                      <p:cBhvr>
                                        <p:cTn id="48" dur="500"/>
                                        <p:tgtEl>
                                          <p:spTgt spid="1141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1420"/>
                                        </p:tgtEl>
                                        <p:attrNameLst>
                                          <p:attrName>style.visibility</p:attrName>
                                        </p:attrNameLst>
                                      </p:cBhvr>
                                      <p:to>
                                        <p:strVal val="visible"/>
                                      </p:to>
                                    </p:set>
                                    <p:animEffect transition="in" filter="wipe(left)">
                                      <p:cBhvr>
                                        <p:cTn id="53" dur="500"/>
                                        <p:tgtEl>
                                          <p:spTgt spid="1142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1421"/>
                                        </p:tgtEl>
                                        <p:attrNameLst>
                                          <p:attrName>style.visibility</p:attrName>
                                        </p:attrNameLst>
                                      </p:cBhvr>
                                      <p:to>
                                        <p:strVal val="visible"/>
                                      </p:to>
                                    </p:set>
                                    <p:animEffect transition="in" filter="wipe(left)">
                                      <p:cBhvr>
                                        <p:cTn id="58" dur="500"/>
                                        <p:tgtEl>
                                          <p:spTgt spid="11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3" grpId="0" autoUpdateAnimBg="0"/>
      <p:bldP spid="5134" grpId="0" autoUpdateAnimBg="0"/>
      <p:bldP spid="5184" grpId="0" autoUpdateAnimBg="0"/>
      <p:bldP spid="3" grpId="0"/>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xfrm>
            <a:off x="7031038" y="534580"/>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56C0A592-C81A-42DC-97A4-E21D884E1C6B}" type="slidenum">
              <a:rPr kumimoji="0" lang="zh-CN" altLang="en-US" sz="2000" smtClean="0">
                <a:solidFill>
                  <a:srgbClr val="0000FF"/>
                </a:solidFill>
              </a:rPr>
            </a:fld>
            <a:endParaRPr kumimoji="0" lang="en-US" altLang="zh-CN" sz="2000" dirty="0" smtClean="0">
              <a:solidFill>
                <a:srgbClr val="0000FF"/>
              </a:solidFill>
            </a:endParaRPr>
          </a:p>
        </p:txBody>
      </p:sp>
      <p:pic>
        <p:nvPicPr>
          <p:cNvPr id="12304" name="Picture 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1141" y="4010626"/>
            <a:ext cx="6932332" cy="1649453"/>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pic>
        <p:nvPicPr>
          <p:cNvPr id="12423" name="Picture 1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6387" y="391176"/>
            <a:ext cx="4111240" cy="42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424" name="Picture 1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9869" y="866449"/>
            <a:ext cx="5600568" cy="536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426" name="Picture 1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4044" y="1469490"/>
            <a:ext cx="4830331" cy="46183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429" name="Picture 1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7576" y="2177995"/>
            <a:ext cx="5836957" cy="58296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434" name="Picture 14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8225" y="2878222"/>
            <a:ext cx="6410140" cy="483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435" name="Picture 14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95104" y="3431228"/>
            <a:ext cx="5857448" cy="439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423"/>
                                        </p:tgtEl>
                                        <p:attrNameLst>
                                          <p:attrName>style.visibility</p:attrName>
                                        </p:attrNameLst>
                                      </p:cBhvr>
                                      <p:to>
                                        <p:strVal val="visible"/>
                                      </p:to>
                                    </p:set>
                                    <p:animEffect transition="in" filter="wipe(left)">
                                      <p:cBhvr>
                                        <p:cTn id="7" dur="500"/>
                                        <p:tgtEl>
                                          <p:spTgt spid="124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424"/>
                                        </p:tgtEl>
                                        <p:attrNameLst>
                                          <p:attrName>style.visibility</p:attrName>
                                        </p:attrNameLst>
                                      </p:cBhvr>
                                      <p:to>
                                        <p:strVal val="visible"/>
                                      </p:to>
                                    </p:set>
                                    <p:animEffect transition="in" filter="wipe(left)">
                                      <p:cBhvr>
                                        <p:cTn id="12" dur="500"/>
                                        <p:tgtEl>
                                          <p:spTgt spid="124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426"/>
                                        </p:tgtEl>
                                        <p:attrNameLst>
                                          <p:attrName>style.visibility</p:attrName>
                                        </p:attrNameLst>
                                      </p:cBhvr>
                                      <p:to>
                                        <p:strVal val="visible"/>
                                      </p:to>
                                    </p:set>
                                    <p:animEffect transition="in" filter="wipe(left)">
                                      <p:cBhvr>
                                        <p:cTn id="17" dur="500"/>
                                        <p:tgtEl>
                                          <p:spTgt spid="124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2429"/>
                                        </p:tgtEl>
                                        <p:attrNameLst>
                                          <p:attrName>style.visibility</p:attrName>
                                        </p:attrNameLst>
                                      </p:cBhvr>
                                      <p:to>
                                        <p:strVal val="visible"/>
                                      </p:to>
                                    </p:set>
                                    <p:animEffect transition="in" filter="wipe(left)">
                                      <p:cBhvr>
                                        <p:cTn id="22" dur="500"/>
                                        <p:tgtEl>
                                          <p:spTgt spid="124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434"/>
                                        </p:tgtEl>
                                        <p:attrNameLst>
                                          <p:attrName>style.visibility</p:attrName>
                                        </p:attrNameLst>
                                      </p:cBhvr>
                                      <p:to>
                                        <p:strVal val="visible"/>
                                      </p:to>
                                    </p:set>
                                    <p:animEffect transition="in" filter="wipe(left)">
                                      <p:cBhvr>
                                        <p:cTn id="27" dur="500"/>
                                        <p:tgtEl>
                                          <p:spTgt spid="1243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2435"/>
                                        </p:tgtEl>
                                        <p:attrNameLst>
                                          <p:attrName>style.visibility</p:attrName>
                                        </p:attrNameLst>
                                      </p:cBhvr>
                                      <p:to>
                                        <p:strVal val="visible"/>
                                      </p:to>
                                    </p:set>
                                    <p:animEffect transition="in" filter="wipe(left)">
                                      <p:cBhvr>
                                        <p:cTn id="32" dur="500"/>
                                        <p:tgtEl>
                                          <p:spTgt spid="12435"/>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304"/>
                                        </p:tgtEl>
                                        <p:attrNameLst>
                                          <p:attrName>style.visibility</p:attrName>
                                        </p:attrNameLst>
                                      </p:cBhvr>
                                      <p:to>
                                        <p:strVal val="visible"/>
                                      </p:to>
                                    </p:set>
                                    <p:anim calcmode="lin" valueType="num">
                                      <p:cBhvr additive="base">
                                        <p:cTn id="37" dur="500" fill="hold"/>
                                        <p:tgtEl>
                                          <p:spTgt spid="12304"/>
                                        </p:tgtEl>
                                        <p:attrNameLst>
                                          <p:attrName>ppt_x</p:attrName>
                                        </p:attrNameLst>
                                      </p:cBhvr>
                                      <p:tavLst>
                                        <p:tav tm="0">
                                          <p:val>
                                            <p:strVal val="#ppt_x"/>
                                          </p:val>
                                        </p:tav>
                                        <p:tav tm="100000">
                                          <p:val>
                                            <p:strVal val="#ppt_x"/>
                                          </p:val>
                                        </p:tav>
                                      </p:tavLst>
                                    </p:anim>
                                    <p:anim calcmode="lin" valueType="num">
                                      <p:cBhvr additive="base">
                                        <p:cTn id="38" dur="500" fill="hold"/>
                                        <p:tgtEl>
                                          <p:spTgt spid="123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xfrm>
            <a:off x="6878199" y="195972"/>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82523BC4-BE8C-4B22-BEA0-FB8FF03E91D2}" type="slidenum">
              <a:rPr kumimoji="0" lang="zh-CN" altLang="en-US" sz="2000" smtClean="0">
                <a:solidFill>
                  <a:srgbClr val="0000FF"/>
                </a:solidFill>
              </a:rPr>
            </a:fld>
            <a:endParaRPr kumimoji="0" lang="en-US" altLang="zh-CN" sz="2000" dirty="0" smtClean="0">
              <a:solidFill>
                <a:srgbClr val="0000FF"/>
              </a:solidFill>
            </a:endParaRPr>
          </a:p>
        </p:txBody>
      </p:sp>
      <p:sp>
        <p:nvSpPr>
          <p:cNvPr id="52228" name="Text Box 4"/>
          <p:cNvSpPr txBox="1">
            <a:spLocks noChangeArrowheads="1"/>
          </p:cNvSpPr>
          <p:nvPr/>
        </p:nvSpPr>
        <p:spPr bwMode="auto">
          <a:xfrm>
            <a:off x="1405536" y="1066985"/>
            <a:ext cx="522610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b="1" dirty="0"/>
              <a:t>4. </a:t>
            </a:r>
            <a:r>
              <a:rPr lang="zh-CN" altLang="en-US" b="1" dirty="0">
                <a:latin typeface="宋体" panose="02010600030101010101" pitchFamily="2" charset="-122"/>
              </a:rPr>
              <a:t>公法线长度上、下偏差的计算 </a:t>
            </a:r>
            <a:endParaRPr lang="zh-CN" altLang="en-US" b="1" dirty="0">
              <a:latin typeface="宋体" panose="02010600030101010101" pitchFamily="2" charset="-122"/>
            </a:endParaRPr>
          </a:p>
        </p:txBody>
      </p:sp>
      <p:sp>
        <p:nvSpPr>
          <p:cNvPr id="3" name="矩形 2"/>
          <p:cNvSpPr/>
          <p:nvPr/>
        </p:nvSpPr>
        <p:spPr>
          <a:xfrm>
            <a:off x="918064" y="2650020"/>
            <a:ext cx="7179917" cy="830997"/>
          </a:xfrm>
          <a:prstGeom prst="rect">
            <a:avLst/>
          </a:prstGeom>
        </p:spPr>
        <p:txBody>
          <a:bodyPr wrap="square">
            <a:spAutoFit/>
          </a:bodyPr>
          <a:lstStyle/>
          <a:p>
            <a:pPr algn="l"/>
            <a:r>
              <a:rPr lang="zh-CN" altLang="en-US" b="1" dirty="0" smtClean="0"/>
              <a:t>       对外齿轮</a:t>
            </a:r>
            <a:r>
              <a:rPr lang="en-US" altLang="zh-CN" b="1" dirty="0" smtClean="0"/>
              <a:t>,</a:t>
            </a:r>
            <a:r>
              <a:rPr lang="zh-CN" altLang="en-US" b="1" dirty="0">
                <a:latin typeface="宋体" panose="02010600030101010101" pitchFamily="2" charset="-122"/>
              </a:rPr>
              <a:t>公法线长度上、下偏差的</a:t>
            </a:r>
            <a:r>
              <a:rPr lang="zh-CN" altLang="en-US" b="1" dirty="0" smtClean="0">
                <a:latin typeface="宋体" panose="02010600030101010101" pitchFamily="2" charset="-122"/>
              </a:rPr>
              <a:t>计算</a:t>
            </a:r>
            <a:r>
              <a:rPr lang="zh-CN" altLang="en-US" b="1" dirty="0" smtClean="0"/>
              <a:t>为</a:t>
            </a:r>
            <a:endParaRPr lang="en-US" altLang="zh-CN" b="1" dirty="0" smtClean="0"/>
          </a:p>
          <a:p>
            <a:pPr algn="l"/>
            <a:r>
              <a:rPr lang="zh-CN" altLang="en-US" b="1" dirty="0" smtClean="0">
                <a:latin typeface="宋体" panose="02010600030101010101" pitchFamily="2" charset="-122"/>
              </a:rPr>
              <a:t>式</a:t>
            </a:r>
            <a:r>
              <a:rPr lang="zh-CN" altLang="en-US" b="1" dirty="0" smtClean="0"/>
              <a:t>（</a:t>
            </a:r>
            <a:r>
              <a:rPr lang="en-US" altLang="zh-CN" b="1" dirty="0" smtClean="0"/>
              <a:t>10.8</a:t>
            </a:r>
            <a:r>
              <a:rPr lang="zh-CN" altLang="en-US" b="1" dirty="0" smtClean="0"/>
              <a:t>）和</a:t>
            </a:r>
            <a:r>
              <a:rPr lang="zh-CN" altLang="en-US" b="1" dirty="0" smtClean="0">
                <a:latin typeface="宋体" panose="02010600030101010101" pitchFamily="2" charset="-122"/>
              </a:rPr>
              <a:t>式（</a:t>
            </a:r>
            <a:r>
              <a:rPr lang="en-US" altLang="zh-CN" b="1" dirty="0" smtClean="0">
                <a:latin typeface="宋体" panose="02010600030101010101" pitchFamily="2" charset="-122"/>
              </a:rPr>
              <a:t>10.9</a:t>
            </a:r>
            <a:r>
              <a:rPr lang="zh-CN" altLang="en-US" b="1" dirty="0" smtClean="0">
                <a:latin typeface="宋体" panose="02010600030101010101" pitchFamily="2" charset="-122"/>
              </a:rPr>
              <a:t>）。</a:t>
            </a:r>
            <a:endParaRPr lang="zh-CN" altLang="en-US" b="1" dirty="0"/>
          </a:p>
        </p:txBody>
      </p:sp>
      <p:pic>
        <p:nvPicPr>
          <p:cNvPr id="13440" name="Picture 12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9386" y="1684003"/>
            <a:ext cx="7212398" cy="90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441" name="Picture 1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2682" y="3638104"/>
            <a:ext cx="962025" cy="116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444" name="Picture 1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6168" y="3606057"/>
            <a:ext cx="5272493" cy="537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445" name="Picture 1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8580" y="4319211"/>
            <a:ext cx="5350081" cy="482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228">
                                            <p:txEl>
                                              <p:pRg st="0" end="0"/>
                                            </p:txEl>
                                          </p:spTgt>
                                        </p:tgtEl>
                                        <p:attrNameLst>
                                          <p:attrName>style.visibility</p:attrName>
                                        </p:attrNameLst>
                                      </p:cBhvr>
                                      <p:to>
                                        <p:strVal val="visible"/>
                                      </p:to>
                                    </p:set>
                                    <p:animEffect transition="in" filter="wipe(left)">
                                      <p:cBhvr>
                                        <p:cTn id="7" dur="500"/>
                                        <p:tgtEl>
                                          <p:spTgt spid="522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440"/>
                                        </p:tgtEl>
                                        <p:attrNameLst>
                                          <p:attrName>style.visibility</p:attrName>
                                        </p:attrNameLst>
                                      </p:cBhvr>
                                      <p:to>
                                        <p:strVal val="visible"/>
                                      </p:to>
                                    </p:set>
                                    <p:animEffect transition="in" filter="wipe(left)">
                                      <p:cBhvr>
                                        <p:cTn id="12" dur="500"/>
                                        <p:tgtEl>
                                          <p:spTgt spid="134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3441"/>
                                        </p:tgtEl>
                                        <p:attrNameLst>
                                          <p:attrName>style.visibility</p:attrName>
                                        </p:attrNameLst>
                                      </p:cBhvr>
                                      <p:to>
                                        <p:strVal val="visible"/>
                                      </p:to>
                                    </p:set>
                                    <p:animEffect transition="in" filter="wipe(up)">
                                      <p:cBhvr>
                                        <p:cTn id="22" dur="500"/>
                                        <p:tgtEl>
                                          <p:spTgt spid="1344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3444"/>
                                        </p:tgtEl>
                                        <p:attrNameLst>
                                          <p:attrName>style.visibility</p:attrName>
                                        </p:attrNameLst>
                                      </p:cBhvr>
                                      <p:to>
                                        <p:strVal val="visible"/>
                                      </p:to>
                                    </p:set>
                                    <p:animEffect transition="in" filter="wipe(left)">
                                      <p:cBhvr>
                                        <p:cTn id="27" dur="500"/>
                                        <p:tgtEl>
                                          <p:spTgt spid="1344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3445"/>
                                        </p:tgtEl>
                                        <p:attrNameLst>
                                          <p:attrName>style.visibility</p:attrName>
                                        </p:attrNameLst>
                                      </p:cBhvr>
                                      <p:to>
                                        <p:strVal val="visible"/>
                                      </p:to>
                                    </p:set>
                                    <p:animEffect transition="in" filter="wipe(left)">
                                      <p:cBhvr>
                                        <p:cTn id="32" dur="500"/>
                                        <p:tgtEl>
                                          <p:spTgt spid="13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autoUpdateAnimBg="0" build="p"/>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xfrm>
            <a:off x="7126459" y="62108"/>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3457A3E0-9B34-4FFB-83AE-D20A3B193C90}" type="slidenum">
              <a:rPr kumimoji="0" lang="zh-CN" altLang="en-US" sz="2000" smtClean="0">
                <a:solidFill>
                  <a:srgbClr val="0000FF"/>
                </a:solidFill>
              </a:rPr>
            </a:fld>
            <a:endParaRPr kumimoji="0" lang="en-US" altLang="zh-CN" sz="2000" dirty="0" smtClean="0">
              <a:solidFill>
                <a:srgbClr val="0000FF"/>
              </a:solidFill>
            </a:endParaRPr>
          </a:p>
        </p:txBody>
      </p:sp>
      <p:sp>
        <p:nvSpPr>
          <p:cNvPr id="31748" name="Text Box 1028"/>
          <p:cNvSpPr txBox="1">
            <a:spLocks noChangeArrowheads="1"/>
          </p:cNvSpPr>
          <p:nvPr/>
        </p:nvSpPr>
        <p:spPr bwMode="auto">
          <a:xfrm>
            <a:off x="1020484" y="370235"/>
            <a:ext cx="5118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10.3.3  齿轮副和齿坯</a:t>
            </a:r>
            <a:r>
              <a:rPr lang="zh-CN" altLang="en-US" b="1" dirty="0" smtClean="0"/>
              <a:t>精度的确定</a:t>
            </a:r>
            <a:r>
              <a:rPr lang="zh-CN" altLang="en-US" dirty="0" smtClean="0"/>
              <a:t> </a:t>
            </a:r>
            <a:endParaRPr lang="zh-CN" altLang="en-US" dirty="0"/>
          </a:p>
        </p:txBody>
      </p:sp>
      <p:sp>
        <p:nvSpPr>
          <p:cNvPr id="31749" name="Text Box 1029"/>
          <p:cNvSpPr txBox="1">
            <a:spLocks noChangeArrowheads="1"/>
          </p:cNvSpPr>
          <p:nvPr/>
        </p:nvSpPr>
        <p:spPr bwMode="auto">
          <a:xfrm>
            <a:off x="1056004" y="795685"/>
            <a:ext cx="4486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1. </a:t>
            </a:r>
            <a:r>
              <a:rPr lang="zh-CN" altLang="en-US" b="1" dirty="0">
                <a:latin typeface="宋体" panose="02010600030101010101" pitchFamily="2" charset="-122"/>
              </a:rPr>
              <a:t>齿轮副的精度</a:t>
            </a:r>
            <a:r>
              <a:rPr lang="zh-CN" altLang="en-US" b="1" dirty="0"/>
              <a:t> </a:t>
            </a:r>
            <a:endParaRPr lang="zh-CN" altLang="en-US" b="1" dirty="0"/>
          </a:p>
        </p:txBody>
      </p:sp>
      <p:sp>
        <p:nvSpPr>
          <p:cNvPr id="31803" name="Text Box 1083"/>
          <p:cNvSpPr txBox="1">
            <a:spLocks noChangeArrowheads="1"/>
          </p:cNvSpPr>
          <p:nvPr/>
        </p:nvSpPr>
        <p:spPr bwMode="auto">
          <a:xfrm>
            <a:off x="482058" y="1685318"/>
            <a:ext cx="4114800" cy="1422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b="1" dirty="0"/>
              <a:t>     </a:t>
            </a:r>
            <a:r>
              <a:rPr lang="zh-CN" altLang="en-US" b="1" dirty="0" smtClean="0"/>
              <a:t>   </a:t>
            </a:r>
            <a:r>
              <a:rPr lang="zh-CN" altLang="en-US" b="1" dirty="0" smtClean="0">
                <a:latin typeface="宋体" panose="02010600030101010101" pitchFamily="2" charset="-122"/>
              </a:rPr>
              <a:t>①</a:t>
            </a:r>
            <a:r>
              <a:rPr lang="zh-CN" altLang="en-US" b="1" dirty="0" smtClean="0"/>
              <a:t>  </a:t>
            </a:r>
            <a:r>
              <a:rPr lang="zh-CN" altLang="en-US" b="1" dirty="0">
                <a:solidFill>
                  <a:srgbClr val="FF0066"/>
                </a:solidFill>
              </a:rPr>
              <a:t>中心距偏差</a:t>
            </a:r>
            <a:r>
              <a:rPr lang="zh-CN" altLang="en-US" b="1" dirty="0"/>
              <a:t>是是指实际中心距与公称中心距之差，见图</a:t>
            </a:r>
            <a:r>
              <a:rPr lang="en-US" altLang="zh-CN" b="1" dirty="0"/>
              <a:t>10.11</a:t>
            </a:r>
            <a:r>
              <a:rPr lang="zh-CN" altLang="en-US" b="1" dirty="0"/>
              <a:t>所示。</a:t>
            </a:r>
            <a:endParaRPr lang="zh-CN" altLang="en-US" b="1" dirty="0"/>
          </a:p>
        </p:txBody>
      </p:sp>
      <p:sp>
        <p:nvSpPr>
          <p:cNvPr id="31804" name="Text Box 1084"/>
          <p:cNvSpPr txBox="1">
            <a:spLocks noChangeArrowheads="1"/>
          </p:cNvSpPr>
          <p:nvPr/>
        </p:nvSpPr>
        <p:spPr bwMode="auto">
          <a:xfrm>
            <a:off x="624028" y="3912894"/>
            <a:ext cx="3898261" cy="216059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b="1" dirty="0"/>
              <a:t>      </a:t>
            </a:r>
            <a:r>
              <a:rPr lang="zh-CN" altLang="en-US" b="1" dirty="0" smtClean="0"/>
              <a:t>   </a:t>
            </a:r>
            <a:r>
              <a:rPr lang="zh-CN" altLang="en-US" sz="2800" b="1" dirty="0" smtClean="0"/>
              <a:t>中心距</a:t>
            </a:r>
            <a:r>
              <a:rPr lang="zh-CN" altLang="en-US" sz="2800" b="1" dirty="0"/>
              <a:t>偏差不但影响齿轮副的侧隙，而且对齿轮的重合度也有</a:t>
            </a:r>
            <a:r>
              <a:rPr lang="zh-CN" altLang="en-US" sz="2800" b="1" dirty="0" smtClean="0"/>
              <a:t>影响，所以</a:t>
            </a:r>
            <a:r>
              <a:rPr lang="zh-CN" altLang="en-US" sz="2800" b="1" dirty="0"/>
              <a:t>需要控制。</a:t>
            </a:r>
            <a:endParaRPr lang="zh-CN" altLang="en-US" sz="2800" b="1" dirty="0"/>
          </a:p>
        </p:txBody>
      </p:sp>
      <p:pic>
        <p:nvPicPr>
          <p:cNvPr id="14362" name="Picture 2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81918" y="1241510"/>
            <a:ext cx="46196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80" name="Picture 4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1716" y="1786340"/>
            <a:ext cx="3562054" cy="4098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83" name="Picture 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183" y="3178258"/>
            <a:ext cx="3600450" cy="6381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椭圆 17"/>
          <p:cNvSpPr/>
          <p:nvPr/>
        </p:nvSpPr>
        <p:spPr bwMode="auto">
          <a:xfrm>
            <a:off x="5138525" y="1954901"/>
            <a:ext cx="837255" cy="317784"/>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1748">
                                            <p:txEl>
                                              <p:pRg st="0" end="0"/>
                                            </p:txEl>
                                          </p:spTgt>
                                        </p:tgtEl>
                                        <p:attrNameLst>
                                          <p:attrName>style.visibility</p:attrName>
                                        </p:attrNameLst>
                                      </p:cBhvr>
                                      <p:to>
                                        <p:strVal val="visible"/>
                                      </p:to>
                                    </p:set>
                                    <p:animEffect transition="in" filter="wipe(left)">
                                      <p:cBhvr>
                                        <p:cTn id="7" dur="300"/>
                                        <p:tgtEl>
                                          <p:spTgt spid="3174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1749">
                                            <p:txEl>
                                              <p:pRg st="0" end="0"/>
                                            </p:txEl>
                                          </p:spTgt>
                                        </p:tgtEl>
                                        <p:attrNameLst>
                                          <p:attrName>style.visibility</p:attrName>
                                        </p:attrNameLst>
                                      </p:cBhvr>
                                      <p:to>
                                        <p:strVal val="visible"/>
                                      </p:to>
                                    </p:set>
                                    <p:animEffect transition="in" filter="wipe(left)">
                                      <p:cBhvr>
                                        <p:cTn id="12" dur="300"/>
                                        <p:tgtEl>
                                          <p:spTgt spid="3174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362"/>
                                        </p:tgtEl>
                                        <p:attrNameLst>
                                          <p:attrName>style.visibility</p:attrName>
                                        </p:attrNameLst>
                                      </p:cBhvr>
                                      <p:to>
                                        <p:strVal val="visible"/>
                                      </p:to>
                                    </p:set>
                                    <p:animEffect transition="in" filter="wipe(left)">
                                      <p:cBhvr>
                                        <p:cTn id="17" dur="500"/>
                                        <p:tgtEl>
                                          <p:spTgt spid="1436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803"/>
                                        </p:tgtEl>
                                        <p:attrNameLst>
                                          <p:attrName>style.visibility</p:attrName>
                                        </p:attrNameLst>
                                      </p:cBhvr>
                                      <p:to>
                                        <p:strVal val="visible"/>
                                      </p:to>
                                    </p:set>
                                    <p:animEffect transition="in" filter="wipe(left)">
                                      <p:cBhvr>
                                        <p:cTn id="22" dur="2000"/>
                                        <p:tgtEl>
                                          <p:spTgt spid="3180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14380"/>
                                        </p:tgtEl>
                                        <p:attrNameLst>
                                          <p:attrName>style.visibility</p:attrName>
                                        </p:attrNameLst>
                                      </p:cBhvr>
                                      <p:to>
                                        <p:strVal val="visible"/>
                                      </p:to>
                                    </p:set>
                                    <p:anim calcmode="lin" valueType="num">
                                      <p:cBhvr additive="base">
                                        <p:cTn id="27" dur="500" fill="hold"/>
                                        <p:tgtEl>
                                          <p:spTgt spid="14380"/>
                                        </p:tgtEl>
                                        <p:attrNameLst>
                                          <p:attrName>ppt_x</p:attrName>
                                        </p:attrNameLst>
                                      </p:cBhvr>
                                      <p:tavLst>
                                        <p:tav tm="0">
                                          <p:val>
                                            <p:strVal val="1+#ppt_w/2"/>
                                          </p:val>
                                        </p:tav>
                                        <p:tav tm="100000">
                                          <p:val>
                                            <p:strVal val="#ppt_x"/>
                                          </p:val>
                                        </p:tav>
                                      </p:tavLst>
                                    </p:anim>
                                    <p:anim calcmode="lin" valueType="num">
                                      <p:cBhvr additive="base">
                                        <p:cTn id="28" dur="500" fill="hold"/>
                                        <p:tgtEl>
                                          <p:spTgt spid="14380"/>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4383"/>
                                        </p:tgtEl>
                                        <p:attrNameLst>
                                          <p:attrName>style.visibility</p:attrName>
                                        </p:attrNameLst>
                                      </p:cBhvr>
                                      <p:to>
                                        <p:strVal val="visible"/>
                                      </p:to>
                                    </p:set>
                                    <p:animEffect transition="in" filter="wipe(left)">
                                      <p:cBhvr>
                                        <p:cTn id="38" dur="500"/>
                                        <p:tgtEl>
                                          <p:spTgt spid="1438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1804"/>
                                        </p:tgtEl>
                                        <p:attrNameLst>
                                          <p:attrName>style.visibility</p:attrName>
                                        </p:attrNameLst>
                                      </p:cBhvr>
                                      <p:to>
                                        <p:strVal val="visible"/>
                                      </p:to>
                                    </p:set>
                                    <p:animEffect transition="in" filter="wipe(left)">
                                      <p:cBhvr>
                                        <p:cTn id="43" dur="2000"/>
                                        <p:tgtEl>
                                          <p:spTgt spid="318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autoUpdateAnimBg="0" build="p"/>
      <p:bldP spid="31749" grpId="0" autoUpdateAnimBg="0" build="p"/>
      <p:bldP spid="31803" grpId="0"/>
      <p:bldP spid="31804" grpId="0"/>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4"/>
          <p:cNvSpPr>
            <a:spLocks noGrp="1"/>
          </p:cNvSpPr>
          <p:nvPr>
            <p:ph type="sldNum" sz="quarter" idx="12"/>
          </p:nvPr>
        </p:nvSpPr>
        <p:spPr>
          <a:xfrm>
            <a:off x="7091092" y="115939"/>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CBBAA74E-259E-436C-A926-0C10A28CDA00}" type="slidenum">
              <a:rPr kumimoji="0" lang="zh-CN" altLang="en-US" sz="2000" smtClean="0">
                <a:solidFill>
                  <a:srgbClr val="0000FF"/>
                </a:solidFill>
              </a:rPr>
            </a:fld>
            <a:endParaRPr kumimoji="0" lang="en-US" altLang="zh-CN" sz="2000" dirty="0" smtClean="0">
              <a:solidFill>
                <a:srgbClr val="0000FF"/>
              </a:solidFill>
            </a:endParaRPr>
          </a:p>
        </p:txBody>
      </p:sp>
      <p:sp>
        <p:nvSpPr>
          <p:cNvPr id="95236" name="Rectangle 4"/>
          <p:cNvSpPr>
            <a:spLocks noChangeArrowheads="1"/>
          </p:cNvSpPr>
          <p:nvPr/>
        </p:nvSpPr>
        <p:spPr bwMode="auto">
          <a:xfrm>
            <a:off x="854464" y="433319"/>
            <a:ext cx="4954658"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a:latin typeface="宋体" panose="02010600030101010101" pitchFamily="2" charset="-122"/>
              </a:rPr>
              <a:t>②</a:t>
            </a:r>
            <a:r>
              <a:rPr lang="zh-CN" altLang="en-US" b="1" dirty="0"/>
              <a:t>  中心距偏差的</a:t>
            </a:r>
            <a:r>
              <a:rPr lang="zh-CN" altLang="en-US" b="1" dirty="0">
                <a:solidFill>
                  <a:srgbClr val="FF0066"/>
                </a:solidFill>
              </a:rPr>
              <a:t>合格条件</a:t>
            </a:r>
            <a:endParaRPr lang="zh-CN" altLang="en-US" b="1" dirty="0">
              <a:solidFill>
                <a:srgbClr val="FF0066"/>
              </a:solidFill>
            </a:endParaRPr>
          </a:p>
        </p:txBody>
      </p:sp>
      <mc:AlternateContent xmlns:mc="http://schemas.openxmlformats.org/markup-compatibility/2006">
        <mc:Choice xmlns:a14="http://schemas.microsoft.com/office/drawing/2010/main" Requires="a14">
          <p:sp>
            <p:nvSpPr>
              <p:cNvPr id="95237" name="Rectangle 5"/>
              <p:cNvSpPr>
                <a:spLocks noChangeArrowheads="1"/>
              </p:cNvSpPr>
              <p:nvPr/>
            </p:nvSpPr>
            <p:spPr bwMode="auto">
              <a:xfrm>
                <a:off x="872401" y="923856"/>
                <a:ext cx="7330566" cy="461665"/>
              </a:xfrm>
              <a:prstGeom prst="rect">
                <a:avLst/>
              </a:prstGeom>
              <a:noFill/>
              <a:ln>
                <a:noFill/>
              </a:ln>
              <a:effectLst/>
              <a:extLst>
                <a:ext uri="{909E8E84-426E-40DD-AFC4-6F175D3DCCD1}">
                  <a14:hiddenFill>
                    <a:solidFill>
                      <a:srgbClr val="000000"/>
                    </a:solidFill>
                  </a14:hiddenFill>
                </a:ext>
                <a:ext uri="{91240B29-F687-4F45-9708-019B960494DF}">
                  <a14:hiddenLine w="9525">
                    <a:solidFill>
                      <a:srgbClr val="000000"/>
                    </a:solidFill>
                    <a:miter lim="800000"/>
                    <a:headEnd/>
                    <a:tailEnd/>
                  </a14:hiddenLine>
                </a:ext>
                <a:ext uri="{AF507438-7753-43E0-B8FC-AC1667EBCBE1}">
                  <a14:hiddenEffects>
                    <a:effectLst>
                      <a:outerShdw dist="35921" dir="2700000" algn="ctr" rotWithShape="0">
                        <a:srgbClr val="868686"/>
                      </a:outerShdw>
                    </a:effectLst>
                  </a14:hiddenEffects>
                </a:ext>
              </a:extLst>
            </p:spPr>
            <p:txBody>
              <a:bodyPr wrap="square">
                <a:spAutoFit/>
              </a:bodyPr>
              <a:lstStyle/>
              <a:p>
                <a:pPr algn="l"/>
                <a:r>
                  <a:rPr lang="zh-CN" altLang="en-US" b="1" dirty="0" smtClean="0"/>
                  <a:t>中心距偏差的允许值</a:t>
                </a:r>
                <a:r>
                  <a:rPr lang="en-US" altLang="zh-CN" b="1" dirty="0" smtClean="0"/>
                  <a:t>—</a:t>
                </a:r>
                <a:r>
                  <a:rPr lang="zh-CN" altLang="en-US" b="1" dirty="0" smtClean="0"/>
                  <a:t>极限偏差</a:t>
                </a:r>
                <a:r>
                  <a:rPr lang="en-US" altLang="zh-CN" b="1" dirty="0" smtClean="0">
                    <a:latin typeface="Times New Roman"/>
                    <a:cs typeface="Times New Roman"/>
                  </a:rPr>
                  <a:t>±</a:t>
                </a:r>
                <a14:m>
                  <m:oMath xmlns:m="http://schemas.openxmlformats.org/officeDocument/2006/math">
                    <m:sSub>
                      <m:sSubPr>
                        <m:ctrlPr>
                          <a:rPr lang="en-US" altLang="zh-CN" b="1" i="1" smtClean="0">
                            <a:latin typeface="Cambria Math"/>
                            <a:cs typeface="Times New Roman"/>
                          </a:rPr>
                        </m:ctrlPr>
                      </m:sSubPr>
                      <m:e>
                        <m:r>
                          <a:rPr lang="en-US" altLang="zh-CN" b="1" i="1" smtClean="0">
                            <a:latin typeface="Cambria Math"/>
                            <a:cs typeface="Times New Roman"/>
                          </a:rPr>
                          <m:t>𝒇</m:t>
                        </m:r>
                      </m:e>
                      <m:sub>
                        <m:r>
                          <a:rPr lang="en-US" altLang="zh-CN" b="1" i="0" smtClean="0">
                            <a:latin typeface="Cambria Math"/>
                            <a:cs typeface="Times New Roman"/>
                          </a:rPr>
                          <m:t>𝐚</m:t>
                        </m:r>
                      </m:sub>
                    </m:sSub>
                  </m:oMath>
                </a14:m>
                <a:r>
                  <a:rPr lang="zh-CN" altLang="en-US" b="1" dirty="0" smtClean="0"/>
                  <a:t>见</a:t>
                </a:r>
                <a:r>
                  <a:rPr lang="zh-CN" altLang="en-US" b="1" dirty="0"/>
                  <a:t>表</a:t>
                </a:r>
                <a:r>
                  <a:rPr lang="en-US" altLang="zh-CN" b="1" dirty="0"/>
                  <a:t>10.8</a:t>
                </a:r>
                <a:r>
                  <a:rPr lang="zh-CN" altLang="en-US" b="1" dirty="0"/>
                  <a:t>所示。</a:t>
                </a:r>
              </a:p>
            </p:txBody>
          </p:sp>
        </mc:Choice>
        <mc:Fallback>
          <p:sp>
            <p:nvSpPr>
              <p:cNvPr id="95237" name="Rectangle 5"/>
              <p:cNvSpPr>
                <a:spLocks noRot="1" noChangeAspect="1" noMove="1" noResize="1" noEditPoints="1" noAdjustHandles="1" noChangeArrowheads="1" noChangeShapeType="1" noTextEdit="1"/>
              </p:cNvSpPr>
              <p:nvPr/>
            </p:nvSpPr>
            <p:spPr bwMode="auto">
              <a:xfrm>
                <a:off x="872401" y="923856"/>
                <a:ext cx="7330566" cy="461665"/>
              </a:xfrm>
              <a:prstGeom prst="rect">
                <a:avLst/>
              </a:prstGeom>
              <a:blipFill rotWithShape="1">
                <a:blip r:embed="rId1"/>
                <a:stretch>
                  <a:fillRect l="-1247" t="-14667" b="-32000"/>
                </a:stretch>
              </a:blip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zh-CN" altLang="en-US">
                    <a:noFill/>
                  </a:rPr>
                  <a:t> </a:t>
                </a:r>
                <a:endParaRPr lang="zh-CN" altLang="en-US">
                  <a:noFill/>
                </a:endParaRPr>
              </a:p>
            </p:txBody>
          </p:sp>
        </mc:Fallback>
      </mc:AlternateContent>
      <p:pic>
        <p:nvPicPr>
          <p:cNvPr id="15398" name="Picture 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4005" y="4101475"/>
            <a:ext cx="5143500"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99" name="Picture 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3382" y="1381055"/>
            <a:ext cx="7288188" cy="2667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236"/>
                                        </p:tgtEl>
                                        <p:attrNameLst>
                                          <p:attrName>style.visibility</p:attrName>
                                        </p:attrNameLst>
                                      </p:cBhvr>
                                      <p:to>
                                        <p:strVal val="visible"/>
                                      </p:to>
                                    </p:set>
                                    <p:animEffect transition="in" filter="wipe(left)">
                                      <p:cBhvr>
                                        <p:cTn id="7" dur="2000"/>
                                        <p:tgtEl>
                                          <p:spTgt spid="952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5237"/>
                                        </p:tgtEl>
                                        <p:attrNameLst>
                                          <p:attrName>style.visibility</p:attrName>
                                        </p:attrNameLst>
                                      </p:cBhvr>
                                      <p:to>
                                        <p:strVal val="visible"/>
                                      </p:to>
                                    </p:set>
                                    <p:animEffect transition="in" filter="wipe(left)">
                                      <p:cBhvr>
                                        <p:cTn id="12" dur="2000"/>
                                        <p:tgtEl>
                                          <p:spTgt spid="952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399"/>
                                        </p:tgtEl>
                                        <p:attrNameLst>
                                          <p:attrName>style.visibility</p:attrName>
                                        </p:attrNameLst>
                                      </p:cBhvr>
                                      <p:to>
                                        <p:strVal val="visible"/>
                                      </p:to>
                                    </p:set>
                                    <p:animEffect transition="in" filter="wipe(left)">
                                      <p:cBhvr>
                                        <p:cTn id="17" dur="500"/>
                                        <p:tgtEl>
                                          <p:spTgt spid="1539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398"/>
                                        </p:tgtEl>
                                        <p:attrNameLst>
                                          <p:attrName>style.visibility</p:attrName>
                                        </p:attrNameLst>
                                      </p:cBhvr>
                                      <p:to>
                                        <p:strVal val="visible"/>
                                      </p:to>
                                    </p:set>
                                    <p:animEffect transition="in" filter="wipe(left)">
                                      <p:cBhvr>
                                        <p:cTn id="22" dur="500"/>
                                        <p:tgtEl>
                                          <p:spTgt spid="15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6" grpId="0"/>
      <p:bldP spid="952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4"/>
          <p:cNvSpPr>
            <a:spLocks noGrp="1"/>
          </p:cNvSpPr>
          <p:nvPr>
            <p:ph type="sldNum" sz="quarter" idx="12"/>
          </p:nvPr>
        </p:nvSpPr>
        <p:spPr>
          <a:xfrm>
            <a:off x="7182728" y="112988"/>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F84A47D1-D7AB-468E-B6CF-62E84E97FF42}" type="slidenum">
              <a:rPr kumimoji="0" lang="zh-CN" altLang="en-US" sz="2000" smtClean="0">
                <a:solidFill>
                  <a:srgbClr val="0000FF"/>
                </a:solidFill>
              </a:rPr>
            </a:fld>
            <a:endParaRPr kumimoji="0" lang="en-US" altLang="zh-CN" sz="2000" dirty="0" smtClean="0">
              <a:solidFill>
                <a:srgbClr val="0000FF"/>
              </a:solidFill>
            </a:endParaRPr>
          </a:p>
        </p:txBody>
      </p:sp>
      <p:sp>
        <p:nvSpPr>
          <p:cNvPr id="94220" name="Text Box 12"/>
          <p:cNvSpPr txBox="1">
            <a:spLocks noChangeArrowheads="1"/>
          </p:cNvSpPr>
          <p:nvPr/>
        </p:nvSpPr>
        <p:spPr bwMode="auto">
          <a:xfrm>
            <a:off x="212040" y="844800"/>
            <a:ext cx="865324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latin typeface="宋体" panose="02010600030101010101" pitchFamily="2" charset="-122"/>
              </a:rPr>
              <a:t>    轴线平行度偏差的影响与其向量的方向有关，因此规定了两种轴线平行度偏差</a:t>
            </a:r>
            <a:r>
              <a:rPr lang="en-US" altLang="zh-CN" b="1" dirty="0">
                <a:latin typeface="宋体" panose="02010600030101010101" pitchFamily="2" charset="-122"/>
              </a:rPr>
              <a:t>,</a:t>
            </a:r>
            <a:r>
              <a:rPr lang="zh-CN" altLang="en-US" b="1" dirty="0">
                <a:latin typeface="宋体" panose="02010600030101010101" pitchFamily="2" charset="-122"/>
              </a:rPr>
              <a:t>见图</a:t>
            </a:r>
            <a:r>
              <a:rPr lang="en-US" altLang="zh-CN" b="1" dirty="0">
                <a:latin typeface="宋体" panose="02010600030101010101" pitchFamily="2" charset="-122"/>
              </a:rPr>
              <a:t>3.11</a:t>
            </a:r>
            <a:r>
              <a:rPr lang="zh-CN" altLang="en-US" b="1" dirty="0">
                <a:latin typeface="宋体" panose="02010600030101010101" pitchFamily="2" charset="-122"/>
              </a:rPr>
              <a:t>所示。</a:t>
            </a:r>
            <a:endParaRPr lang="zh-CN" altLang="en-US" b="1" dirty="0">
              <a:latin typeface="宋体" panose="02010600030101010101" pitchFamily="2" charset="-122"/>
            </a:endParaRPr>
          </a:p>
        </p:txBody>
      </p:sp>
      <p:sp>
        <p:nvSpPr>
          <p:cNvPr id="3" name="矩形 2"/>
          <p:cNvSpPr>
            <a:spLocks noChangeArrowheads="1"/>
          </p:cNvSpPr>
          <p:nvPr/>
        </p:nvSpPr>
        <p:spPr bwMode="auto">
          <a:xfrm>
            <a:off x="366156" y="2487673"/>
            <a:ext cx="4572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000" b="1" dirty="0"/>
              <a:t>        </a:t>
            </a:r>
            <a:r>
              <a:rPr lang="zh-CN" altLang="en-US" sz="2000" b="1" dirty="0">
                <a:solidFill>
                  <a:srgbClr val="FF0000"/>
                </a:solidFill>
              </a:rPr>
              <a:t>轴线平面</a:t>
            </a:r>
            <a:r>
              <a:rPr lang="zh-CN" altLang="en-US" sz="2000" b="1" dirty="0"/>
              <a:t>是指包含基准轴线，并通过被测轴线与其一个轴承中间平面的交点所确定的平面。</a:t>
            </a:r>
            <a:endParaRPr lang="zh-CN" altLang="en-US" sz="2000" b="1" dirty="0"/>
          </a:p>
        </p:txBody>
      </p:sp>
      <p:sp>
        <p:nvSpPr>
          <p:cNvPr id="4" name="矩形 3"/>
          <p:cNvSpPr>
            <a:spLocks noChangeArrowheads="1"/>
          </p:cNvSpPr>
          <p:nvPr/>
        </p:nvSpPr>
        <p:spPr bwMode="auto">
          <a:xfrm>
            <a:off x="363956" y="3441236"/>
            <a:ext cx="42513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2000" b="1" dirty="0"/>
              <a:t>        </a:t>
            </a:r>
            <a:r>
              <a:rPr lang="zh-CN" altLang="en-US" sz="2000" b="1" dirty="0">
                <a:solidFill>
                  <a:srgbClr val="FF0000"/>
                </a:solidFill>
              </a:rPr>
              <a:t>垂直平面</a:t>
            </a:r>
            <a:r>
              <a:rPr lang="zh-CN" altLang="en-US" sz="2000" b="1" dirty="0"/>
              <a:t>是指通过上述交点确定的垂直于轴线平面</a:t>
            </a:r>
            <a:r>
              <a:rPr lang="en-US" altLang="zh-CN" sz="2000" b="1" dirty="0"/>
              <a:t>,</a:t>
            </a:r>
            <a:r>
              <a:rPr lang="zh-CN" altLang="en-US" sz="2000" b="1" dirty="0"/>
              <a:t>并且平行于基准轴线的平面</a:t>
            </a:r>
            <a:r>
              <a:rPr lang="zh-CN" altLang="en-US" b="1" dirty="0"/>
              <a:t>。</a:t>
            </a:r>
            <a:endParaRPr lang="zh-CN" altLang="en-US" b="1" dirty="0"/>
          </a:p>
        </p:txBody>
      </p:sp>
      <p:sp>
        <p:nvSpPr>
          <p:cNvPr id="14" name="矩形 13"/>
          <p:cNvSpPr>
            <a:spLocks noChangeArrowheads="1"/>
          </p:cNvSpPr>
          <p:nvPr/>
        </p:nvSpPr>
        <p:spPr bwMode="auto">
          <a:xfrm>
            <a:off x="239105" y="4484417"/>
            <a:ext cx="3038475"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ts val="2400"/>
              </a:lnSpc>
            </a:pPr>
            <a:r>
              <a:rPr lang="zh-CN" altLang="en-US" sz="2000" b="1" dirty="0"/>
              <a:t>         </a:t>
            </a:r>
            <a:r>
              <a:rPr lang="zh-CN" altLang="en-US" sz="2000" b="1" dirty="0">
                <a:solidFill>
                  <a:srgbClr val="FF0000"/>
                </a:solidFill>
              </a:rPr>
              <a:t>基准轴线</a:t>
            </a:r>
            <a:r>
              <a:rPr lang="zh-CN" altLang="en-US" sz="2000" b="1" dirty="0"/>
              <a:t>一般选两对轴承中跨距</a:t>
            </a:r>
            <a:r>
              <a:rPr lang="en-US" altLang="zh-CN" sz="2000" b="1" i="1" dirty="0"/>
              <a:t>L</a:t>
            </a:r>
            <a:r>
              <a:rPr lang="en-US" altLang="zh-CN" sz="2000" b="1" dirty="0"/>
              <a:t> </a:t>
            </a:r>
            <a:r>
              <a:rPr lang="zh-CN" altLang="en-US" sz="2000" b="1" dirty="0"/>
              <a:t>较大的那条轴线。如果两对轴承的跨距相同</a:t>
            </a:r>
            <a:r>
              <a:rPr lang="en-US" altLang="zh-CN" sz="2000" b="1" dirty="0"/>
              <a:t>,</a:t>
            </a:r>
            <a:r>
              <a:rPr lang="zh-CN" altLang="en-US" sz="2000" b="1" dirty="0"/>
              <a:t>则可取其中任何一条轴线作基准轴线。</a:t>
            </a:r>
            <a:endParaRPr lang="zh-CN" altLang="en-US" sz="2000" b="1" dirty="0"/>
          </a:p>
        </p:txBody>
      </p:sp>
      <p:pic>
        <p:nvPicPr>
          <p:cNvPr id="16413" name="Picture 2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00344" y="1681743"/>
            <a:ext cx="39243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433" name="Picture 4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344" y="438156"/>
            <a:ext cx="6024236" cy="433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3470" y="1333562"/>
            <a:ext cx="3562054" cy="4098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AutoShape 11"/>
          <p:cNvSpPr>
            <a:spLocks noChangeArrowheads="1"/>
          </p:cNvSpPr>
          <p:nvPr/>
        </p:nvSpPr>
        <p:spPr bwMode="auto">
          <a:xfrm>
            <a:off x="5256050" y="5432481"/>
            <a:ext cx="2001728" cy="753061"/>
          </a:xfrm>
          <a:prstGeom prst="wedgeRoundRectCallout">
            <a:avLst>
              <a:gd name="adj1" fmla="val -17197"/>
              <a:gd name="adj2" fmla="val -218389"/>
              <a:gd name="adj3" fmla="val 16667"/>
            </a:avLst>
          </a:prstGeom>
          <a:solidFill>
            <a:schemeClr val="bg1"/>
          </a:solidFill>
          <a:ln w="57150">
            <a:solidFill>
              <a:srgbClr val="FF0066"/>
            </a:solidFill>
            <a:miter lim="800000"/>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zh-CN" altLang="en-US" sz="1800" b="1" dirty="0">
                <a:latin typeface="宋体" panose="02010600030101010101" pitchFamily="2" charset="-122"/>
              </a:rPr>
              <a:t>轴线平面上的</a:t>
            </a:r>
            <a:endParaRPr lang="zh-CN" altLang="en-US" sz="1800" b="1" dirty="0">
              <a:latin typeface="宋体" panose="02010600030101010101" pitchFamily="2" charset="-122"/>
            </a:endParaRPr>
          </a:p>
          <a:p>
            <a:r>
              <a:rPr lang="zh-CN" altLang="en-US" sz="1800" b="1" dirty="0">
                <a:latin typeface="宋体" panose="02010600030101010101" pitchFamily="2" charset="-122"/>
              </a:rPr>
              <a:t>轴线平行度偏差</a:t>
            </a:r>
            <a:endParaRPr lang="zh-CN" altLang="en-US" sz="1800" b="1" dirty="0">
              <a:latin typeface="宋体" panose="02010600030101010101" pitchFamily="2" charset="-122"/>
            </a:endParaRPr>
          </a:p>
        </p:txBody>
      </p:sp>
      <p:sp>
        <p:nvSpPr>
          <p:cNvPr id="18" name="AutoShape 10"/>
          <p:cNvSpPr>
            <a:spLocks noChangeArrowheads="1"/>
          </p:cNvSpPr>
          <p:nvPr/>
        </p:nvSpPr>
        <p:spPr bwMode="auto">
          <a:xfrm>
            <a:off x="3309195" y="4294160"/>
            <a:ext cx="2070677" cy="668066"/>
          </a:xfrm>
          <a:prstGeom prst="wedgeRoundRectCallout">
            <a:avLst>
              <a:gd name="adj1" fmla="val 55703"/>
              <a:gd name="adj2" fmla="val -143740"/>
              <a:gd name="adj3" fmla="val 16667"/>
            </a:avLst>
          </a:prstGeom>
          <a:solidFill>
            <a:schemeClr val="bg1"/>
          </a:solidFill>
          <a:ln w="57150">
            <a:solidFill>
              <a:srgbClr val="FF0066"/>
            </a:solidFill>
            <a:miter lim="800000"/>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zh-CN" altLang="en-US" sz="1800" b="1" dirty="0">
                <a:latin typeface="宋体" panose="02010600030101010101" pitchFamily="2" charset="-122"/>
              </a:rPr>
              <a:t>垂直平面上的</a:t>
            </a:r>
            <a:endParaRPr lang="zh-CN" altLang="en-US" sz="1800" b="1" dirty="0">
              <a:latin typeface="宋体" panose="02010600030101010101" pitchFamily="2" charset="-122"/>
            </a:endParaRPr>
          </a:p>
          <a:p>
            <a:r>
              <a:rPr lang="zh-CN" altLang="en-US" sz="1800" b="1" dirty="0" smtClean="0">
                <a:latin typeface="宋体" panose="02010600030101010101" pitchFamily="2" charset="-122"/>
              </a:rPr>
              <a:t>轴线</a:t>
            </a:r>
            <a:r>
              <a:rPr lang="zh-CN" altLang="en-US" sz="1800" b="1" dirty="0">
                <a:latin typeface="宋体" panose="02010600030101010101" pitchFamily="2" charset="-122"/>
              </a:rPr>
              <a:t>平</a:t>
            </a:r>
            <a:r>
              <a:rPr lang="zh-CN" altLang="en-US" sz="1800" b="1" dirty="0" smtClean="0">
                <a:latin typeface="宋体" panose="02010600030101010101" pitchFamily="2" charset="-122"/>
              </a:rPr>
              <a:t>行度偏差</a:t>
            </a:r>
            <a:endParaRPr lang="en-US" altLang="zh-CN" sz="1800" b="1" dirty="0">
              <a:latin typeface="宋体" panose="02010600030101010101" pitchFamily="2" charset="-122"/>
            </a:endParaRPr>
          </a:p>
        </p:txBody>
      </p:sp>
      <p:pic>
        <p:nvPicPr>
          <p:cNvPr id="16434" name="Picture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260" y="2069689"/>
            <a:ext cx="38290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433"/>
                                        </p:tgtEl>
                                        <p:attrNameLst>
                                          <p:attrName>style.visibility</p:attrName>
                                        </p:attrNameLst>
                                      </p:cBhvr>
                                      <p:to>
                                        <p:strVal val="visible"/>
                                      </p:to>
                                    </p:set>
                                    <p:animEffect transition="in" filter="wipe(left)">
                                      <p:cBhvr>
                                        <p:cTn id="7" dur="500"/>
                                        <p:tgtEl>
                                          <p:spTgt spid="164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4220">
                                            <p:txEl>
                                              <p:pRg st="0" end="0"/>
                                            </p:txEl>
                                          </p:spTgt>
                                        </p:tgtEl>
                                        <p:attrNameLst>
                                          <p:attrName>style.visibility</p:attrName>
                                        </p:attrNameLst>
                                      </p:cBhvr>
                                      <p:to>
                                        <p:strVal val="visible"/>
                                      </p:to>
                                    </p:set>
                                    <p:animEffect transition="in" filter="wipe(left)">
                                      <p:cBhvr>
                                        <p:cTn id="12" dur="300"/>
                                        <p:tgtEl>
                                          <p:spTgt spid="9422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6413"/>
                                        </p:tgtEl>
                                        <p:attrNameLst>
                                          <p:attrName>style.visibility</p:attrName>
                                        </p:attrNameLst>
                                      </p:cBhvr>
                                      <p:to>
                                        <p:strVal val="visible"/>
                                      </p:to>
                                    </p:set>
                                    <p:animEffect transition="in" filter="wipe(left)">
                                      <p:cBhvr>
                                        <p:cTn id="23" dur="500"/>
                                        <p:tgtEl>
                                          <p:spTgt spid="16413"/>
                                        </p:tgtEl>
                                      </p:cBhvr>
                                    </p:animEffect>
                                  </p:childTnLst>
                                </p:cTn>
                              </p:par>
                            </p:childTnLst>
                          </p:cTn>
                        </p:par>
                      </p:childTnLst>
                    </p:cTn>
                  </p:par>
                  <p:par>
                    <p:cTn id="24" fill="hold">
                      <p:stCondLst>
                        <p:cond delay="indefinite"/>
                      </p:stCondLst>
                      <p:childTnLst>
                        <p:par>
                          <p:cTn id="25" fill="hold">
                            <p:stCondLst>
                              <p:cond delay="0"/>
                            </p:stCondLst>
                            <p:childTnLst>
                              <p:par>
                                <p:cTn id="26" presetID="17" presetClass="entr" presetSubtype="4"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ppt_x</p:attrName>
                                        </p:attrNameLst>
                                      </p:cBhvr>
                                      <p:tavLst>
                                        <p:tav tm="0">
                                          <p:val>
                                            <p:strVal val="#ppt_x"/>
                                          </p:val>
                                        </p:tav>
                                        <p:tav tm="100000">
                                          <p:val>
                                            <p:strVal val="#ppt_x"/>
                                          </p:val>
                                        </p:tav>
                                      </p:tavLst>
                                    </p:anim>
                                    <p:anim calcmode="lin" valueType="num">
                                      <p:cBhvr>
                                        <p:cTn id="29" dur="500" fill="hold"/>
                                        <p:tgtEl>
                                          <p:spTgt spid="17"/>
                                        </p:tgtEl>
                                        <p:attrNameLst>
                                          <p:attrName>ppt_y</p:attrName>
                                        </p:attrNameLst>
                                      </p:cBhvr>
                                      <p:tavLst>
                                        <p:tav tm="0">
                                          <p:val>
                                            <p:strVal val="#ppt_y+#ppt_h/2"/>
                                          </p:val>
                                        </p:tav>
                                        <p:tav tm="100000">
                                          <p:val>
                                            <p:strVal val="#ppt_y"/>
                                          </p:val>
                                        </p:tav>
                                      </p:tavLst>
                                    </p:anim>
                                    <p:anim calcmode="lin" valueType="num">
                                      <p:cBhvr>
                                        <p:cTn id="30" dur="500" fill="hold"/>
                                        <p:tgtEl>
                                          <p:spTgt spid="17"/>
                                        </p:tgtEl>
                                        <p:attrNameLst>
                                          <p:attrName>ppt_w</p:attrName>
                                        </p:attrNameLst>
                                      </p:cBhvr>
                                      <p:tavLst>
                                        <p:tav tm="0">
                                          <p:val>
                                            <p:strVal val="#ppt_w"/>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6434"/>
                                        </p:tgtEl>
                                        <p:attrNameLst>
                                          <p:attrName>style.visibility</p:attrName>
                                        </p:attrNameLst>
                                      </p:cBhvr>
                                      <p:to>
                                        <p:strVal val="visible"/>
                                      </p:to>
                                    </p:set>
                                    <p:animEffect transition="in" filter="wipe(left)">
                                      <p:cBhvr>
                                        <p:cTn id="36" dur="500"/>
                                        <p:tgtEl>
                                          <p:spTgt spid="16434"/>
                                        </p:tgtEl>
                                      </p:cBhvr>
                                    </p:animEffect>
                                  </p:childTnLst>
                                </p:cTn>
                              </p:par>
                            </p:childTnLst>
                          </p:cTn>
                        </p:par>
                      </p:childTnLst>
                    </p:cTn>
                  </p:par>
                  <p:par>
                    <p:cTn id="37" fill="hold">
                      <p:stCondLst>
                        <p:cond delay="indefinite"/>
                      </p:stCondLst>
                      <p:childTnLst>
                        <p:par>
                          <p:cTn id="38" fill="hold">
                            <p:stCondLst>
                              <p:cond delay="0"/>
                            </p:stCondLst>
                            <p:childTnLst>
                              <p:par>
                                <p:cTn id="39" presetID="17" presetClass="entr" presetSubtype="4"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ppt_x</p:attrName>
                                        </p:attrNameLst>
                                      </p:cBhvr>
                                      <p:tavLst>
                                        <p:tav tm="0">
                                          <p:val>
                                            <p:strVal val="#ppt_x"/>
                                          </p:val>
                                        </p:tav>
                                        <p:tav tm="100000">
                                          <p:val>
                                            <p:strVal val="#ppt_x"/>
                                          </p:val>
                                        </p:tav>
                                      </p:tavLst>
                                    </p:anim>
                                    <p:anim calcmode="lin" valueType="num">
                                      <p:cBhvr>
                                        <p:cTn id="42" dur="500" fill="hold"/>
                                        <p:tgtEl>
                                          <p:spTgt spid="18"/>
                                        </p:tgtEl>
                                        <p:attrNameLst>
                                          <p:attrName>ppt_y</p:attrName>
                                        </p:attrNameLst>
                                      </p:cBhvr>
                                      <p:tavLst>
                                        <p:tav tm="0">
                                          <p:val>
                                            <p:strVal val="#ppt_y+#ppt_h/2"/>
                                          </p:val>
                                        </p:tav>
                                        <p:tav tm="100000">
                                          <p:val>
                                            <p:strVal val="#ppt_y"/>
                                          </p:val>
                                        </p:tav>
                                      </p:tavLst>
                                    </p:anim>
                                    <p:anim calcmode="lin" valueType="num">
                                      <p:cBhvr>
                                        <p:cTn id="43" dur="500" fill="hold"/>
                                        <p:tgtEl>
                                          <p:spTgt spid="18"/>
                                        </p:tgtEl>
                                        <p:attrNameLst>
                                          <p:attrName>ppt_w</p:attrName>
                                        </p:attrNameLst>
                                      </p:cBhvr>
                                      <p:tavLst>
                                        <p:tav tm="0">
                                          <p:val>
                                            <p:strVal val="#ppt_w"/>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left)">
                                      <p:cBhvr>
                                        <p:cTn id="49" dur="500"/>
                                        <p:tgtEl>
                                          <p:spTgt spid="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left)">
                                      <p:cBhvr>
                                        <p:cTn id="54" dur="500"/>
                                        <p:tgtEl>
                                          <p:spTgt spid="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0" grpId="0" autoUpdateAnimBg="0" build="p"/>
      <p:bldP spid="3" grpId="0"/>
      <p:bldP spid="4" grpId="0"/>
      <p:bldP spid="14" grpId="0"/>
      <p:bldP spid="17" grpId="0" animBg="1" autoUpdateAnimBg="0"/>
      <p:bldP spid="18"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xfrm>
            <a:off x="6911350" y="335297"/>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35022C6D-4954-48C8-B8F2-4225D47E2F09}" type="slidenum">
              <a:rPr kumimoji="0" lang="zh-CN" altLang="en-US" sz="2000" smtClean="0">
                <a:solidFill>
                  <a:srgbClr val="0000FF"/>
                </a:solidFill>
              </a:rPr>
            </a:fld>
            <a:endParaRPr kumimoji="0" lang="en-US" altLang="zh-CN" sz="2000" dirty="0" smtClean="0">
              <a:solidFill>
                <a:srgbClr val="0000FF"/>
              </a:solidFill>
            </a:endParaRPr>
          </a:p>
        </p:txBody>
      </p:sp>
      <p:sp>
        <p:nvSpPr>
          <p:cNvPr id="54298" name="Rectangle 1050"/>
          <p:cNvSpPr>
            <a:spLocks noChangeArrowheads="1"/>
          </p:cNvSpPr>
          <p:nvPr/>
        </p:nvSpPr>
        <p:spPr bwMode="auto">
          <a:xfrm>
            <a:off x="1376690" y="1238055"/>
            <a:ext cx="5894140"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a:latin typeface="宋体" panose="02010600030101010101" pitchFamily="2" charset="-122"/>
              </a:rPr>
              <a:t>① 轴线平面上的平行度最大推荐值为</a:t>
            </a:r>
            <a:endParaRPr lang="en-US" altLang="zh-CN" b="1" dirty="0">
              <a:latin typeface="宋体" panose="02010600030101010101" pitchFamily="2" charset="-122"/>
            </a:endParaRPr>
          </a:p>
        </p:txBody>
      </p:sp>
      <p:sp>
        <p:nvSpPr>
          <p:cNvPr id="54301" name="Text Box 1053"/>
          <p:cNvSpPr txBox="1">
            <a:spLocks noChangeArrowheads="1"/>
          </p:cNvSpPr>
          <p:nvPr/>
        </p:nvSpPr>
        <p:spPr bwMode="auto">
          <a:xfrm>
            <a:off x="1403420" y="2708682"/>
            <a:ext cx="6789469" cy="52322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800" dirty="0"/>
              <a:t>② </a:t>
            </a:r>
            <a:r>
              <a:rPr lang="zh-CN" altLang="en-US" sz="2800" b="1" dirty="0">
                <a:latin typeface="宋体" panose="02010600030101010101" pitchFamily="2" charset="-122"/>
              </a:rPr>
              <a:t>垂直平面上的平行度最大推荐</a:t>
            </a:r>
            <a:r>
              <a:rPr lang="zh-CN" altLang="en-US" sz="2800" b="1" dirty="0" smtClean="0">
                <a:latin typeface="宋体" panose="02010600030101010101" pitchFamily="2" charset="-122"/>
              </a:rPr>
              <a:t>值为</a:t>
            </a:r>
            <a:endParaRPr lang="zh-CN" altLang="en-US" sz="2800" b="1" dirty="0">
              <a:latin typeface="宋体" panose="02010600030101010101" pitchFamily="2" charset="-122"/>
            </a:endParaRPr>
          </a:p>
        </p:txBody>
      </p:sp>
      <p:sp>
        <p:nvSpPr>
          <p:cNvPr id="54303" name="Text Box 1055"/>
          <p:cNvSpPr txBox="1">
            <a:spLocks noChangeArrowheads="1"/>
          </p:cNvSpPr>
          <p:nvPr/>
        </p:nvSpPr>
        <p:spPr bwMode="auto">
          <a:xfrm>
            <a:off x="1376048" y="4258320"/>
            <a:ext cx="271657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式中  </a:t>
            </a:r>
            <a:r>
              <a:rPr lang="en-US" altLang="zh-CN" b="1" i="1" dirty="0"/>
              <a:t>b   —  </a:t>
            </a:r>
            <a:r>
              <a:rPr lang="zh-CN" altLang="en-US" b="1" dirty="0" smtClean="0"/>
              <a:t>齿宽</a:t>
            </a:r>
            <a:endParaRPr lang="zh-CN" altLang="en-US" b="1" dirty="0"/>
          </a:p>
        </p:txBody>
      </p:sp>
      <p:sp>
        <p:nvSpPr>
          <p:cNvPr id="54304" name="Text Box 1056"/>
          <p:cNvSpPr txBox="1">
            <a:spLocks noChangeArrowheads="1"/>
          </p:cNvSpPr>
          <p:nvPr/>
        </p:nvSpPr>
        <p:spPr bwMode="auto">
          <a:xfrm>
            <a:off x="3990598" y="4288482"/>
            <a:ext cx="39815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i="1" dirty="0"/>
              <a:t>L</a:t>
            </a:r>
            <a:r>
              <a:rPr lang="en-US" altLang="zh-CN" b="1" dirty="0"/>
              <a:t>  — </a:t>
            </a:r>
            <a:r>
              <a:rPr lang="zh-CN" altLang="en-US" b="1" dirty="0"/>
              <a:t>箱体上的轴承跨</a:t>
            </a:r>
            <a:r>
              <a:rPr lang="zh-CN" altLang="en-US" b="1" dirty="0" smtClean="0"/>
              <a:t>距</a:t>
            </a:r>
            <a:endParaRPr lang="zh-CN" altLang="en-US" b="1" dirty="0"/>
          </a:p>
        </p:txBody>
      </p:sp>
      <p:sp>
        <p:nvSpPr>
          <p:cNvPr id="54305" name="Text Box 1057"/>
          <p:cNvSpPr txBox="1">
            <a:spLocks noChangeArrowheads="1"/>
          </p:cNvSpPr>
          <p:nvPr/>
        </p:nvSpPr>
        <p:spPr bwMode="auto">
          <a:xfrm>
            <a:off x="2060840" y="4739452"/>
            <a:ext cx="429577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i="1" dirty="0"/>
              <a:t>F</a:t>
            </a:r>
            <a:r>
              <a:rPr lang="en-US" altLang="zh-CN" b="1" baseline="-25000" dirty="0"/>
              <a:t>β</a:t>
            </a:r>
            <a:r>
              <a:rPr lang="en-US" altLang="zh-CN" b="1" i="1" baseline="-25000" dirty="0"/>
              <a:t>  </a:t>
            </a:r>
            <a:r>
              <a:rPr lang="en-US" altLang="zh-CN" b="1" i="1" dirty="0"/>
              <a:t>—  </a:t>
            </a:r>
            <a:r>
              <a:rPr lang="zh-CN" altLang="en-US" b="1" dirty="0"/>
              <a:t>螺旋线总</a:t>
            </a:r>
            <a:r>
              <a:rPr lang="zh-CN" altLang="en-US" b="1" dirty="0" smtClean="0"/>
              <a:t>公差</a:t>
            </a:r>
            <a:endParaRPr lang="zh-CN" altLang="en-US" b="1" baseline="-25000" dirty="0"/>
          </a:p>
        </p:txBody>
      </p:sp>
      <p:sp>
        <p:nvSpPr>
          <p:cNvPr id="2" name="矩形 1"/>
          <p:cNvSpPr/>
          <p:nvPr/>
        </p:nvSpPr>
        <p:spPr>
          <a:xfrm>
            <a:off x="749652" y="468981"/>
            <a:ext cx="6972001" cy="830997"/>
          </a:xfrm>
          <a:prstGeom prst="rect">
            <a:avLst/>
          </a:prstGeom>
        </p:spPr>
        <p:txBody>
          <a:bodyPr wrap="square">
            <a:spAutoFit/>
          </a:bodyPr>
          <a:lstStyle/>
          <a:p>
            <a:pPr algn="l"/>
            <a:r>
              <a:rPr lang="zh-CN" altLang="en-US" b="1" dirty="0" smtClean="0"/>
              <a:t>        轴线</a:t>
            </a:r>
            <a:r>
              <a:rPr lang="zh-CN" altLang="en-US" b="1" dirty="0"/>
              <a:t>平行度偏差影响轮齿载荷分布的均匀性</a:t>
            </a:r>
            <a:r>
              <a:rPr lang="zh-CN" altLang="en-US" b="1" dirty="0" smtClean="0"/>
              <a:t>。其偏差</a:t>
            </a:r>
            <a:r>
              <a:rPr lang="zh-CN" altLang="en-US" b="1" dirty="0"/>
              <a:t>的允许</a:t>
            </a:r>
            <a:r>
              <a:rPr lang="zh-CN" altLang="en-US" b="1" dirty="0" smtClean="0"/>
              <a:t>值</a:t>
            </a:r>
            <a:r>
              <a:rPr lang="zh-CN" altLang="en-US" b="1" dirty="0"/>
              <a:t>：</a:t>
            </a:r>
            <a:endParaRPr lang="zh-CN" altLang="en-US" b="1" dirty="0"/>
          </a:p>
        </p:txBody>
      </p:sp>
      <p:pic>
        <p:nvPicPr>
          <p:cNvPr id="17491" name="Picture 8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08542" y="1757418"/>
            <a:ext cx="4217060" cy="957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92" name="Picture 8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7958" y="3264829"/>
            <a:ext cx="5190821" cy="93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398241" y="5197406"/>
            <a:ext cx="6527606" cy="461665"/>
          </a:xfrm>
          <a:prstGeom prst="rect">
            <a:avLst/>
          </a:prstGeom>
        </p:spPr>
        <p:txBody>
          <a:bodyPr wrap="square">
            <a:spAutoFit/>
          </a:bodyPr>
          <a:lstStyle/>
          <a:p>
            <a:pPr algn="l"/>
            <a:r>
              <a:rPr lang="zh-CN" altLang="en-US" b="1" dirty="0" smtClean="0">
                <a:latin typeface="宋体" panose="02010600030101010101" pitchFamily="2" charset="-122"/>
                <a:ea typeface="宋体" panose="02010600030101010101" pitchFamily="2" charset="-122"/>
              </a:rPr>
              <a:t>③ </a:t>
            </a:r>
            <a:r>
              <a:rPr lang="zh-CN" altLang="en-US" b="1" dirty="0" smtClean="0"/>
              <a:t>齿轮</a:t>
            </a:r>
            <a:r>
              <a:rPr lang="zh-CN" altLang="en-US" b="1" dirty="0"/>
              <a:t>副轴线平行度偏差的合格条件为</a:t>
            </a:r>
            <a:endParaRPr lang="zh-CN" altLang="en-US" b="1" dirty="0"/>
          </a:p>
        </p:txBody>
      </p:sp>
      <p:pic>
        <p:nvPicPr>
          <p:cNvPr id="17494" name="Picture 8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9221" y="5735712"/>
            <a:ext cx="4301186" cy="70947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4298"/>
                                        </p:tgtEl>
                                        <p:attrNameLst>
                                          <p:attrName>style.visibility</p:attrName>
                                        </p:attrNameLst>
                                      </p:cBhvr>
                                      <p:to>
                                        <p:strVal val="visible"/>
                                      </p:to>
                                    </p:set>
                                    <p:animEffect transition="in" filter="wipe(left)">
                                      <p:cBhvr>
                                        <p:cTn id="12" dur="300"/>
                                        <p:tgtEl>
                                          <p:spTgt spid="5429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491"/>
                                        </p:tgtEl>
                                        <p:attrNameLst>
                                          <p:attrName>style.visibility</p:attrName>
                                        </p:attrNameLst>
                                      </p:cBhvr>
                                      <p:to>
                                        <p:strVal val="visible"/>
                                      </p:to>
                                    </p:set>
                                    <p:animEffect transition="in" filter="wipe(left)">
                                      <p:cBhvr>
                                        <p:cTn id="17" dur="500"/>
                                        <p:tgtEl>
                                          <p:spTgt spid="1749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4301"/>
                                        </p:tgtEl>
                                        <p:attrNameLst>
                                          <p:attrName>style.visibility</p:attrName>
                                        </p:attrNameLst>
                                      </p:cBhvr>
                                      <p:to>
                                        <p:strVal val="visible"/>
                                      </p:to>
                                    </p:set>
                                    <p:animEffect transition="in" filter="wipe(left)">
                                      <p:cBhvr>
                                        <p:cTn id="22" dur="300"/>
                                        <p:tgtEl>
                                          <p:spTgt spid="5430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7492"/>
                                        </p:tgtEl>
                                        <p:attrNameLst>
                                          <p:attrName>style.visibility</p:attrName>
                                        </p:attrNameLst>
                                      </p:cBhvr>
                                      <p:to>
                                        <p:strVal val="visible"/>
                                      </p:to>
                                    </p:set>
                                    <p:animEffect transition="in" filter="wipe(left)">
                                      <p:cBhvr>
                                        <p:cTn id="27" dur="500"/>
                                        <p:tgtEl>
                                          <p:spTgt spid="1749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4303"/>
                                        </p:tgtEl>
                                        <p:attrNameLst>
                                          <p:attrName>style.visibility</p:attrName>
                                        </p:attrNameLst>
                                      </p:cBhvr>
                                      <p:to>
                                        <p:strVal val="visible"/>
                                      </p:to>
                                    </p:set>
                                    <p:animEffect transition="in" filter="wipe(left)">
                                      <p:cBhvr>
                                        <p:cTn id="32" dur="300"/>
                                        <p:tgtEl>
                                          <p:spTgt spid="543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4304"/>
                                        </p:tgtEl>
                                        <p:attrNameLst>
                                          <p:attrName>style.visibility</p:attrName>
                                        </p:attrNameLst>
                                      </p:cBhvr>
                                      <p:to>
                                        <p:strVal val="visible"/>
                                      </p:to>
                                    </p:set>
                                    <p:animEffect transition="in" filter="wipe(left)">
                                      <p:cBhvr>
                                        <p:cTn id="37" dur="300"/>
                                        <p:tgtEl>
                                          <p:spTgt spid="5430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4305"/>
                                        </p:tgtEl>
                                        <p:attrNameLst>
                                          <p:attrName>style.visibility</p:attrName>
                                        </p:attrNameLst>
                                      </p:cBhvr>
                                      <p:to>
                                        <p:strVal val="visible"/>
                                      </p:to>
                                    </p:set>
                                    <p:animEffect transition="in" filter="wipe(left)">
                                      <p:cBhvr>
                                        <p:cTn id="42" dur="300"/>
                                        <p:tgtEl>
                                          <p:spTgt spid="5430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500"/>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7494"/>
                                        </p:tgtEl>
                                        <p:attrNameLst>
                                          <p:attrName>style.visibility</p:attrName>
                                        </p:attrNameLst>
                                      </p:cBhvr>
                                      <p:to>
                                        <p:strVal val="visible"/>
                                      </p:to>
                                    </p:set>
                                    <p:animEffect transition="in" filter="wipe(left)">
                                      <p:cBhvr>
                                        <p:cTn id="52" dur="500"/>
                                        <p:tgtEl>
                                          <p:spTgt spid="17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98" grpId="0" autoUpdateAnimBg="0"/>
      <p:bldP spid="54301" grpId="0" autoUpdateAnimBg="0"/>
      <p:bldP spid="54303" grpId="0" autoUpdateAnimBg="0"/>
      <p:bldP spid="54304" grpId="0" autoUpdateAnimBg="0"/>
      <p:bldP spid="54305" grpId="0" autoUpdateAnimBg="0"/>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xfrm>
            <a:off x="7055266" y="64184"/>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4D937DBF-72DA-4876-9D1E-03BC263FD2C8}" type="slidenum">
              <a:rPr kumimoji="0" lang="zh-CN" altLang="en-US" sz="2000" smtClean="0">
                <a:solidFill>
                  <a:srgbClr val="0000FF"/>
                </a:solidFill>
              </a:rPr>
            </a:fld>
            <a:endParaRPr kumimoji="0" lang="en-US" altLang="zh-CN" sz="2000" dirty="0" smtClean="0">
              <a:solidFill>
                <a:srgbClr val="0000FF"/>
              </a:solidFill>
            </a:endParaRPr>
          </a:p>
        </p:txBody>
      </p:sp>
      <p:sp>
        <p:nvSpPr>
          <p:cNvPr id="27660" name="Rectangle 1036"/>
          <p:cNvSpPr>
            <a:spLocks noChangeArrowheads="1"/>
          </p:cNvSpPr>
          <p:nvPr/>
        </p:nvSpPr>
        <p:spPr bwMode="auto">
          <a:xfrm>
            <a:off x="1081417" y="408269"/>
            <a:ext cx="5774739"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en-US" altLang="zh-CN" dirty="0"/>
              <a:t>(3)  </a:t>
            </a:r>
            <a:r>
              <a:rPr lang="zh-CN" altLang="en-US" b="1" dirty="0"/>
              <a:t>接触斑点</a:t>
            </a:r>
            <a:endParaRPr lang="zh-CN" altLang="en-US" b="1" dirty="0"/>
          </a:p>
        </p:txBody>
      </p:sp>
      <p:sp>
        <p:nvSpPr>
          <p:cNvPr id="27680" name="Rectangle 1056"/>
          <p:cNvSpPr>
            <a:spLocks noChangeArrowheads="1"/>
          </p:cNvSpPr>
          <p:nvPr/>
        </p:nvSpPr>
        <p:spPr bwMode="auto">
          <a:xfrm>
            <a:off x="367852" y="785567"/>
            <a:ext cx="8447673" cy="83099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a:t>         接触斑点的评定：</a:t>
            </a:r>
            <a:r>
              <a:rPr lang="zh-CN" altLang="en-US" b="1" dirty="0">
                <a:latin typeface="宋体" panose="02010600030101010101" pitchFamily="2" charset="-122"/>
              </a:rPr>
              <a:t>① 在齿轮箱体上安装好的配对齿轮所产生的接触斑点的大小，用来评估齿轮副的齿面接触精度。</a:t>
            </a:r>
            <a:endParaRPr lang="zh-CN" altLang="en-US" b="1" dirty="0">
              <a:latin typeface="宋体" panose="02010600030101010101" pitchFamily="2" charset="-122"/>
            </a:endParaRPr>
          </a:p>
        </p:txBody>
      </p:sp>
      <p:sp>
        <p:nvSpPr>
          <p:cNvPr id="27681" name="Rectangle 1057"/>
          <p:cNvSpPr>
            <a:spLocks noChangeArrowheads="1"/>
          </p:cNvSpPr>
          <p:nvPr/>
        </p:nvSpPr>
        <p:spPr bwMode="auto">
          <a:xfrm>
            <a:off x="390847" y="1622248"/>
            <a:ext cx="8288923" cy="120032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a:latin typeface="宋体" panose="02010600030101010101" pitchFamily="2" charset="-122"/>
              </a:rPr>
              <a:t>    ②</a:t>
            </a:r>
            <a:r>
              <a:rPr lang="zh-CN" altLang="en-US" b="1" dirty="0"/>
              <a:t>  将被测齿轮安装在机架上与测量</a:t>
            </a:r>
            <a:r>
              <a:rPr lang="zh-CN" altLang="en-US" b="1" dirty="0" smtClean="0"/>
              <a:t>齿轮（基准）在</a:t>
            </a:r>
            <a:r>
              <a:rPr lang="zh-CN" altLang="en-US" b="1" dirty="0"/>
              <a:t>轻载下测量接触斑点，可评估装配后齿轮螺旋线精度 和齿廓精度。</a:t>
            </a:r>
            <a:endParaRPr lang="zh-CN" altLang="en-US" b="1" dirty="0"/>
          </a:p>
        </p:txBody>
      </p:sp>
      <p:sp>
        <p:nvSpPr>
          <p:cNvPr id="27682" name="Text Box 1058"/>
          <p:cNvSpPr txBox="1">
            <a:spLocks noChangeArrowheads="1"/>
          </p:cNvSpPr>
          <p:nvPr/>
        </p:nvSpPr>
        <p:spPr bwMode="auto">
          <a:xfrm>
            <a:off x="1067894" y="2399604"/>
            <a:ext cx="5386178" cy="53553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b="1" dirty="0"/>
              <a:t> 图</a:t>
            </a:r>
            <a:r>
              <a:rPr lang="en-US" altLang="zh-CN" b="1" dirty="0"/>
              <a:t>10.12 </a:t>
            </a:r>
            <a:r>
              <a:rPr lang="zh-CN" altLang="en-US" b="1" dirty="0"/>
              <a:t>为计算接触</a:t>
            </a:r>
            <a:r>
              <a:rPr lang="zh-CN" altLang="en-US" b="1" dirty="0" smtClean="0"/>
              <a:t>斑点大小的</a:t>
            </a:r>
            <a:r>
              <a:rPr lang="zh-CN" altLang="en-US" b="1" dirty="0"/>
              <a:t>示意图。</a:t>
            </a:r>
            <a:endParaRPr lang="zh-CN" altLang="en-US" b="1" dirty="0"/>
          </a:p>
        </p:txBody>
      </p:sp>
      <p:pic>
        <p:nvPicPr>
          <p:cNvPr id="655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2903" y="2892725"/>
            <a:ext cx="5698076" cy="342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7660"/>
                                        </p:tgtEl>
                                        <p:attrNameLst>
                                          <p:attrName>style.visibility</p:attrName>
                                        </p:attrNameLst>
                                      </p:cBhvr>
                                      <p:to>
                                        <p:strVal val="visible"/>
                                      </p:to>
                                    </p:set>
                                    <p:animEffect transition="in" filter="wipe(left)">
                                      <p:cBhvr>
                                        <p:cTn id="7" dur="300"/>
                                        <p:tgtEl>
                                          <p:spTgt spid="276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7680"/>
                                        </p:tgtEl>
                                        <p:attrNameLst>
                                          <p:attrName>style.visibility</p:attrName>
                                        </p:attrNameLst>
                                      </p:cBhvr>
                                      <p:to>
                                        <p:strVal val="visible"/>
                                      </p:to>
                                    </p:set>
                                    <p:animEffect transition="in" filter="wipe(left)">
                                      <p:cBhvr>
                                        <p:cTn id="12" dur="300"/>
                                        <p:tgtEl>
                                          <p:spTgt spid="2768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681"/>
                                        </p:tgtEl>
                                        <p:attrNameLst>
                                          <p:attrName>style.visibility</p:attrName>
                                        </p:attrNameLst>
                                      </p:cBhvr>
                                      <p:to>
                                        <p:strVal val="visible"/>
                                      </p:to>
                                    </p:set>
                                    <p:animEffect transition="in" filter="wipe(left)">
                                      <p:cBhvr>
                                        <p:cTn id="17" dur="2000"/>
                                        <p:tgtEl>
                                          <p:spTgt spid="2768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7682"/>
                                        </p:tgtEl>
                                        <p:attrNameLst>
                                          <p:attrName>style.visibility</p:attrName>
                                        </p:attrNameLst>
                                      </p:cBhvr>
                                      <p:to>
                                        <p:strVal val="visible"/>
                                      </p:to>
                                    </p:set>
                                    <p:animEffect transition="in" filter="wipe(left)">
                                      <p:cBhvr>
                                        <p:cTn id="22" dur="2000"/>
                                        <p:tgtEl>
                                          <p:spTgt spid="2768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5538"/>
                                        </p:tgtEl>
                                        <p:attrNameLst>
                                          <p:attrName>style.visibility</p:attrName>
                                        </p:attrNameLst>
                                      </p:cBhvr>
                                      <p:to>
                                        <p:strVal val="visible"/>
                                      </p:to>
                                    </p:set>
                                    <p:anim calcmode="lin" valueType="num">
                                      <p:cBhvr additive="base">
                                        <p:cTn id="27" dur="500" fill="hold"/>
                                        <p:tgtEl>
                                          <p:spTgt spid="65538"/>
                                        </p:tgtEl>
                                        <p:attrNameLst>
                                          <p:attrName>ppt_x</p:attrName>
                                        </p:attrNameLst>
                                      </p:cBhvr>
                                      <p:tavLst>
                                        <p:tav tm="0">
                                          <p:val>
                                            <p:strVal val="#ppt_x"/>
                                          </p:val>
                                        </p:tav>
                                        <p:tav tm="100000">
                                          <p:val>
                                            <p:strVal val="#ppt_x"/>
                                          </p:val>
                                        </p:tav>
                                      </p:tavLst>
                                    </p:anim>
                                    <p:anim calcmode="lin" valueType="num">
                                      <p:cBhvr additive="base">
                                        <p:cTn id="28" dur="500" fill="hold"/>
                                        <p:tgtEl>
                                          <p:spTgt spid="655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0" grpId="0" autoUpdateAnimBg="0"/>
      <p:bldP spid="27680" grpId="0" autoUpdateAnimBg="0"/>
      <p:bldP spid="27681" grpId="0"/>
      <p:bldP spid="2768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5"/>
          <p:cNvSpPr>
            <a:spLocks noGrp="1"/>
          </p:cNvSpPr>
          <p:nvPr>
            <p:ph type="sldNum" sz="quarter" idx="12"/>
          </p:nvPr>
        </p:nvSpPr>
        <p:spPr>
          <a:xfrm>
            <a:off x="7085078" y="168812"/>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E8A1AB85-30F4-423A-BC87-3AD380163AA2}" type="slidenum">
              <a:rPr kumimoji="0" lang="zh-CN" altLang="en-US" sz="2000" smtClean="0">
                <a:solidFill>
                  <a:srgbClr val="0000FF"/>
                </a:solidFill>
              </a:rPr>
            </a:fld>
            <a:endParaRPr kumimoji="0" lang="en-US" altLang="zh-CN" sz="2000" smtClean="0">
              <a:solidFill>
                <a:srgbClr val="0000FF"/>
              </a:solidFill>
            </a:endParaRPr>
          </a:p>
        </p:txBody>
      </p:sp>
      <p:grpSp>
        <p:nvGrpSpPr>
          <p:cNvPr id="98308" name="Group 4"/>
          <p:cNvGrpSpPr/>
          <p:nvPr/>
        </p:nvGrpSpPr>
        <p:grpSpPr bwMode="auto">
          <a:xfrm>
            <a:off x="390525" y="1809750"/>
            <a:ext cx="8135938" cy="3108325"/>
            <a:chOff x="589" y="2359"/>
            <a:chExt cx="4693" cy="1793"/>
          </a:xfrm>
        </p:grpSpPr>
        <p:pic>
          <p:nvPicPr>
            <p:cNvPr id="19465"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89" y="2392"/>
              <a:ext cx="4468" cy="176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9466" name="Rectangle 6"/>
            <p:cNvSpPr>
              <a:spLocks noChangeArrowheads="1"/>
            </p:cNvSpPr>
            <p:nvPr/>
          </p:nvSpPr>
          <p:spPr bwMode="auto">
            <a:xfrm>
              <a:off x="4718" y="2359"/>
              <a:ext cx="564" cy="20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1600" b="1"/>
                <a:t>2008）</a:t>
              </a:r>
              <a:endParaRPr lang="zh-CN" altLang="en-US" sz="1600" b="1"/>
            </a:p>
          </p:txBody>
        </p:sp>
      </p:grpSp>
      <p:sp>
        <p:nvSpPr>
          <p:cNvPr id="98311" name="Line 7"/>
          <p:cNvSpPr>
            <a:spLocks noChangeShapeType="1"/>
          </p:cNvSpPr>
          <p:nvPr/>
        </p:nvSpPr>
        <p:spPr bwMode="auto">
          <a:xfrm>
            <a:off x="2087563" y="2962275"/>
            <a:ext cx="1171575" cy="0"/>
          </a:xfrm>
          <a:prstGeom prst="line">
            <a:avLst/>
          </a:prstGeom>
          <a:noFill/>
          <a:ln w="28575">
            <a:solidFill>
              <a:srgbClr val="FF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98312" name="Line 8"/>
          <p:cNvSpPr>
            <a:spLocks noChangeShapeType="1"/>
          </p:cNvSpPr>
          <p:nvPr/>
        </p:nvSpPr>
        <p:spPr bwMode="auto">
          <a:xfrm>
            <a:off x="3568700" y="2978150"/>
            <a:ext cx="1171575" cy="0"/>
          </a:xfrm>
          <a:prstGeom prst="line">
            <a:avLst/>
          </a:prstGeom>
          <a:noFill/>
          <a:ln w="28575">
            <a:solidFill>
              <a:srgbClr val="FF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98313" name="Line 9"/>
          <p:cNvSpPr>
            <a:spLocks noChangeShapeType="1"/>
          </p:cNvSpPr>
          <p:nvPr/>
        </p:nvSpPr>
        <p:spPr bwMode="auto">
          <a:xfrm>
            <a:off x="5114925" y="2978150"/>
            <a:ext cx="1171575" cy="0"/>
          </a:xfrm>
          <a:prstGeom prst="line">
            <a:avLst/>
          </a:prstGeom>
          <a:noFill/>
          <a:ln w="28575">
            <a:solidFill>
              <a:srgbClr val="FF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98314" name="Line 10"/>
          <p:cNvSpPr>
            <a:spLocks noChangeShapeType="1"/>
          </p:cNvSpPr>
          <p:nvPr/>
        </p:nvSpPr>
        <p:spPr bwMode="auto">
          <a:xfrm>
            <a:off x="6729413" y="2978150"/>
            <a:ext cx="1171575" cy="0"/>
          </a:xfrm>
          <a:prstGeom prst="line">
            <a:avLst/>
          </a:prstGeom>
          <a:noFill/>
          <a:ln w="28575">
            <a:solidFill>
              <a:srgbClr val="FF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98315" name="Text Box 11"/>
          <p:cNvSpPr txBox="1">
            <a:spLocks noChangeArrowheads="1"/>
          </p:cNvSpPr>
          <p:nvPr/>
        </p:nvSpPr>
        <p:spPr bwMode="auto">
          <a:xfrm>
            <a:off x="1018342" y="1120949"/>
            <a:ext cx="6998208"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表</a:t>
            </a:r>
            <a:r>
              <a:rPr lang="en-US" altLang="zh-CN" b="1" dirty="0"/>
              <a:t>10.9</a:t>
            </a:r>
            <a:r>
              <a:rPr lang="zh-CN" altLang="en-US" b="1" dirty="0"/>
              <a:t>所示为装配后齿轮副</a:t>
            </a:r>
            <a:r>
              <a:rPr lang="zh-CN" altLang="en-US" b="1" dirty="0" smtClean="0"/>
              <a:t>接触斑点的</a:t>
            </a:r>
            <a:r>
              <a:rPr lang="zh-CN" altLang="en-US" b="1" dirty="0"/>
              <a:t>最低要求。</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8315"/>
                                        </p:tgtEl>
                                        <p:attrNameLst>
                                          <p:attrName>style.visibility</p:attrName>
                                        </p:attrNameLst>
                                      </p:cBhvr>
                                      <p:to>
                                        <p:strVal val="visible"/>
                                      </p:to>
                                    </p:set>
                                    <p:animEffect transition="in" filter="wipe(left)">
                                      <p:cBhvr>
                                        <p:cTn id="7" dur="2000"/>
                                        <p:tgtEl>
                                          <p:spTgt spid="983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98308"/>
                                        </p:tgtEl>
                                        <p:attrNameLst>
                                          <p:attrName>style.visibility</p:attrName>
                                        </p:attrNameLst>
                                      </p:cBhvr>
                                      <p:to>
                                        <p:strVal val="visible"/>
                                      </p:to>
                                    </p:set>
                                    <p:anim calcmode="lin" valueType="num">
                                      <p:cBhvr additive="base">
                                        <p:cTn id="12" dur="500" fill="hold"/>
                                        <p:tgtEl>
                                          <p:spTgt spid="98308"/>
                                        </p:tgtEl>
                                        <p:attrNameLst>
                                          <p:attrName>ppt_x</p:attrName>
                                        </p:attrNameLst>
                                      </p:cBhvr>
                                      <p:tavLst>
                                        <p:tav tm="0">
                                          <p:val>
                                            <p:strVal val="0-#ppt_w/2"/>
                                          </p:val>
                                        </p:tav>
                                        <p:tav tm="100000">
                                          <p:val>
                                            <p:strVal val="#ppt_x"/>
                                          </p:val>
                                        </p:tav>
                                      </p:tavLst>
                                    </p:anim>
                                    <p:anim calcmode="lin" valueType="num">
                                      <p:cBhvr additive="base">
                                        <p:cTn id="13" dur="500" fill="hold"/>
                                        <p:tgtEl>
                                          <p:spTgt spid="9830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8" fill="hold" grpId="0" nodeType="clickEffect">
                                  <p:stCondLst>
                                    <p:cond delay="0"/>
                                  </p:stCondLst>
                                  <p:childTnLst>
                                    <p:set>
                                      <p:cBhvr>
                                        <p:cTn id="17" dur="1" fill="hold">
                                          <p:stCondLst>
                                            <p:cond delay="0"/>
                                          </p:stCondLst>
                                        </p:cTn>
                                        <p:tgtEl>
                                          <p:spTgt spid="98311"/>
                                        </p:tgtEl>
                                        <p:attrNameLst>
                                          <p:attrName>style.visibility</p:attrName>
                                        </p:attrNameLst>
                                      </p:cBhvr>
                                      <p:to>
                                        <p:strVal val="visible"/>
                                      </p:to>
                                    </p:set>
                                    <p:anim calcmode="lin" valueType="num">
                                      <p:cBhvr>
                                        <p:cTn id="18" dur="500" fill="hold"/>
                                        <p:tgtEl>
                                          <p:spTgt spid="98311"/>
                                        </p:tgtEl>
                                        <p:attrNameLst>
                                          <p:attrName>ppt_x</p:attrName>
                                        </p:attrNameLst>
                                      </p:cBhvr>
                                      <p:tavLst>
                                        <p:tav tm="0">
                                          <p:val>
                                            <p:strVal val="#ppt_x-#ppt_w/2"/>
                                          </p:val>
                                        </p:tav>
                                        <p:tav tm="100000">
                                          <p:val>
                                            <p:strVal val="#ppt_x"/>
                                          </p:val>
                                        </p:tav>
                                      </p:tavLst>
                                    </p:anim>
                                    <p:anim calcmode="lin" valueType="num">
                                      <p:cBhvr>
                                        <p:cTn id="19" dur="500" fill="hold"/>
                                        <p:tgtEl>
                                          <p:spTgt spid="98311"/>
                                        </p:tgtEl>
                                        <p:attrNameLst>
                                          <p:attrName>ppt_y</p:attrName>
                                        </p:attrNameLst>
                                      </p:cBhvr>
                                      <p:tavLst>
                                        <p:tav tm="0">
                                          <p:val>
                                            <p:strVal val="#ppt_y"/>
                                          </p:val>
                                        </p:tav>
                                        <p:tav tm="100000">
                                          <p:val>
                                            <p:strVal val="#ppt_y"/>
                                          </p:val>
                                        </p:tav>
                                      </p:tavLst>
                                    </p:anim>
                                    <p:anim calcmode="lin" valueType="num">
                                      <p:cBhvr>
                                        <p:cTn id="20" dur="500" fill="hold"/>
                                        <p:tgtEl>
                                          <p:spTgt spid="98311"/>
                                        </p:tgtEl>
                                        <p:attrNameLst>
                                          <p:attrName>ppt_w</p:attrName>
                                        </p:attrNameLst>
                                      </p:cBhvr>
                                      <p:tavLst>
                                        <p:tav tm="0">
                                          <p:val>
                                            <p:fltVal val="0"/>
                                          </p:val>
                                        </p:tav>
                                        <p:tav tm="100000">
                                          <p:val>
                                            <p:strVal val="#ppt_w"/>
                                          </p:val>
                                        </p:tav>
                                      </p:tavLst>
                                    </p:anim>
                                    <p:anim calcmode="lin" valueType="num">
                                      <p:cBhvr>
                                        <p:cTn id="21" dur="500" fill="hold"/>
                                        <p:tgtEl>
                                          <p:spTgt spid="98311"/>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7" presetClass="entr" presetSubtype="8" fill="hold" grpId="0" nodeType="clickEffect">
                                  <p:stCondLst>
                                    <p:cond delay="0"/>
                                  </p:stCondLst>
                                  <p:childTnLst>
                                    <p:set>
                                      <p:cBhvr>
                                        <p:cTn id="25" dur="1" fill="hold">
                                          <p:stCondLst>
                                            <p:cond delay="0"/>
                                          </p:stCondLst>
                                        </p:cTn>
                                        <p:tgtEl>
                                          <p:spTgt spid="98312"/>
                                        </p:tgtEl>
                                        <p:attrNameLst>
                                          <p:attrName>style.visibility</p:attrName>
                                        </p:attrNameLst>
                                      </p:cBhvr>
                                      <p:to>
                                        <p:strVal val="visible"/>
                                      </p:to>
                                    </p:set>
                                    <p:anim calcmode="lin" valueType="num">
                                      <p:cBhvr>
                                        <p:cTn id="26" dur="500" fill="hold"/>
                                        <p:tgtEl>
                                          <p:spTgt spid="98312"/>
                                        </p:tgtEl>
                                        <p:attrNameLst>
                                          <p:attrName>ppt_x</p:attrName>
                                        </p:attrNameLst>
                                      </p:cBhvr>
                                      <p:tavLst>
                                        <p:tav tm="0">
                                          <p:val>
                                            <p:strVal val="#ppt_x-#ppt_w/2"/>
                                          </p:val>
                                        </p:tav>
                                        <p:tav tm="100000">
                                          <p:val>
                                            <p:strVal val="#ppt_x"/>
                                          </p:val>
                                        </p:tav>
                                      </p:tavLst>
                                    </p:anim>
                                    <p:anim calcmode="lin" valueType="num">
                                      <p:cBhvr>
                                        <p:cTn id="27" dur="500" fill="hold"/>
                                        <p:tgtEl>
                                          <p:spTgt spid="98312"/>
                                        </p:tgtEl>
                                        <p:attrNameLst>
                                          <p:attrName>ppt_y</p:attrName>
                                        </p:attrNameLst>
                                      </p:cBhvr>
                                      <p:tavLst>
                                        <p:tav tm="0">
                                          <p:val>
                                            <p:strVal val="#ppt_y"/>
                                          </p:val>
                                        </p:tav>
                                        <p:tav tm="100000">
                                          <p:val>
                                            <p:strVal val="#ppt_y"/>
                                          </p:val>
                                        </p:tav>
                                      </p:tavLst>
                                    </p:anim>
                                    <p:anim calcmode="lin" valueType="num">
                                      <p:cBhvr>
                                        <p:cTn id="28" dur="500" fill="hold"/>
                                        <p:tgtEl>
                                          <p:spTgt spid="98312"/>
                                        </p:tgtEl>
                                        <p:attrNameLst>
                                          <p:attrName>ppt_w</p:attrName>
                                        </p:attrNameLst>
                                      </p:cBhvr>
                                      <p:tavLst>
                                        <p:tav tm="0">
                                          <p:val>
                                            <p:fltVal val="0"/>
                                          </p:val>
                                        </p:tav>
                                        <p:tav tm="100000">
                                          <p:val>
                                            <p:strVal val="#ppt_w"/>
                                          </p:val>
                                        </p:tav>
                                      </p:tavLst>
                                    </p:anim>
                                    <p:anim calcmode="lin" valueType="num">
                                      <p:cBhvr>
                                        <p:cTn id="29" dur="500" fill="hold"/>
                                        <p:tgtEl>
                                          <p:spTgt spid="98312"/>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7" presetClass="entr" presetSubtype="8" fill="hold" grpId="0" nodeType="clickEffect">
                                  <p:stCondLst>
                                    <p:cond delay="0"/>
                                  </p:stCondLst>
                                  <p:childTnLst>
                                    <p:set>
                                      <p:cBhvr>
                                        <p:cTn id="33" dur="1" fill="hold">
                                          <p:stCondLst>
                                            <p:cond delay="0"/>
                                          </p:stCondLst>
                                        </p:cTn>
                                        <p:tgtEl>
                                          <p:spTgt spid="98313"/>
                                        </p:tgtEl>
                                        <p:attrNameLst>
                                          <p:attrName>style.visibility</p:attrName>
                                        </p:attrNameLst>
                                      </p:cBhvr>
                                      <p:to>
                                        <p:strVal val="visible"/>
                                      </p:to>
                                    </p:set>
                                    <p:anim calcmode="lin" valueType="num">
                                      <p:cBhvr>
                                        <p:cTn id="34" dur="500" fill="hold"/>
                                        <p:tgtEl>
                                          <p:spTgt spid="98313"/>
                                        </p:tgtEl>
                                        <p:attrNameLst>
                                          <p:attrName>ppt_x</p:attrName>
                                        </p:attrNameLst>
                                      </p:cBhvr>
                                      <p:tavLst>
                                        <p:tav tm="0">
                                          <p:val>
                                            <p:strVal val="#ppt_x-#ppt_w/2"/>
                                          </p:val>
                                        </p:tav>
                                        <p:tav tm="100000">
                                          <p:val>
                                            <p:strVal val="#ppt_x"/>
                                          </p:val>
                                        </p:tav>
                                      </p:tavLst>
                                    </p:anim>
                                    <p:anim calcmode="lin" valueType="num">
                                      <p:cBhvr>
                                        <p:cTn id="35" dur="500" fill="hold"/>
                                        <p:tgtEl>
                                          <p:spTgt spid="98313"/>
                                        </p:tgtEl>
                                        <p:attrNameLst>
                                          <p:attrName>ppt_y</p:attrName>
                                        </p:attrNameLst>
                                      </p:cBhvr>
                                      <p:tavLst>
                                        <p:tav tm="0">
                                          <p:val>
                                            <p:strVal val="#ppt_y"/>
                                          </p:val>
                                        </p:tav>
                                        <p:tav tm="100000">
                                          <p:val>
                                            <p:strVal val="#ppt_y"/>
                                          </p:val>
                                        </p:tav>
                                      </p:tavLst>
                                    </p:anim>
                                    <p:anim calcmode="lin" valueType="num">
                                      <p:cBhvr>
                                        <p:cTn id="36" dur="500" fill="hold"/>
                                        <p:tgtEl>
                                          <p:spTgt spid="98313"/>
                                        </p:tgtEl>
                                        <p:attrNameLst>
                                          <p:attrName>ppt_w</p:attrName>
                                        </p:attrNameLst>
                                      </p:cBhvr>
                                      <p:tavLst>
                                        <p:tav tm="0">
                                          <p:val>
                                            <p:fltVal val="0"/>
                                          </p:val>
                                        </p:tav>
                                        <p:tav tm="100000">
                                          <p:val>
                                            <p:strVal val="#ppt_w"/>
                                          </p:val>
                                        </p:tav>
                                      </p:tavLst>
                                    </p:anim>
                                    <p:anim calcmode="lin" valueType="num">
                                      <p:cBhvr>
                                        <p:cTn id="37" dur="500" fill="hold"/>
                                        <p:tgtEl>
                                          <p:spTgt spid="98313"/>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7" presetClass="entr" presetSubtype="8" fill="hold" grpId="0" nodeType="clickEffect">
                                  <p:stCondLst>
                                    <p:cond delay="0"/>
                                  </p:stCondLst>
                                  <p:childTnLst>
                                    <p:set>
                                      <p:cBhvr>
                                        <p:cTn id="41" dur="1" fill="hold">
                                          <p:stCondLst>
                                            <p:cond delay="0"/>
                                          </p:stCondLst>
                                        </p:cTn>
                                        <p:tgtEl>
                                          <p:spTgt spid="98314"/>
                                        </p:tgtEl>
                                        <p:attrNameLst>
                                          <p:attrName>style.visibility</p:attrName>
                                        </p:attrNameLst>
                                      </p:cBhvr>
                                      <p:to>
                                        <p:strVal val="visible"/>
                                      </p:to>
                                    </p:set>
                                    <p:anim calcmode="lin" valueType="num">
                                      <p:cBhvr>
                                        <p:cTn id="42" dur="500" fill="hold"/>
                                        <p:tgtEl>
                                          <p:spTgt spid="98314"/>
                                        </p:tgtEl>
                                        <p:attrNameLst>
                                          <p:attrName>ppt_x</p:attrName>
                                        </p:attrNameLst>
                                      </p:cBhvr>
                                      <p:tavLst>
                                        <p:tav tm="0">
                                          <p:val>
                                            <p:strVal val="#ppt_x-#ppt_w/2"/>
                                          </p:val>
                                        </p:tav>
                                        <p:tav tm="100000">
                                          <p:val>
                                            <p:strVal val="#ppt_x"/>
                                          </p:val>
                                        </p:tav>
                                      </p:tavLst>
                                    </p:anim>
                                    <p:anim calcmode="lin" valueType="num">
                                      <p:cBhvr>
                                        <p:cTn id="43" dur="500" fill="hold"/>
                                        <p:tgtEl>
                                          <p:spTgt spid="98314"/>
                                        </p:tgtEl>
                                        <p:attrNameLst>
                                          <p:attrName>ppt_y</p:attrName>
                                        </p:attrNameLst>
                                      </p:cBhvr>
                                      <p:tavLst>
                                        <p:tav tm="0">
                                          <p:val>
                                            <p:strVal val="#ppt_y"/>
                                          </p:val>
                                        </p:tav>
                                        <p:tav tm="100000">
                                          <p:val>
                                            <p:strVal val="#ppt_y"/>
                                          </p:val>
                                        </p:tav>
                                      </p:tavLst>
                                    </p:anim>
                                    <p:anim calcmode="lin" valueType="num">
                                      <p:cBhvr>
                                        <p:cTn id="44" dur="500" fill="hold"/>
                                        <p:tgtEl>
                                          <p:spTgt spid="98314"/>
                                        </p:tgtEl>
                                        <p:attrNameLst>
                                          <p:attrName>ppt_w</p:attrName>
                                        </p:attrNameLst>
                                      </p:cBhvr>
                                      <p:tavLst>
                                        <p:tav tm="0">
                                          <p:val>
                                            <p:fltVal val="0"/>
                                          </p:val>
                                        </p:tav>
                                        <p:tav tm="100000">
                                          <p:val>
                                            <p:strVal val="#ppt_w"/>
                                          </p:val>
                                        </p:tav>
                                      </p:tavLst>
                                    </p:anim>
                                    <p:anim calcmode="lin" valueType="num">
                                      <p:cBhvr>
                                        <p:cTn id="45" dur="500" fill="hold"/>
                                        <p:tgtEl>
                                          <p:spTgt spid="983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11" grpId="0" animBg="1"/>
      <p:bldP spid="98312" grpId="0" animBg="1"/>
      <p:bldP spid="98313" grpId="0" animBg="1"/>
      <p:bldP spid="98314" grpId="0" animBg="1"/>
      <p:bldP spid="983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xfrm>
            <a:off x="6899275" y="66068"/>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336EBBF7-9A29-4F3F-9AE1-2DD1DC30BF6F}" type="slidenum">
              <a:rPr kumimoji="0" lang="zh-CN" altLang="en-US" sz="2000" smtClean="0">
                <a:solidFill>
                  <a:srgbClr val="0000FF"/>
                </a:solidFill>
              </a:rPr>
            </a:fld>
            <a:endParaRPr kumimoji="0" lang="en-US" altLang="zh-CN" sz="2000" dirty="0" smtClean="0">
              <a:solidFill>
                <a:srgbClr val="0000FF"/>
              </a:solidFill>
            </a:endParaRPr>
          </a:p>
        </p:txBody>
      </p:sp>
      <p:sp>
        <p:nvSpPr>
          <p:cNvPr id="56325" name="Text Box 5"/>
          <p:cNvSpPr txBox="1">
            <a:spLocks noChangeArrowheads="1"/>
          </p:cNvSpPr>
          <p:nvPr/>
        </p:nvSpPr>
        <p:spPr bwMode="auto">
          <a:xfrm>
            <a:off x="953810" y="312424"/>
            <a:ext cx="435505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2.  齿坯精度(图10.13 图10.14 )</a:t>
            </a:r>
            <a:endParaRPr lang="zh-CN" altLang="en-US" sz="2000" b="1" dirty="0"/>
          </a:p>
        </p:txBody>
      </p:sp>
      <p:sp>
        <p:nvSpPr>
          <p:cNvPr id="56328" name="Rectangle 8"/>
          <p:cNvSpPr>
            <a:spLocks noChangeArrowheads="1"/>
          </p:cNvSpPr>
          <p:nvPr/>
        </p:nvSpPr>
        <p:spPr bwMode="auto">
          <a:xfrm>
            <a:off x="944791" y="669022"/>
            <a:ext cx="7018500" cy="40011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sz="2000" b="1" dirty="0"/>
              <a:t>齿轮坯（简称</a:t>
            </a:r>
            <a:r>
              <a:rPr lang="zh-CN" altLang="en-US" sz="2000" b="1" dirty="0">
                <a:solidFill>
                  <a:srgbClr val="FF0066"/>
                </a:solidFill>
              </a:rPr>
              <a:t>齿坯</a:t>
            </a:r>
            <a:r>
              <a:rPr lang="zh-CN" altLang="en-US" sz="2000" b="1" dirty="0"/>
              <a:t>）是指在轮齿加工前供制造齿轮的工件。</a:t>
            </a:r>
            <a:endParaRPr lang="zh-CN" altLang="en-US" sz="2000" b="1" dirty="0"/>
          </a:p>
        </p:txBody>
      </p:sp>
      <p:sp>
        <p:nvSpPr>
          <p:cNvPr id="56335" name="Text Box 15"/>
          <p:cNvSpPr txBox="1">
            <a:spLocks noChangeArrowheads="1"/>
          </p:cNvSpPr>
          <p:nvPr/>
        </p:nvSpPr>
        <p:spPr bwMode="auto">
          <a:xfrm>
            <a:off x="955902" y="985237"/>
            <a:ext cx="75231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sz="2000" b="1" dirty="0"/>
              <a:t>齿坯精度对齿轮的加工、检验和安装精度都有影响。</a:t>
            </a:r>
            <a:endParaRPr lang="zh-CN" altLang="en-US" sz="2000" b="1" dirty="0">
              <a:solidFill>
                <a:srgbClr val="FF0066"/>
              </a:solidFill>
            </a:endParaRPr>
          </a:p>
        </p:txBody>
      </p:sp>
      <p:sp>
        <p:nvSpPr>
          <p:cNvPr id="56336" name="Rectangle 16"/>
          <p:cNvSpPr>
            <a:spLocks noChangeArrowheads="1"/>
          </p:cNvSpPr>
          <p:nvPr/>
        </p:nvSpPr>
        <p:spPr bwMode="auto">
          <a:xfrm>
            <a:off x="749473" y="1355658"/>
            <a:ext cx="7418005" cy="46166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lnSpc>
                <a:spcPct val="120000"/>
              </a:lnSpc>
            </a:pPr>
            <a:r>
              <a:rPr lang="zh-CN" altLang="en-US" sz="2000" b="1" dirty="0">
                <a:solidFill>
                  <a:srgbClr val="FF0066"/>
                </a:solidFill>
              </a:rPr>
              <a:t>  </a:t>
            </a:r>
            <a:r>
              <a:rPr lang="zh-CN" altLang="en-US" sz="2000" b="1" dirty="0" smtClean="0">
                <a:solidFill>
                  <a:srgbClr val="FF0066"/>
                </a:solidFill>
              </a:rPr>
              <a:t> </a:t>
            </a:r>
            <a:r>
              <a:rPr lang="zh-CN" altLang="en-US" sz="2000" b="1" dirty="0" smtClean="0"/>
              <a:t>因此</a:t>
            </a:r>
            <a:r>
              <a:rPr lang="zh-CN" altLang="en-US" sz="2000" b="1" dirty="0"/>
              <a:t>，控制齿坯质量来提高齿轮加工精度是一项有效的措施。</a:t>
            </a:r>
            <a:endParaRPr lang="zh-CN" altLang="en-US" sz="2000" b="1" dirty="0"/>
          </a:p>
        </p:txBody>
      </p:sp>
      <p:pic>
        <p:nvPicPr>
          <p:cNvPr id="665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44231" y="2982897"/>
            <a:ext cx="5002201" cy="278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907082" y="1778978"/>
            <a:ext cx="6816492" cy="1015663"/>
          </a:xfrm>
          <a:prstGeom prst="rect">
            <a:avLst/>
          </a:prstGeom>
        </p:spPr>
        <p:txBody>
          <a:bodyPr wrap="square">
            <a:spAutoFit/>
          </a:bodyPr>
          <a:lstStyle/>
          <a:p>
            <a:pPr algn="l"/>
            <a:r>
              <a:rPr lang="en-US" altLang="zh-CN" sz="2000" b="1" dirty="0"/>
              <a:t> </a:t>
            </a:r>
            <a:r>
              <a:rPr lang="en-US" altLang="zh-CN" sz="2000" b="1" dirty="0" smtClean="0"/>
              <a:t>        </a:t>
            </a:r>
            <a:r>
              <a:rPr lang="zh-CN" altLang="en-US" sz="2000" b="1" dirty="0" smtClean="0"/>
              <a:t>齿</a:t>
            </a:r>
            <a:r>
              <a:rPr lang="zh-CN" altLang="en-US" sz="2000" b="1" dirty="0"/>
              <a:t>坯精度是指在齿坯上</a:t>
            </a:r>
            <a:r>
              <a:rPr lang="en-US" altLang="zh-CN" sz="2000" b="1" dirty="0"/>
              <a:t>,</a:t>
            </a:r>
            <a:r>
              <a:rPr lang="zh-CN" altLang="en-US" sz="2000" b="1" dirty="0"/>
              <a:t>影响轮齿加工和齿轮传动质量的基准表面上的</a:t>
            </a:r>
            <a:r>
              <a:rPr lang="zh-CN" altLang="en-US" sz="2000" b="1" dirty="0">
                <a:solidFill>
                  <a:srgbClr val="FF0000"/>
                </a:solidFill>
              </a:rPr>
              <a:t>误差</a:t>
            </a:r>
            <a:r>
              <a:rPr lang="en-US" altLang="zh-CN" sz="2000" b="1" dirty="0"/>
              <a:t>:</a:t>
            </a:r>
            <a:r>
              <a:rPr lang="zh-CN" altLang="en-US" sz="2000" b="1" dirty="0" smtClean="0">
                <a:solidFill>
                  <a:srgbClr val="FF0000"/>
                </a:solidFill>
              </a:rPr>
              <a:t>尺寸</a:t>
            </a:r>
            <a:r>
              <a:rPr lang="zh-CN" altLang="en-US" sz="2000" b="1" dirty="0" smtClean="0"/>
              <a:t>偏差</a:t>
            </a:r>
            <a:r>
              <a:rPr lang="zh-CN" altLang="en-US" sz="2000" b="1" dirty="0"/>
              <a:t>、</a:t>
            </a:r>
            <a:r>
              <a:rPr lang="zh-CN" altLang="en-US" sz="2000" b="1" dirty="0">
                <a:solidFill>
                  <a:srgbClr val="FF0000"/>
                </a:solidFill>
              </a:rPr>
              <a:t>形状</a:t>
            </a:r>
            <a:r>
              <a:rPr lang="zh-CN" altLang="en-US" sz="2000" b="1" dirty="0"/>
              <a:t>误差、基准面的</a:t>
            </a:r>
            <a:r>
              <a:rPr lang="zh-CN" altLang="en-US" sz="2000" b="1" dirty="0">
                <a:solidFill>
                  <a:srgbClr val="FF0000"/>
                </a:solidFill>
              </a:rPr>
              <a:t>跳动</a:t>
            </a:r>
            <a:r>
              <a:rPr lang="zh-CN" altLang="en-US" sz="2000" b="1" dirty="0"/>
              <a:t>以及表面</a:t>
            </a:r>
            <a:r>
              <a:rPr lang="zh-CN" altLang="en-US" sz="2000" b="1" dirty="0">
                <a:solidFill>
                  <a:srgbClr val="FF0000"/>
                </a:solidFill>
              </a:rPr>
              <a:t>粗糙度</a:t>
            </a:r>
            <a:r>
              <a:rPr lang="zh-CN" altLang="en-US" sz="2000" b="1" dirty="0"/>
              <a:t>。</a:t>
            </a:r>
            <a:endParaRPr lang="zh-CN" altLang="en-US" sz="2000" b="1" dirty="0"/>
          </a:p>
        </p:txBody>
      </p:sp>
      <p:pic>
        <p:nvPicPr>
          <p:cNvPr id="65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5902" y="2906232"/>
            <a:ext cx="2599707"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6325">
                                            <p:txEl>
                                              <p:pRg st="0" end="0"/>
                                            </p:txEl>
                                          </p:spTgt>
                                        </p:tgtEl>
                                        <p:attrNameLst>
                                          <p:attrName>style.visibility</p:attrName>
                                        </p:attrNameLst>
                                      </p:cBhvr>
                                      <p:to>
                                        <p:strVal val="visible"/>
                                      </p:to>
                                    </p:set>
                                    <p:animEffect transition="in" filter="wipe(left)">
                                      <p:cBhvr>
                                        <p:cTn id="7" dur="300"/>
                                        <p:tgtEl>
                                          <p:spTgt spid="563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5538"/>
                                        </p:tgtEl>
                                        <p:attrNameLst>
                                          <p:attrName>style.visibility</p:attrName>
                                        </p:attrNameLst>
                                      </p:cBhvr>
                                      <p:to>
                                        <p:strVal val="visible"/>
                                      </p:to>
                                    </p:set>
                                    <p:anim calcmode="lin" valueType="num">
                                      <p:cBhvr additive="base">
                                        <p:cTn id="12" dur="500" fill="hold"/>
                                        <p:tgtEl>
                                          <p:spTgt spid="65538"/>
                                        </p:tgtEl>
                                        <p:attrNameLst>
                                          <p:attrName>ppt_x</p:attrName>
                                        </p:attrNameLst>
                                      </p:cBhvr>
                                      <p:tavLst>
                                        <p:tav tm="0">
                                          <p:val>
                                            <p:strVal val="0-#ppt_w/2"/>
                                          </p:val>
                                        </p:tav>
                                        <p:tav tm="100000">
                                          <p:val>
                                            <p:strVal val="#ppt_x"/>
                                          </p:val>
                                        </p:tav>
                                      </p:tavLst>
                                    </p:anim>
                                    <p:anim calcmode="lin" valueType="num">
                                      <p:cBhvr additive="base">
                                        <p:cTn id="13" dur="500" fill="hold"/>
                                        <p:tgtEl>
                                          <p:spTgt spid="6553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6562"/>
                                        </p:tgtEl>
                                        <p:attrNameLst>
                                          <p:attrName>style.visibility</p:attrName>
                                        </p:attrNameLst>
                                      </p:cBhvr>
                                      <p:to>
                                        <p:strVal val="visible"/>
                                      </p:to>
                                    </p:set>
                                    <p:anim calcmode="lin" valueType="num">
                                      <p:cBhvr additive="base">
                                        <p:cTn id="18" dur="500" fill="hold"/>
                                        <p:tgtEl>
                                          <p:spTgt spid="66562"/>
                                        </p:tgtEl>
                                        <p:attrNameLst>
                                          <p:attrName>ppt_x</p:attrName>
                                        </p:attrNameLst>
                                      </p:cBhvr>
                                      <p:tavLst>
                                        <p:tav tm="0">
                                          <p:val>
                                            <p:strVal val="#ppt_x"/>
                                          </p:val>
                                        </p:tav>
                                        <p:tav tm="100000">
                                          <p:val>
                                            <p:strVal val="#ppt_x"/>
                                          </p:val>
                                        </p:tav>
                                      </p:tavLst>
                                    </p:anim>
                                    <p:anim calcmode="lin" valueType="num">
                                      <p:cBhvr additive="base">
                                        <p:cTn id="19" dur="500" fill="hold"/>
                                        <p:tgtEl>
                                          <p:spTgt spid="6656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iterate type="wd">
                                    <p:tmPct val="100000"/>
                                  </p:iterate>
                                  <p:childTnLst>
                                    <p:set>
                                      <p:cBhvr>
                                        <p:cTn id="23" dur="1" fill="hold">
                                          <p:stCondLst>
                                            <p:cond delay="0"/>
                                          </p:stCondLst>
                                        </p:cTn>
                                        <p:tgtEl>
                                          <p:spTgt spid="56328"/>
                                        </p:tgtEl>
                                        <p:attrNameLst>
                                          <p:attrName>style.visibility</p:attrName>
                                        </p:attrNameLst>
                                      </p:cBhvr>
                                      <p:to>
                                        <p:strVal val="visible"/>
                                      </p:to>
                                    </p:set>
                                    <p:animEffect transition="in" filter="wipe(left)">
                                      <p:cBhvr>
                                        <p:cTn id="24" dur="300"/>
                                        <p:tgtEl>
                                          <p:spTgt spid="5632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iterate type="wd">
                                    <p:tmPct val="100000"/>
                                  </p:iterate>
                                  <p:childTnLst>
                                    <p:set>
                                      <p:cBhvr>
                                        <p:cTn id="28" dur="1" fill="hold">
                                          <p:stCondLst>
                                            <p:cond delay="0"/>
                                          </p:stCondLst>
                                        </p:cTn>
                                        <p:tgtEl>
                                          <p:spTgt spid="56335"/>
                                        </p:tgtEl>
                                        <p:attrNameLst>
                                          <p:attrName>style.visibility</p:attrName>
                                        </p:attrNameLst>
                                      </p:cBhvr>
                                      <p:to>
                                        <p:strVal val="visible"/>
                                      </p:to>
                                    </p:set>
                                    <p:animEffect transition="in" filter="wipe(left)">
                                      <p:cBhvr>
                                        <p:cTn id="29" dur="300"/>
                                        <p:tgtEl>
                                          <p:spTgt spid="5633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56336"/>
                                        </p:tgtEl>
                                        <p:attrNameLst>
                                          <p:attrName>style.visibility</p:attrName>
                                        </p:attrNameLst>
                                      </p:cBhvr>
                                      <p:to>
                                        <p:strVal val="visible"/>
                                      </p:to>
                                    </p:set>
                                    <p:animEffect transition="in" filter="wipe(left)">
                                      <p:cBhvr>
                                        <p:cTn id="34" dur="300"/>
                                        <p:tgtEl>
                                          <p:spTgt spid="5633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left)">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utoUpdateAnimBg="0" build="p"/>
      <p:bldP spid="56328" grpId="0" autoUpdateAnimBg="0"/>
      <p:bldP spid="56335" grpId="0" autoUpdateAnimBg="0"/>
      <p:bldP spid="56336" grpId="0" autoUpdateAnimBg="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xfrm>
            <a:off x="6951663" y="253218"/>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0E9F600C-6CA1-41D5-98BD-60CC16D31784}" type="slidenum">
              <a:rPr kumimoji="0" lang="zh-CN" altLang="en-US" sz="2000" smtClean="0">
                <a:solidFill>
                  <a:srgbClr val="0000FF"/>
                </a:solidFill>
              </a:rPr>
            </a:fld>
            <a:endParaRPr kumimoji="0" lang="en-US" altLang="zh-CN" sz="2000" smtClean="0">
              <a:solidFill>
                <a:srgbClr val="0000FF"/>
              </a:solidFill>
            </a:endParaRPr>
          </a:p>
        </p:txBody>
      </p:sp>
      <p:sp>
        <p:nvSpPr>
          <p:cNvPr id="119813" name="Text Box 5">
            <a:hlinkClick r:id="rId1" action="ppaction://hlinksldjump"/>
          </p:cNvPr>
          <p:cNvSpPr txBox="1">
            <a:spLocks noChangeArrowheads="1"/>
          </p:cNvSpPr>
          <p:nvPr/>
        </p:nvSpPr>
        <p:spPr bwMode="auto">
          <a:xfrm>
            <a:off x="645613" y="2844588"/>
            <a:ext cx="786807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solidFill>
                  <a:schemeClr val="accent1">
                    <a:lumMod val="75000"/>
                  </a:schemeClr>
                </a:solidFill>
              </a:rPr>
              <a:t>本  章  重  点</a:t>
            </a:r>
            <a:r>
              <a:rPr lang="zh-CN" altLang="en-US" dirty="0" smtClean="0">
                <a:solidFill>
                  <a:schemeClr val="accent1">
                    <a:lumMod val="75000"/>
                  </a:schemeClr>
                </a:solidFill>
              </a:rPr>
              <a:t>-------------------------------</a:t>
            </a:r>
            <a:r>
              <a:rPr lang="en-US" altLang="zh-CN" dirty="0" smtClean="0">
                <a:solidFill>
                  <a:schemeClr val="accent1">
                    <a:lumMod val="75000"/>
                  </a:schemeClr>
                </a:solidFill>
              </a:rPr>
              <a:t>-------------------</a:t>
            </a:r>
            <a:r>
              <a:rPr lang="en-US" altLang="zh-CN" b="1" dirty="0" smtClean="0">
                <a:solidFill>
                  <a:schemeClr val="accent1">
                    <a:lumMod val="75000"/>
                  </a:schemeClr>
                </a:solidFill>
              </a:rPr>
              <a:t>(64)</a:t>
            </a:r>
            <a:endParaRPr lang="en-US" altLang="zh-CN" b="1" dirty="0">
              <a:solidFill>
                <a:schemeClr val="accent1">
                  <a:lumMod val="75000"/>
                </a:schemeClr>
              </a:solidFill>
            </a:endParaRPr>
          </a:p>
        </p:txBody>
      </p:sp>
      <p:sp>
        <p:nvSpPr>
          <p:cNvPr id="119814" name="Text Box 6">
            <a:hlinkClick r:id="rId2" action="ppaction://hlinksldjump"/>
          </p:cNvPr>
          <p:cNvSpPr txBox="1">
            <a:spLocks noChangeArrowheads="1"/>
          </p:cNvSpPr>
          <p:nvPr/>
        </p:nvSpPr>
        <p:spPr bwMode="auto">
          <a:xfrm>
            <a:off x="633053" y="3822962"/>
            <a:ext cx="759655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smtClean="0">
                <a:solidFill>
                  <a:schemeClr val="accent1">
                    <a:lumMod val="75000"/>
                  </a:schemeClr>
                </a:solidFill>
              </a:rPr>
              <a:t>习   题   十-</a:t>
            </a:r>
            <a:r>
              <a:rPr lang="zh-CN" altLang="en-US" dirty="0" smtClean="0">
                <a:solidFill>
                  <a:schemeClr val="accent1">
                    <a:lumMod val="75000"/>
                  </a:schemeClr>
                </a:solidFill>
              </a:rPr>
              <a:t>------------------</a:t>
            </a:r>
            <a:r>
              <a:rPr lang="en-US" altLang="zh-CN" dirty="0" smtClean="0">
                <a:solidFill>
                  <a:schemeClr val="accent1">
                    <a:lumMod val="75000"/>
                  </a:schemeClr>
                </a:solidFill>
              </a:rPr>
              <a:t>----------------------------------</a:t>
            </a:r>
            <a:r>
              <a:rPr lang="en-US" altLang="zh-CN" b="1" dirty="0" smtClean="0">
                <a:solidFill>
                  <a:schemeClr val="accent1">
                    <a:lumMod val="75000"/>
                  </a:schemeClr>
                </a:solidFill>
              </a:rPr>
              <a:t>(75</a:t>
            </a:r>
            <a:r>
              <a:rPr lang="zh-CN" altLang="en-US" b="1" dirty="0" smtClean="0">
                <a:solidFill>
                  <a:schemeClr val="accent1">
                    <a:lumMod val="75000"/>
                  </a:schemeClr>
                </a:solidFill>
              </a:rPr>
              <a:t>）</a:t>
            </a:r>
            <a:endParaRPr lang="zh-CN" altLang="en-US" b="1" dirty="0">
              <a:solidFill>
                <a:schemeClr val="accent1">
                  <a:lumMod val="75000"/>
                </a:schemeClr>
              </a:solidFill>
            </a:endParaRPr>
          </a:p>
        </p:txBody>
      </p:sp>
      <p:sp>
        <p:nvSpPr>
          <p:cNvPr id="119815" name="Text Box 7">
            <a:hlinkClick r:id="rId3" action="ppaction://hlinksldjump"/>
          </p:cNvPr>
          <p:cNvSpPr txBox="1">
            <a:spLocks noChangeArrowheads="1"/>
          </p:cNvSpPr>
          <p:nvPr/>
        </p:nvSpPr>
        <p:spPr bwMode="auto">
          <a:xfrm>
            <a:off x="657740" y="3365762"/>
            <a:ext cx="750972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solidFill>
                  <a:schemeClr val="accent1">
                    <a:lumMod val="75000"/>
                  </a:schemeClr>
                </a:solidFill>
              </a:rPr>
              <a:t>公 差 表 格</a:t>
            </a:r>
            <a:r>
              <a:rPr lang="zh-CN" altLang="en-US" dirty="0">
                <a:solidFill>
                  <a:schemeClr val="accent1">
                    <a:lumMod val="75000"/>
                  </a:schemeClr>
                </a:solidFill>
              </a:rPr>
              <a:t>---------------------------------</a:t>
            </a:r>
            <a:r>
              <a:rPr lang="en-US" altLang="zh-CN" dirty="0">
                <a:solidFill>
                  <a:schemeClr val="accent1">
                    <a:lumMod val="75000"/>
                  </a:schemeClr>
                </a:solidFill>
              </a:rPr>
              <a:t>---</a:t>
            </a:r>
            <a:r>
              <a:rPr lang="zh-CN" altLang="en-US" dirty="0" smtClean="0">
                <a:solidFill>
                  <a:schemeClr val="accent1">
                    <a:lumMod val="75000"/>
                  </a:schemeClr>
                </a:solidFill>
              </a:rPr>
              <a:t>--------</a:t>
            </a:r>
            <a:r>
              <a:rPr lang="en-US" altLang="zh-CN" b="1" dirty="0" smtClean="0">
                <a:solidFill>
                  <a:schemeClr val="accent1">
                    <a:lumMod val="75000"/>
                  </a:schemeClr>
                </a:solidFill>
              </a:rPr>
              <a:t>--------(</a:t>
            </a:r>
            <a:r>
              <a:rPr lang="en-US" altLang="zh-CN" b="1" dirty="0" smtClean="0">
                <a:solidFill>
                  <a:schemeClr val="accent1">
                    <a:lumMod val="75000"/>
                  </a:schemeClr>
                </a:solidFill>
              </a:rPr>
              <a:t>65)</a:t>
            </a:r>
            <a:endParaRPr lang="en-US" altLang="zh-CN" b="1" dirty="0">
              <a:solidFill>
                <a:schemeClr val="accent1">
                  <a:lumMod val="75000"/>
                </a:schemeClr>
              </a:solidFill>
            </a:endParaRPr>
          </a:p>
        </p:txBody>
      </p:sp>
      <p:sp>
        <p:nvSpPr>
          <p:cNvPr id="8" name="Text Box 55">
            <a:hlinkClick r:id="rId4" action="ppaction://hlinksldjump"/>
          </p:cNvPr>
          <p:cNvSpPr txBox="1">
            <a:spLocks noChangeArrowheads="1"/>
          </p:cNvSpPr>
          <p:nvPr/>
        </p:nvSpPr>
        <p:spPr bwMode="auto">
          <a:xfrm>
            <a:off x="619126" y="1070230"/>
            <a:ext cx="6980160"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000" b="1" dirty="0"/>
              <a:t>10.4.5</a:t>
            </a:r>
            <a:r>
              <a:rPr lang="zh-CN" altLang="en-US" sz="2000" b="1" dirty="0"/>
              <a:t> 公法线长度的测量</a:t>
            </a:r>
            <a:r>
              <a:rPr lang="en-US" altLang="zh-CN" sz="2000" b="1" dirty="0" smtClean="0"/>
              <a:t>------------------------------------</a:t>
            </a:r>
            <a:r>
              <a:rPr lang="zh-CN" altLang="en-US" sz="2000" b="1" dirty="0"/>
              <a:t>（</a:t>
            </a:r>
            <a:r>
              <a:rPr lang="en-US" altLang="zh-CN" sz="2000" b="1" dirty="0" smtClean="0"/>
              <a:t>57</a:t>
            </a:r>
            <a:r>
              <a:rPr lang="zh-CN" altLang="en-US" sz="2000" b="1" dirty="0" smtClean="0"/>
              <a:t>）</a:t>
            </a:r>
            <a:endParaRPr lang="zh-CN" altLang="en-US" sz="2000" b="1" dirty="0"/>
          </a:p>
        </p:txBody>
      </p:sp>
      <p:sp>
        <p:nvSpPr>
          <p:cNvPr id="9" name="Text Box 56">
            <a:hlinkClick r:id="rId5" action="ppaction://hlinksldjump"/>
          </p:cNvPr>
          <p:cNvSpPr txBox="1">
            <a:spLocks noChangeArrowheads="1"/>
          </p:cNvSpPr>
          <p:nvPr/>
        </p:nvSpPr>
        <p:spPr bwMode="auto">
          <a:xfrm>
            <a:off x="649289" y="1929068"/>
            <a:ext cx="6878976"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000" b="1" dirty="0"/>
              <a:t>10.4.7 </a:t>
            </a:r>
            <a:r>
              <a:rPr lang="zh-CN" altLang="en-US" sz="2000" b="1" dirty="0"/>
              <a:t>单面啮合合测量</a:t>
            </a:r>
            <a:r>
              <a:rPr lang="en-US" altLang="zh-CN" sz="2000" b="1" dirty="0" smtClean="0"/>
              <a:t>----------------------------------------- (60)</a:t>
            </a:r>
            <a:endParaRPr lang="en-US" altLang="zh-CN" sz="2000" b="1" dirty="0"/>
          </a:p>
        </p:txBody>
      </p:sp>
      <p:sp>
        <p:nvSpPr>
          <p:cNvPr id="10" name="Text Box 57">
            <a:hlinkClick r:id="rId6" action="ppaction://hlinksldjump"/>
          </p:cNvPr>
          <p:cNvSpPr txBox="1">
            <a:spLocks noChangeArrowheads="1"/>
          </p:cNvSpPr>
          <p:nvPr/>
        </p:nvSpPr>
        <p:spPr bwMode="auto">
          <a:xfrm>
            <a:off x="649288" y="1475043"/>
            <a:ext cx="6719178"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000" b="1" dirty="0"/>
              <a:t>10.4.6 </a:t>
            </a:r>
            <a:r>
              <a:rPr lang="zh-CN" altLang="en-US" sz="2000" b="1" dirty="0"/>
              <a:t>齿厚的测量</a:t>
            </a:r>
            <a:r>
              <a:rPr lang="en-US" altLang="zh-CN" sz="2000" b="1" dirty="0" smtClean="0"/>
              <a:t>---------------------------------------------- </a:t>
            </a:r>
            <a:r>
              <a:rPr lang="en-US" altLang="zh-CN" sz="2000" b="1" dirty="0"/>
              <a:t>(</a:t>
            </a:r>
            <a:r>
              <a:rPr lang="en-US" altLang="zh-CN" sz="2000" b="1" dirty="0" smtClean="0"/>
              <a:t>59)</a:t>
            </a:r>
            <a:endParaRPr lang="en-US" altLang="zh-CN" sz="2000" b="1" dirty="0"/>
          </a:p>
        </p:txBody>
      </p:sp>
      <p:sp>
        <p:nvSpPr>
          <p:cNvPr id="11" name="Text Box 58">
            <a:hlinkClick r:id="rId7" action="ppaction://hlinksldjump"/>
          </p:cNvPr>
          <p:cNvSpPr txBox="1">
            <a:spLocks noChangeArrowheads="1"/>
          </p:cNvSpPr>
          <p:nvPr/>
        </p:nvSpPr>
        <p:spPr bwMode="auto">
          <a:xfrm>
            <a:off x="649289" y="2398968"/>
            <a:ext cx="6949998"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000" b="1" dirty="0"/>
              <a:t>10.4.8 </a:t>
            </a:r>
            <a:r>
              <a:rPr lang="zh-CN" altLang="en-US" sz="2000" b="1" dirty="0"/>
              <a:t>双面啮合综合测量</a:t>
            </a:r>
            <a:r>
              <a:rPr lang="en-US" altLang="zh-CN" sz="2000" b="1" dirty="0" smtClean="0"/>
              <a:t>-------------------------------------- </a:t>
            </a:r>
            <a:r>
              <a:rPr lang="en-US" altLang="zh-CN" sz="2000" b="1" dirty="0"/>
              <a:t>(</a:t>
            </a:r>
            <a:r>
              <a:rPr lang="en-US" altLang="zh-CN" sz="2000" b="1" dirty="0" smtClean="0"/>
              <a:t>62)</a:t>
            </a:r>
            <a:endParaRPr lang="en-US" altLang="zh-CN"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9813"/>
                                        </p:tgtEl>
                                        <p:attrNameLst>
                                          <p:attrName>style.visibility</p:attrName>
                                        </p:attrNameLst>
                                      </p:cBhvr>
                                      <p:to>
                                        <p:strVal val="visible"/>
                                      </p:to>
                                    </p:set>
                                    <p:animEffect transition="in" filter="wipe(left)">
                                      <p:cBhvr>
                                        <p:cTn id="27" dur="500"/>
                                        <p:tgtEl>
                                          <p:spTgt spid="1198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9815"/>
                                        </p:tgtEl>
                                        <p:attrNameLst>
                                          <p:attrName>style.visibility</p:attrName>
                                        </p:attrNameLst>
                                      </p:cBhvr>
                                      <p:to>
                                        <p:strVal val="visible"/>
                                      </p:to>
                                    </p:set>
                                    <p:animEffect transition="in" filter="wipe(left)">
                                      <p:cBhvr>
                                        <p:cTn id="32" dur="500"/>
                                        <p:tgtEl>
                                          <p:spTgt spid="1198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9814"/>
                                        </p:tgtEl>
                                        <p:attrNameLst>
                                          <p:attrName>style.visibility</p:attrName>
                                        </p:attrNameLst>
                                      </p:cBhvr>
                                      <p:to>
                                        <p:strVal val="visible"/>
                                      </p:to>
                                    </p:set>
                                    <p:animEffect transition="in" filter="wipe(left)">
                                      <p:cBhvr>
                                        <p:cTn id="37" dur="500"/>
                                        <p:tgtEl>
                                          <p:spTgt spid="1198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3" grpId="0"/>
      <p:bldP spid="119814" grpId="0"/>
      <p:bldP spid="119815"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xfrm>
            <a:off x="7067476" y="89365"/>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B7D9F0A7-776E-4749-A4DC-C66D4F8D484B}" type="slidenum">
              <a:rPr kumimoji="0" lang="zh-CN" altLang="en-US" sz="2000" smtClean="0">
                <a:solidFill>
                  <a:srgbClr val="0000FF"/>
                </a:solidFill>
              </a:rPr>
            </a:fld>
            <a:endParaRPr kumimoji="0" lang="en-US" altLang="zh-CN" sz="2000" dirty="0" smtClean="0">
              <a:solidFill>
                <a:srgbClr val="0000FF"/>
              </a:solidFill>
            </a:endParaRPr>
          </a:p>
        </p:txBody>
      </p:sp>
      <p:sp>
        <p:nvSpPr>
          <p:cNvPr id="7177" name="Text Box 9"/>
          <p:cNvSpPr txBox="1">
            <a:spLocks noChangeArrowheads="1"/>
          </p:cNvSpPr>
          <p:nvPr/>
        </p:nvSpPr>
        <p:spPr bwMode="auto">
          <a:xfrm>
            <a:off x="768850" y="1288689"/>
            <a:ext cx="3295650" cy="493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b="1" dirty="0">
                <a:latin typeface="宋体" panose="02010600030101010101" pitchFamily="2" charset="-122"/>
              </a:rPr>
              <a:t>①</a:t>
            </a:r>
            <a:r>
              <a:rPr lang="zh-CN" altLang="en-US" b="1" dirty="0"/>
              <a:t> </a:t>
            </a:r>
            <a:r>
              <a:rPr lang="zh-CN" altLang="en-US" b="1" dirty="0" smtClean="0"/>
              <a:t>基准</a:t>
            </a:r>
            <a:r>
              <a:rPr lang="zh-CN" altLang="en-US" b="1" dirty="0" smtClean="0">
                <a:latin typeface="宋体" panose="02010600030101010101" pitchFamily="2" charset="-122"/>
              </a:rPr>
              <a:t>孔</a:t>
            </a:r>
            <a:r>
              <a:rPr lang="el-GR" altLang="zh-CN" b="1" i="1" dirty="0" smtClean="0">
                <a:latin typeface="Times New Roman" panose="02020603050405020304"/>
                <a:cs typeface="Times New Roman" panose="02020603050405020304"/>
              </a:rPr>
              <a:t>ϕ</a:t>
            </a:r>
            <a:r>
              <a:rPr lang="en-US" altLang="zh-CN" b="1" i="1" dirty="0">
                <a:latin typeface="Times New Roman" panose="02020603050405020304"/>
                <a:cs typeface="Times New Roman" panose="02020603050405020304"/>
              </a:rPr>
              <a:t>D</a:t>
            </a:r>
            <a:r>
              <a:rPr lang="zh-CN" altLang="en-US" b="1" dirty="0" smtClean="0">
                <a:latin typeface="宋体" panose="02010600030101010101" pitchFamily="2" charset="-122"/>
              </a:rPr>
              <a:t>；</a:t>
            </a:r>
            <a:endParaRPr lang="zh-CN" altLang="en-US" b="1" dirty="0"/>
          </a:p>
        </p:txBody>
      </p:sp>
      <p:sp>
        <p:nvSpPr>
          <p:cNvPr id="7181" name="Text Box 13"/>
          <p:cNvSpPr txBox="1">
            <a:spLocks noChangeArrowheads="1"/>
          </p:cNvSpPr>
          <p:nvPr/>
        </p:nvSpPr>
        <p:spPr bwMode="auto">
          <a:xfrm>
            <a:off x="809222" y="679622"/>
            <a:ext cx="6834187"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(1) </a:t>
            </a:r>
            <a:r>
              <a:rPr lang="zh-CN" altLang="en-US" b="1" dirty="0"/>
              <a:t>带孔齿轮的齿坯精度是指（图10.13）：</a:t>
            </a:r>
            <a:endParaRPr lang="zh-CN" altLang="en-US" b="1" dirty="0"/>
          </a:p>
        </p:txBody>
      </p:sp>
      <p:sp>
        <p:nvSpPr>
          <p:cNvPr id="7182" name="Rectangle 14"/>
          <p:cNvSpPr>
            <a:spLocks noChangeArrowheads="1"/>
          </p:cNvSpPr>
          <p:nvPr/>
        </p:nvSpPr>
        <p:spPr bwMode="auto">
          <a:xfrm>
            <a:off x="756984" y="1781837"/>
            <a:ext cx="3062070"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a:latin typeface="宋体" panose="02010600030101010101" pitchFamily="2" charset="-122"/>
              </a:rPr>
              <a:t>②</a:t>
            </a:r>
            <a:r>
              <a:rPr lang="zh-CN" altLang="en-US" b="1" dirty="0"/>
              <a:t> 径向</a:t>
            </a:r>
            <a:r>
              <a:rPr lang="en-US" altLang="zh-CN" b="1" dirty="0" err="1"/>
              <a:t>S</a:t>
            </a:r>
            <a:r>
              <a:rPr lang="en-US" altLang="zh-CN" b="1" baseline="-30000" dirty="0" err="1"/>
              <a:t>r</a:t>
            </a:r>
            <a:r>
              <a:rPr lang="zh-CN" altLang="en-US" b="1" dirty="0" smtClean="0"/>
              <a:t>基准面；</a:t>
            </a:r>
            <a:endParaRPr lang="zh-CN" altLang="en-US" b="1" dirty="0"/>
          </a:p>
        </p:txBody>
      </p:sp>
      <p:sp>
        <p:nvSpPr>
          <p:cNvPr id="7189" name="Rectangle 21"/>
          <p:cNvSpPr>
            <a:spLocks noChangeArrowheads="1"/>
          </p:cNvSpPr>
          <p:nvPr/>
        </p:nvSpPr>
        <p:spPr bwMode="auto">
          <a:xfrm>
            <a:off x="743461" y="2343918"/>
            <a:ext cx="3097843" cy="46166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smtClean="0">
                <a:latin typeface="宋体" panose="02010600030101010101" pitchFamily="2" charset="-122"/>
              </a:rPr>
              <a:t>③</a:t>
            </a:r>
            <a:r>
              <a:rPr lang="zh-CN" altLang="en-US" b="1" dirty="0"/>
              <a:t>切齿时定位端面</a:t>
            </a:r>
            <a:r>
              <a:rPr lang="en-US" altLang="zh-CN" b="1" dirty="0" smtClean="0"/>
              <a:t>S</a:t>
            </a:r>
            <a:r>
              <a:rPr lang="en-US" altLang="zh-CN" b="1" baseline="-30000" dirty="0" smtClean="0"/>
              <a:t>i </a:t>
            </a:r>
            <a:r>
              <a:rPr lang="zh-CN" altLang="en-US" b="1" dirty="0"/>
              <a:t>；</a:t>
            </a:r>
            <a:r>
              <a:rPr lang="en-US" altLang="zh-CN" b="1" baseline="-30000" dirty="0" smtClean="0"/>
              <a:t> </a:t>
            </a:r>
            <a:endParaRPr lang="zh-CN" altLang="en-US" b="1" dirty="0">
              <a:latin typeface="宋体" panose="02010600030101010101" pitchFamily="2" charset="-122"/>
            </a:endParaRPr>
          </a:p>
        </p:txBody>
      </p:sp>
      <p:pic>
        <p:nvPicPr>
          <p:cNvPr id="2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15603" y="1395387"/>
            <a:ext cx="4215969" cy="4659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635959" y="3466279"/>
            <a:ext cx="3455175" cy="830997"/>
          </a:xfrm>
          <a:prstGeom prst="rect">
            <a:avLst/>
          </a:prstGeom>
        </p:spPr>
        <p:txBody>
          <a:bodyPr wrap="square">
            <a:spAutoFit/>
          </a:bodyPr>
          <a:lstStyle/>
          <a:p>
            <a:pPr algn="l"/>
            <a:r>
              <a:rPr lang="zh-CN" altLang="en-US" b="1" dirty="0" smtClean="0"/>
              <a:t> </a:t>
            </a:r>
            <a:r>
              <a:rPr lang="zh-CN" altLang="en-US" b="1" dirty="0" smtClean="0">
                <a:latin typeface="宋体" panose="02010600030101010101" pitchFamily="2" charset="-122"/>
                <a:ea typeface="宋体" panose="02010600030101010101" pitchFamily="2" charset="-122"/>
              </a:rPr>
              <a:t>⑤</a:t>
            </a:r>
            <a:r>
              <a:rPr lang="zh-CN" altLang="en-US" b="1" dirty="0" smtClean="0"/>
              <a:t>基准孔</a:t>
            </a:r>
            <a:r>
              <a:rPr lang="zh-CN" altLang="en-US" b="1" dirty="0"/>
              <a:t>的尺寸公差</a:t>
            </a:r>
            <a:r>
              <a:rPr lang="en-US" altLang="zh-CN" b="1" dirty="0"/>
              <a:t>(</a:t>
            </a:r>
            <a:r>
              <a:rPr lang="zh-CN" altLang="en-US" b="1" dirty="0" smtClean="0"/>
              <a:t>采</a:t>
            </a:r>
            <a:endParaRPr lang="en-US" altLang="zh-CN" b="1" dirty="0" smtClean="0"/>
          </a:p>
          <a:p>
            <a:pPr algn="l"/>
            <a:r>
              <a:rPr lang="en-US" altLang="zh-CN" b="1" dirty="0"/>
              <a:t> </a:t>
            </a:r>
            <a:r>
              <a:rPr lang="en-US" altLang="zh-CN" b="1" dirty="0" smtClean="0"/>
              <a:t>  </a:t>
            </a:r>
            <a:r>
              <a:rPr lang="zh-CN" altLang="en-US" b="1" dirty="0" smtClean="0"/>
              <a:t>  用包容</a:t>
            </a:r>
            <a:r>
              <a:rPr lang="zh-CN" altLang="en-US" b="1" dirty="0"/>
              <a:t>要求</a:t>
            </a:r>
            <a:r>
              <a:rPr lang="en-US" altLang="zh-CN" b="1" dirty="0"/>
              <a:t>) </a:t>
            </a:r>
            <a:r>
              <a:rPr lang="zh-CN" altLang="en-US" b="1" dirty="0"/>
              <a:t>。</a:t>
            </a:r>
            <a:endParaRPr lang="zh-CN" altLang="en-US" b="1" dirty="0"/>
          </a:p>
        </p:txBody>
      </p:sp>
      <p:pic>
        <p:nvPicPr>
          <p:cNvPr id="665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374" y="2872168"/>
            <a:ext cx="33718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椭圆 25"/>
          <p:cNvSpPr/>
          <p:nvPr/>
        </p:nvSpPr>
        <p:spPr bwMode="auto">
          <a:xfrm>
            <a:off x="6676006" y="3595455"/>
            <a:ext cx="479394" cy="772359"/>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7" name="椭圆 26"/>
          <p:cNvSpPr/>
          <p:nvPr/>
        </p:nvSpPr>
        <p:spPr bwMode="auto">
          <a:xfrm>
            <a:off x="6489575" y="4944861"/>
            <a:ext cx="372862" cy="665827"/>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8" name="椭圆 27"/>
          <p:cNvSpPr/>
          <p:nvPr/>
        </p:nvSpPr>
        <p:spPr bwMode="auto">
          <a:xfrm>
            <a:off x="6944423" y="2556994"/>
            <a:ext cx="788028" cy="266345"/>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9" name="椭圆 28"/>
          <p:cNvSpPr/>
          <p:nvPr/>
        </p:nvSpPr>
        <p:spPr bwMode="auto">
          <a:xfrm>
            <a:off x="4109663" y="3657598"/>
            <a:ext cx="489047" cy="807869"/>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81"/>
                                        </p:tgtEl>
                                        <p:attrNameLst>
                                          <p:attrName>style.visibility</p:attrName>
                                        </p:attrNameLst>
                                      </p:cBhvr>
                                      <p:to>
                                        <p:strVal val="visible"/>
                                      </p:to>
                                    </p:set>
                                    <p:animEffect transition="in" filter="wipe(left)">
                                      <p:cBhvr>
                                        <p:cTn id="7" dur="300"/>
                                        <p:tgtEl>
                                          <p:spTgt spid="718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1+#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7177"/>
                                        </p:tgtEl>
                                        <p:attrNameLst>
                                          <p:attrName>style.visibility</p:attrName>
                                        </p:attrNameLst>
                                      </p:cBhvr>
                                      <p:to>
                                        <p:strVal val="visible"/>
                                      </p:to>
                                    </p:set>
                                    <p:animEffect transition="in" filter="wipe(left)">
                                      <p:cBhvr>
                                        <p:cTn id="18" dur="300"/>
                                        <p:tgtEl>
                                          <p:spTgt spid="717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down)">
                                      <p:cBhvr>
                                        <p:cTn id="23" dur="500"/>
                                        <p:tgtEl>
                                          <p:spTgt spid="2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7182"/>
                                        </p:tgtEl>
                                        <p:attrNameLst>
                                          <p:attrName>style.visibility</p:attrName>
                                        </p:attrNameLst>
                                      </p:cBhvr>
                                      <p:to>
                                        <p:strVal val="visible"/>
                                      </p:to>
                                    </p:set>
                                    <p:animEffect transition="in" filter="wipe(left)">
                                      <p:cBhvr>
                                        <p:cTn id="28" dur="300"/>
                                        <p:tgtEl>
                                          <p:spTgt spid="718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up)">
                                      <p:cBhvr>
                                        <p:cTn id="33" dur="500"/>
                                        <p:tgtEl>
                                          <p:spTgt spid="2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7189"/>
                                        </p:tgtEl>
                                        <p:attrNameLst>
                                          <p:attrName>style.visibility</p:attrName>
                                        </p:attrNameLst>
                                      </p:cBhvr>
                                      <p:to>
                                        <p:strVal val="visible"/>
                                      </p:to>
                                    </p:set>
                                    <p:animEffect transition="in" filter="wipe(left)">
                                      <p:cBhvr>
                                        <p:cTn id="38" dur="300"/>
                                        <p:tgtEl>
                                          <p:spTgt spid="718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66562"/>
                                        </p:tgtEl>
                                        <p:attrNameLst>
                                          <p:attrName>style.visibility</p:attrName>
                                        </p:attrNameLst>
                                      </p:cBhvr>
                                      <p:to>
                                        <p:strVal val="visible"/>
                                      </p:to>
                                    </p:set>
                                    <p:animEffect transition="in" filter="wipe(left)">
                                      <p:cBhvr>
                                        <p:cTn id="48" dur="500"/>
                                        <p:tgtEl>
                                          <p:spTgt spid="6656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up)">
                                      <p:cBhvr>
                                        <p:cTn id="53" dur="500"/>
                                        <p:tgtEl>
                                          <p:spTgt spid="2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wipe(left)">
                                      <p:cBhvr>
                                        <p:cTn id="58" dur="500"/>
                                        <p:tgtEl>
                                          <p:spTgt spid="3"/>
                                        </p:tgtEl>
                                      </p:cBhvr>
                                    </p:animEffect>
                                  </p:childTnLst>
                                </p:cTn>
                              </p:par>
                            </p:childTnLst>
                          </p:cTn>
                        </p:par>
                      </p:childTnLst>
                    </p:cTn>
                  </p:par>
                  <p:par>
                    <p:cTn id="59" fill="hold">
                      <p:stCondLst>
                        <p:cond delay="indefinite"/>
                      </p:stCondLst>
                      <p:childTnLst>
                        <p:par>
                          <p:cTn id="60" fill="hold">
                            <p:stCondLst>
                              <p:cond delay="0"/>
                            </p:stCondLst>
                            <p:childTnLst>
                              <p:par>
                                <p:cTn id="61" presetID="45" presetClass="entr" presetSubtype="0" fill="hold" grpId="1" nodeType="click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2000"/>
                                        <p:tgtEl>
                                          <p:spTgt spid="26"/>
                                        </p:tgtEl>
                                      </p:cBhvr>
                                    </p:animEffect>
                                    <p:anim calcmode="lin" valueType="num">
                                      <p:cBhvr>
                                        <p:cTn id="64" dur="2000" fill="hold"/>
                                        <p:tgtEl>
                                          <p:spTgt spid="26"/>
                                        </p:tgtEl>
                                        <p:attrNameLst>
                                          <p:attrName>ppt_w</p:attrName>
                                        </p:attrNameLst>
                                      </p:cBhvr>
                                      <p:tavLst>
                                        <p:tav tm="0" fmla="#ppt_w*sin(2.5*pi*$)">
                                          <p:val>
                                            <p:fltVal val="0"/>
                                          </p:val>
                                        </p:tav>
                                        <p:tav tm="100000">
                                          <p:val>
                                            <p:fltVal val="1"/>
                                          </p:val>
                                        </p:tav>
                                      </p:tavLst>
                                    </p:anim>
                                    <p:anim calcmode="lin" valueType="num">
                                      <p:cBhvr>
                                        <p:cTn id="65" dur="2000" fill="hold"/>
                                        <p:tgtEl>
                                          <p:spTgt spid="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autoUpdateAnimBg="0"/>
      <p:bldP spid="7181" grpId="0" autoUpdateAnimBg="0"/>
      <p:bldP spid="7182" grpId="0" autoUpdateAnimBg="0"/>
      <p:bldP spid="7189" grpId="0" autoUpdateAnimBg="0"/>
      <p:bldP spid="3" grpId="0"/>
      <p:bldP spid="26" grpId="0" animBg="1"/>
      <p:bldP spid="26" grpId="1" animBg="1"/>
      <p:bldP spid="27" grpId="0" animBg="1"/>
      <p:bldP spid="28" grpId="0" animBg="1"/>
      <p:bldP spid="2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xfrm>
            <a:off x="6957061" y="265241"/>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8A05AC7-21D9-490D-B650-046FF6E5AABB}" type="slidenum">
              <a:rPr kumimoji="0" lang="zh-CN" altLang="en-US" sz="2000" smtClean="0">
                <a:solidFill>
                  <a:srgbClr val="0000FF"/>
                </a:solidFill>
              </a:rPr>
            </a:fld>
            <a:endParaRPr kumimoji="0" lang="en-US" altLang="zh-CN" sz="2000" smtClean="0">
              <a:solidFill>
                <a:srgbClr val="0000FF"/>
              </a:solidFill>
            </a:endParaRPr>
          </a:p>
        </p:txBody>
      </p:sp>
      <p:sp>
        <p:nvSpPr>
          <p:cNvPr id="58376" name="Text Box 8"/>
          <p:cNvSpPr txBox="1">
            <a:spLocks noChangeArrowheads="1"/>
          </p:cNvSpPr>
          <p:nvPr/>
        </p:nvSpPr>
        <p:spPr bwMode="auto">
          <a:xfrm>
            <a:off x="865644" y="411743"/>
            <a:ext cx="650557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a:t>
            </a:r>
            <a:r>
              <a:rPr lang="en-US" altLang="zh-CN" b="1" dirty="0"/>
              <a:t>2</a:t>
            </a:r>
            <a:r>
              <a:rPr lang="zh-CN" altLang="en-US" b="1" dirty="0"/>
              <a:t>）齿轮轴的齿坯精度是指（图10.14</a:t>
            </a:r>
            <a:r>
              <a:rPr lang="en-US" altLang="zh-CN" b="1" dirty="0"/>
              <a:t>）：</a:t>
            </a:r>
            <a:endParaRPr lang="en-US" altLang="zh-CN" b="1" dirty="0"/>
          </a:p>
        </p:txBody>
      </p:sp>
      <p:sp>
        <p:nvSpPr>
          <p:cNvPr id="58377" name="Text Box 9"/>
          <p:cNvSpPr txBox="1">
            <a:spLocks noChangeArrowheads="1"/>
          </p:cNvSpPr>
          <p:nvPr/>
        </p:nvSpPr>
        <p:spPr bwMode="auto">
          <a:xfrm>
            <a:off x="1083132" y="840417"/>
            <a:ext cx="388937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b="1" dirty="0">
                <a:latin typeface="宋体" panose="02010600030101010101" pitchFamily="2" charset="-122"/>
              </a:rPr>
              <a:t>①</a:t>
            </a:r>
            <a:r>
              <a:rPr lang="zh-CN" altLang="en-US" b="1" dirty="0"/>
              <a:t> </a:t>
            </a:r>
            <a:r>
              <a:rPr lang="zh-CN" altLang="en-US" b="1" dirty="0">
                <a:latin typeface="宋体" panose="02010600030101010101" pitchFamily="2" charset="-122"/>
              </a:rPr>
              <a:t>轴颈和顶圆精度；</a:t>
            </a:r>
            <a:endParaRPr lang="zh-CN" altLang="en-US" b="1" dirty="0"/>
          </a:p>
        </p:txBody>
      </p:sp>
      <p:sp>
        <p:nvSpPr>
          <p:cNvPr id="58378" name="Rectangle 10"/>
          <p:cNvSpPr>
            <a:spLocks noChangeArrowheads="1"/>
          </p:cNvSpPr>
          <p:nvPr/>
        </p:nvSpPr>
        <p:spPr bwMode="auto">
          <a:xfrm>
            <a:off x="3924463" y="874413"/>
            <a:ext cx="3657600"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b="1" dirty="0">
                <a:latin typeface="宋体" panose="02010600030101010101" pitchFamily="2" charset="-122"/>
              </a:rPr>
              <a:t>②</a:t>
            </a:r>
            <a:r>
              <a:rPr lang="zh-CN" altLang="en-US" b="1" dirty="0"/>
              <a:t> 径向</a:t>
            </a:r>
            <a:r>
              <a:rPr lang="en-US" altLang="zh-CN" b="1" dirty="0" err="1"/>
              <a:t>S</a:t>
            </a:r>
            <a:r>
              <a:rPr lang="en-US" altLang="zh-CN" b="1" baseline="-30000" dirty="0" err="1"/>
              <a:t>r</a:t>
            </a:r>
            <a:r>
              <a:rPr lang="zh-CN" altLang="en-US" b="1" dirty="0"/>
              <a:t>基准面精度；</a:t>
            </a:r>
            <a:endParaRPr lang="zh-CN" altLang="en-US" b="1" dirty="0"/>
          </a:p>
        </p:txBody>
      </p:sp>
      <p:sp>
        <p:nvSpPr>
          <p:cNvPr id="58379" name="Rectangle 11"/>
          <p:cNvSpPr>
            <a:spLocks noChangeArrowheads="1"/>
          </p:cNvSpPr>
          <p:nvPr/>
        </p:nvSpPr>
        <p:spPr bwMode="auto">
          <a:xfrm>
            <a:off x="938022" y="1328438"/>
            <a:ext cx="3494088"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r>
              <a:rPr lang="zh-CN" altLang="en-US" b="1" dirty="0">
                <a:latin typeface="宋体" panose="02010600030101010101" pitchFamily="2" charset="-122"/>
              </a:rPr>
              <a:t>③</a:t>
            </a:r>
            <a:r>
              <a:rPr lang="zh-CN" altLang="en-US" b="1" dirty="0"/>
              <a:t>轴向</a:t>
            </a:r>
            <a:r>
              <a:rPr lang="en-US" altLang="zh-CN" b="1" dirty="0"/>
              <a:t>S</a:t>
            </a:r>
            <a:r>
              <a:rPr lang="en-US" altLang="zh-CN" b="1" baseline="-30000" dirty="0"/>
              <a:t>i</a:t>
            </a:r>
            <a:r>
              <a:rPr lang="zh-CN" altLang="en-US" b="1" dirty="0">
                <a:latin typeface="宋体" panose="02010600030101010101" pitchFamily="2" charset="-122"/>
              </a:rPr>
              <a:t>基准面精度。</a:t>
            </a:r>
            <a:endParaRPr lang="zh-CN" altLang="en-US" b="1" dirty="0">
              <a:latin typeface="宋体" panose="02010600030101010101" pitchFamily="2" charset="-122"/>
            </a:endParaRPr>
          </a:p>
        </p:txBody>
      </p:sp>
      <p:pic>
        <p:nvPicPr>
          <p:cNvPr id="675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0426" y="1909930"/>
            <a:ext cx="7896225" cy="404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椭圆 1"/>
          <p:cNvSpPr/>
          <p:nvPr/>
        </p:nvSpPr>
        <p:spPr bwMode="auto">
          <a:xfrm>
            <a:off x="3036678" y="4962620"/>
            <a:ext cx="390617" cy="565988"/>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3" name="椭圆 22"/>
          <p:cNvSpPr/>
          <p:nvPr/>
        </p:nvSpPr>
        <p:spPr bwMode="auto">
          <a:xfrm>
            <a:off x="6525088" y="2851914"/>
            <a:ext cx="745724" cy="388435"/>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4" name="椭圆 23"/>
          <p:cNvSpPr/>
          <p:nvPr/>
        </p:nvSpPr>
        <p:spPr bwMode="auto">
          <a:xfrm>
            <a:off x="3275860" y="2949569"/>
            <a:ext cx="745724" cy="388435"/>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5" name="椭圆 24"/>
          <p:cNvSpPr/>
          <p:nvPr/>
        </p:nvSpPr>
        <p:spPr bwMode="auto">
          <a:xfrm>
            <a:off x="6329779" y="4423264"/>
            <a:ext cx="390617" cy="565988"/>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8" name="椭圆 27"/>
          <p:cNvSpPr/>
          <p:nvPr/>
        </p:nvSpPr>
        <p:spPr bwMode="auto">
          <a:xfrm>
            <a:off x="3525474" y="3459034"/>
            <a:ext cx="568192" cy="919840"/>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9" name="椭圆 28"/>
          <p:cNvSpPr/>
          <p:nvPr/>
        </p:nvSpPr>
        <p:spPr bwMode="auto">
          <a:xfrm>
            <a:off x="6507332" y="3447438"/>
            <a:ext cx="568192" cy="919840"/>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30" name="椭圆 29"/>
          <p:cNvSpPr/>
          <p:nvPr/>
        </p:nvSpPr>
        <p:spPr bwMode="auto">
          <a:xfrm>
            <a:off x="4520782" y="3624364"/>
            <a:ext cx="390617" cy="565988"/>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376"/>
                                        </p:tgtEl>
                                        <p:attrNameLst>
                                          <p:attrName>style.visibility</p:attrName>
                                        </p:attrNameLst>
                                      </p:cBhvr>
                                      <p:to>
                                        <p:strVal val="visible"/>
                                      </p:to>
                                    </p:set>
                                    <p:animEffect transition="in" filter="wipe(left)">
                                      <p:cBhvr>
                                        <p:cTn id="7" dur="500"/>
                                        <p:tgtEl>
                                          <p:spTgt spid="5837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7586"/>
                                        </p:tgtEl>
                                        <p:attrNameLst>
                                          <p:attrName>style.visibility</p:attrName>
                                        </p:attrNameLst>
                                      </p:cBhvr>
                                      <p:to>
                                        <p:strVal val="visible"/>
                                      </p:to>
                                    </p:set>
                                    <p:anim calcmode="lin" valueType="num">
                                      <p:cBhvr additive="base">
                                        <p:cTn id="12" dur="500" fill="hold"/>
                                        <p:tgtEl>
                                          <p:spTgt spid="67586"/>
                                        </p:tgtEl>
                                        <p:attrNameLst>
                                          <p:attrName>ppt_x</p:attrName>
                                        </p:attrNameLst>
                                      </p:cBhvr>
                                      <p:tavLst>
                                        <p:tav tm="0">
                                          <p:val>
                                            <p:strVal val="#ppt_x"/>
                                          </p:val>
                                        </p:tav>
                                        <p:tav tm="100000">
                                          <p:val>
                                            <p:strVal val="#ppt_x"/>
                                          </p:val>
                                        </p:tav>
                                      </p:tavLst>
                                    </p:anim>
                                    <p:anim calcmode="lin" valueType="num">
                                      <p:cBhvr additive="base">
                                        <p:cTn id="13" dur="500" fill="hold"/>
                                        <p:tgtEl>
                                          <p:spTgt spid="6758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58377"/>
                                        </p:tgtEl>
                                        <p:attrNameLst>
                                          <p:attrName>style.visibility</p:attrName>
                                        </p:attrNameLst>
                                      </p:cBhvr>
                                      <p:to>
                                        <p:strVal val="visible"/>
                                      </p:to>
                                    </p:set>
                                    <p:animEffect transition="in" filter="wipe(left)">
                                      <p:cBhvr>
                                        <p:cTn id="18" dur="300"/>
                                        <p:tgtEl>
                                          <p:spTgt spid="5837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down)">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down)">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up)">
                                      <p:cBhvr>
                                        <p:cTn id="33" dur="500"/>
                                        <p:tgtEl>
                                          <p:spTgt spid="3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58378"/>
                                        </p:tgtEl>
                                        <p:attrNameLst>
                                          <p:attrName>style.visibility</p:attrName>
                                        </p:attrNameLst>
                                      </p:cBhvr>
                                      <p:to>
                                        <p:strVal val="visible"/>
                                      </p:to>
                                    </p:set>
                                    <p:animEffect transition="in" filter="wipe(left)">
                                      <p:cBhvr>
                                        <p:cTn id="38" dur="500"/>
                                        <p:tgtEl>
                                          <p:spTgt spid="5837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58379"/>
                                        </p:tgtEl>
                                        <p:attrNameLst>
                                          <p:attrName>style.visibility</p:attrName>
                                        </p:attrNameLst>
                                      </p:cBhvr>
                                      <p:to>
                                        <p:strVal val="visible"/>
                                      </p:to>
                                    </p:set>
                                    <p:animEffect transition="in" filter="wipe(left)">
                                      <p:cBhvr>
                                        <p:cTn id="53" dur="500"/>
                                        <p:tgtEl>
                                          <p:spTgt spid="5837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wipe(down)">
                                      <p:cBhvr>
                                        <p:cTn id="58" dur="500"/>
                                        <p:tgtEl>
                                          <p:spTgt spid="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up)">
                                      <p:cBhvr>
                                        <p:cTn id="6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6" grpId="0" autoUpdateAnimBg="0"/>
      <p:bldP spid="58377" grpId="0" autoUpdateAnimBg="0"/>
      <p:bldP spid="58378" grpId="0" autoUpdateAnimBg="0"/>
      <p:bldP spid="58379" grpId="0" autoUpdateAnimBg="0"/>
      <p:bldP spid="2" grpId="0" animBg="1"/>
      <p:bldP spid="23" grpId="0" animBg="1"/>
      <p:bldP spid="24" grpId="0" animBg="1"/>
      <p:bldP spid="25" grpId="0" animBg="1"/>
      <p:bldP spid="28" grpId="0" animBg="1"/>
      <p:bldP spid="29" grpId="0" animBg="1"/>
      <p:bldP spid="3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5"/>
          <p:cNvSpPr>
            <a:spLocks noGrp="1"/>
          </p:cNvSpPr>
          <p:nvPr>
            <p:ph type="sldNum" sz="quarter" idx="12"/>
          </p:nvPr>
        </p:nvSpPr>
        <p:spPr>
          <a:xfrm>
            <a:off x="6931172" y="166688"/>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859ADDE-1777-4A86-8C56-396B6EF37C6D}" type="slidenum">
              <a:rPr kumimoji="0" lang="zh-CN" altLang="en-US" sz="2000" smtClean="0">
                <a:solidFill>
                  <a:srgbClr val="0000FF"/>
                </a:solidFill>
              </a:rPr>
            </a:fld>
            <a:endParaRPr kumimoji="0" lang="en-US" altLang="zh-CN" sz="2000" dirty="0" smtClean="0">
              <a:solidFill>
                <a:srgbClr val="0000FF"/>
              </a:solidFill>
            </a:endParaRPr>
          </a:p>
        </p:txBody>
      </p:sp>
      <p:sp>
        <p:nvSpPr>
          <p:cNvPr id="23555" name="Text Box 4"/>
          <p:cNvSpPr txBox="1">
            <a:spLocks noChangeArrowheads="1"/>
          </p:cNvSpPr>
          <p:nvPr/>
        </p:nvSpPr>
        <p:spPr bwMode="auto">
          <a:xfrm>
            <a:off x="920742" y="553766"/>
            <a:ext cx="553402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a:t>
            </a:r>
            <a:r>
              <a:rPr lang="en-US" altLang="zh-CN" b="1" dirty="0"/>
              <a:t>3</a:t>
            </a:r>
            <a:r>
              <a:rPr lang="zh-CN" altLang="en-US" b="1" dirty="0"/>
              <a:t>）齿</a:t>
            </a:r>
            <a:r>
              <a:rPr lang="zh-CN" altLang="en-US" b="1" dirty="0" smtClean="0"/>
              <a:t>坯尺寸和几何公差</a:t>
            </a:r>
            <a:endParaRPr lang="zh-CN" altLang="en-US" b="1" dirty="0"/>
          </a:p>
        </p:txBody>
      </p:sp>
      <p:sp>
        <p:nvSpPr>
          <p:cNvPr id="23556" name="Text Box 5"/>
          <p:cNvSpPr txBox="1">
            <a:spLocks noChangeArrowheads="1"/>
          </p:cNvSpPr>
          <p:nvPr/>
        </p:nvSpPr>
        <p:spPr bwMode="auto">
          <a:xfrm>
            <a:off x="1136642" y="1010966"/>
            <a:ext cx="6944653" cy="4619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齿坯的尺寸公差和几何公差参考表</a:t>
            </a:r>
            <a:r>
              <a:rPr lang="en-US" altLang="zh-CN" b="1" dirty="0"/>
              <a:t>10.10</a:t>
            </a:r>
            <a:r>
              <a:rPr lang="zh-CN" altLang="en-US" b="1" dirty="0"/>
              <a:t>选取。</a:t>
            </a:r>
            <a:endParaRPr lang="zh-CN" altLang="en-US" b="1" dirty="0"/>
          </a:p>
        </p:txBody>
      </p:sp>
      <p:pic>
        <p:nvPicPr>
          <p:cNvPr id="655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6738" y="1504410"/>
            <a:ext cx="8010525"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椭圆 10"/>
          <p:cNvSpPr>
            <a:spLocks noChangeArrowheads="1"/>
          </p:cNvSpPr>
          <p:nvPr/>
        </p:nvSpPr>
        <p:spPr bwMode="auto">
          <a:xfrm>
            <a:off x="740569" y="2026289"/>
            <a:ext cx="598488" cy="1209675"/>
          </a:xfrm>
          <a:prstGeom prst="ellipse">
            <a:avLst/>
          </a:prstGeom>
          <a:noFill/>
          <a:ln w="38100" algn="ctr">
            <a:solidFill>
              <a:srgbClr val="C0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 name="椭圆 11"/>
          <p:cNvSpPr>
            <a:spLocks noChangeArrowheads="1"/>
          </p:cNvSpPr>
          <p:nvPr/>
        </p:nvSpPr>
        <p:spPr bwMode="auto">
          <a:xfrm>
            <a:off x="689914" y="3409353"/>
            <a:ext cx="598488" cy="1209675"/>
          </a:xfrm>
          <a:prstGeom prst="ellipse">
            <a:avLst/>
          </a:prstGeom>
          <a:noFill/>
          <a:ln w="38100" algn="ctr">
            <a:solidFill>
              <a:srgbClr val="C0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wipe(left)">
                                      <p:cBhvr>
                                        <p:cTn id="7" dur="500"/>
                                        <p:tgtEl>
                                          <p:spTgt spid="235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556"/>
                                        </p:tgtEl>
                                        <p:attrNameLst>
                                          <p:attrName>style.visibility</p:attrName>
                                        </p:attrNameLst>
                                      </p:cBhvr>
                                      <p:to>
                                        <p:strVal val="visible"/>
                                      </p:to>
                                    </p:set>
                                    <p:animEffect transition="in" filter="wipe(left)">
                                      <p:cBhvr>
                                        <p:cTn id="12" dur="500"/>
                                        <p:tgtEl>
                                          <p:spTgt spid="2355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65538"/>
                                        </p:tgtEl>
                                        <p:attrNameLst>
                                          <p:attrName>style.visibility</p:attrName>
                                        </p:attrNameLst>
                                      </p:cBhvr>
                                      <p:to>
                                        <p:strVal val="visible"/>
                                      </p:to>
                                    </p:set>
                                    <p:anim calcmode="lin" valueType="num">
                                      <p:cBhvr additive="base">
                                        <p:cTn id="17" dur="500" fill="hold"/>
                                        <p:tgtEl>
                                          <p:spTgt spid="65538"/>
                                        </p:tgtEl>
                                        <p:attrNameLst>
                                          <p:attrName>ppt_x</p:attrName>
                                        </p:attrNameLst>
                                      </p:cBhvr>
                                      <p:tavLst>
                                        <p:tav tm="0">
                                          <p:val>
                                            <p:strVal val="1+#ppt_w/2"/>
                                          </p:val>
                                        </p:tav>
                                        <p:tav tm="100000">
                                          <p:val>
                                            <p:strVal val="#ppt_x"/>
                                          </p:val>
                                        </p:tav>
                                      </p:tavLst>
                                    </p:anim>
                                    <p:anim calcmode="lin" valueType="num">
                                      <p:cBhvr additive="base">
                                        <p:cTn id="18" dur="500" fill="hold"/>
                                        <p:tgtEl>
                                          <p:spTgt spid="6553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0"/>
      <p:bldP spid="1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FBDCB6EA-4933-45CB-8D82-304AF9857EB2}" type="slidenum">
              <a:rPr lang="zh-CN" altLang="en-US" smtClean="0"/>
            </a:fld>
            <a:endParaRPr lang="en-US" altLang="zh-CN"/>
          </a:p>
        </p:txBody>
      </p:sp>
      <p:sp>
        <p:nvSpPr>
          <p:cNvPr id="5" name="Text Box 13"/>
          <p:cNvSpPr txBox="1">
            <a:spLocks noChangeArrowheads="1"/>
          </p:cNvSpPr>
          <p:nvPr/>
        </p:nvSpPr>
        <p:spPr bwMode="auto">
          <a:xfrm>
            <a:off x="782588" y="661866"/>
            <a:ext cx="6834187"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smtClean="0">
                <a:latin typeface="宋体" panose="02010600030101010101" pitchFamily="2" charset="-122"/>
                <a:ea typeface="宋体" panose="02010600030101010101" pitchFamily="2" charset="-122"/>
              </a:rPr>
              <a:t>① </a:t>
            </a:r>
            <a:r>
              <a:rPr lang="en-US" altLang="zh-CN" b="1" dirty="0" smtClean="0"/>
              <a:t> </a:t>
            </a:r>
            <a:r>
              <a:rPr lang="zh-CN" altLang="en-US" b="1" dirty="0"/>
              <a:t>带孔齿轮的齿坯</a:t>
            </a:r>
            <a:r>
              <a:rPr lang="zh-CN" altLang="en-US" b="1" dirty="0" smtClean="0"/>
              <a:t>精度的确定（</a:t>
            </a:r>
            <a:r>
              <a:rPr lang="zh-CN" altLang="en-US" b="1" dirty="0"/>
              <a:t>图10.13</a:t>
            </a:r>
            <a:r>
              <a:rPr lang="zh-CN" altLang="en-US" b="1" dirty="0" smtClean="0"/>
              <a:t>）</a:t>
            </a:r>
            <a:endParaRPr lang="zh-CN" altLang="en-US" b="1" dirty="0"/>
          </a:p>
        </p:txBody>
      </p:sp>
      <p:pic>
        <p:nvPicPr>
          <p:cNvPr id="66565"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8747" y="2061227"/>
            <a:ext cx="5206916" cy="11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747" y="3420518"/>
            <a:ext cx="5425274" cy="2048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747" y="1119061"/>
            <a:ext cx="5554814" cy="81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1881" y="1511280"/>
            <a:ext cx="3230922" cy="3753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
                                        </p:tgtEl>
                                        <p:attrNameLst>
                                          <p:attrName>style.visibility</p:attrName>
                                        </p:attrNameLst>
                                      </p:cBhvr>
                                      <p:to>
                                        <p:strVal val="visible"/>
                                      </p:to>
                                    </p:set>
                                    <p:animEffect transition="in" filter="wipe(left)">
                                      <p:cBhvr>
                                        <p:cTn id="7" dur="3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6565"/>
                                        </p:tgtEl>
                                        <p:attrNameLst>
                                          <p:attrName>style.visibility</p:attrName>
                                        </p:attrNameLst>
                                      </p:cBhvr>
                                      <p:to>
                                        <p:strVal val="visible"/>
                                      </p:to>
                                    </p:set>
                                    <p:animEffect transition="in" filter="wipe(left)">
                                      <p:cBhvr>
                                        <p:cTn id="23" dur="500"/>
                                        <p:tgtEl>
                                          <p:spTgt spid="6656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66567"/>
                                        </p:tgtEl>
                                        <p:attrNameLst>
                                          <p:attrName>style.visibility</p:attrName>
                                        </p:attrNameLst>
                                      </p:cBhvr>
                                      <p:to>
                                        <p:strVal val="visible"/>
                                      </p:to>
                                    </p:set>
                                    <p:animEffect transition="in" filter="wipe(left)">
                                      <p:cBhvr>
                                        <p:cTn id="28" dur="500"/>
                                        <p:tgtEl>
                                          <p:spTgt spid="665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FBDCB6EA-4933-45CB-8D82-304AF9857EB2}" type="slidenum">
              <a:rPr lang="zh-CN" altLang="en-US" smtClean="0"/>
            </a:fld>
            <a:endParaRPr lang="en-US" altLang="zh-CN"/>
          </a:p>
        </p:txBody>
      </p:sp>
      <p:sp>
        <p:nvSpPr>
          <p:cNvPr id="5" name="Text Box 8"/>
          <p:cNvSpPr txBox="1">
            <a:spLocks noChangeArrowheads="1"/>
          </p:cNvSpPr>
          <p:nvPr/>
        </p:nvSpPr>
        <p:spPr bwMode="auto">
          <a:xfrm>
            <a:off x="865644" y="234183"/>
            <a:ext cx="650557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smtClean="0">
                <a:latin typeface="宋体" panose="02010600030101010101" pitchFamily="2" charset="-122"/>
                <a:ea typeface="宋体" panose="02010600030101010101" pitchFamily="2" charset="-122"/>
              </a:rPr>
              <a:t>② </a:t>
            </a:r>
            <a:r>
              <a:rPr lang="zh-CN" altLang="en-US" b="1" dirty="0" smtClean="0"/>
              <a:t>齿轮</a:t>
            </a:r>
            <a:r>
              <a:rPr lang="zh-CN" altLang="en-US" b="1" dirty="0"/>
              <a:t>轴的齿坯</a:t>
            </a:r>
            <a:r>
              <a:rPr lang="zh-CN" altLang="en-US" b="1" dirty="0" smtClean="0"/>
              <a:t>精度的确定（</a:t>
            </a:r>
            <a:r>
              <a:rPr lang="zh-CN" altLang="en-US" b="1" dirty="0"/>
              <a:t>图10.14</a:t>
            </a:r>
            <a:r>
              <a:rPr lang="en-US" altLang="zh-CN" b="1" dirty="0" smtClean="0"/>
              <a:t>）</a:t>
            </a:r>
            <a:endParaRPr lang="en-US" altLang="zh-CN" b="1" dirty="0"/>
          </a:p>
        </p:txBody>
      </p:sp>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60942" y="3046269"/>
            <a:ext cx="6493955" cy="3329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857" y="730964"/>
            <a:ext cx="8070152" cy="1461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110" y="2246364"/>
            <a:ext cx="8076050" cy="569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67586"/>
                                        </p:tgtEl>
                                        <p:attrNameLst>
                                          <p:attrName>style.visibility</p:attrName>
                                        </p:attrNameLst>
                                      </p:cBhvr>
                                      <p:to>
                                        <p:strVal val="visible"/>
                                      </p:to>
                                    </p:set>
                                    <p:animEffect transition="in" filter="wipe(left)">
                                      <p:cBhvr>
                                        <p:cTn id="18" dur="500"/>
                                        <p:tgtEl>
                                          <p:spTgt spid="6758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7587"/>
                                        </p:tgtEl>
                                        <p:attrNameLst>
                                          <p:attrName>style.visibility</p:attrName>
                                        </p:attrNameLst>
                                      </p:cBhvr>
                                      <p:to>
                                        <p:strVal val="visible"/>
                                      </p:to>
                                    </p:set>
                                    <p:animEffect transition="in" filter="wipe(left)">
                                      <p:cBhvr>
                                        <p:cTn id="23" dur="5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5"/>
          <p:cNvSpPr>
            <a:spLocks noGrp="1"/>
          </p:cNvSpPr>
          <p:nvPr>
            <p:ph type="sldNum" sz="quarter" idx="12"/>
          </p:nvPr>
        </p:nvSpPr>
        <p:spPr>
          <a:xfrm>
            <a:off x="6864127" y="112542"/>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040BF475-C563-47EA-8315-BB63EE0E96E0}" type="slidenum">
              <a:rPr kumimoji="0" lang="zh-CN" altLang="en-US" sz="2000" smtClean="0">
                <a:solidFill>
                  <a:srgbClr val="0000FF"/>
                </a:solidFill>
              </a:rPr>
            </a:fld>
            <a:endParaRPr kumimoji="0" lang="en-US" altLang="zh-CN" sz="2000" dirty="0" smtClean="0">
              <a:solidFill>
                <a:srgbClr val="0000FF"/>
              </a:solidFill>
            </a:endParaRPr>
          </a:p>
        </p:txBody>
      </p:sp>
      <p:sp>
        <p:nvSpPr>
          <p:cNvPr id="103429" name="Text Box 5"/>
          <p:cNvSpPr txBox="1">
            <a:spLocks noChangeArrowheads="1"/>
          </p:cNvSpPr>
          <p:nvPr/>
        </p:nvSpPr>
        <p:spPr bwMode="auto">
          <a:xfrm>
            <a:off x="739353" y="373017"/>
            <a:ext cx="6731422" cy="40011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000" b="1" dirty="0"/>
              <a:t>（</a:t>
            </a:r>
            <a:r>
              <a:rPr lang="en-US" altLang="zh-CN" sz="2000" b="1" dirty="0"/>
              <a:t>4</a:t>
            </a:r>
            <a:r>
              <a:rPr lang="zh-CN" altLang="en-US" sz="2000" b="1" dirty="0"/>
              <a:t>）齿坯的表面粗糙度轮廓参考表</a:t>
            </a:r>
            <a:r>
              <a:rPr lang="en-US" altLang="zh-CN" sz="2000" b="1" dirty="0"/>
              <a:t>10.11</a:t>
            </a:r>
            <a:r>
              <a:rPr lang="zh-CN" altLang="en-US" sz="2000" b="1" dirty="0"/>
              <a:t>和表</a:t>
            </a:r>
            <a:r>
              <a:rPr lang="en-US" altLang="zh-CN" sz="2000" b="1" dirty="0"/>
              <a:t>10.12</a:t>
            </a:r>
            <a:r>
              <a:rPr lang="zh-CN" altLang="en-US" sz="2000" b="1" dirty="0" smtClean="0"/>
              <a:t>选取</a:t>
            </a:r>
            <a:endParaRPr lang="zh-CN" altLang="en-US" sz="2000" b="1" dirty="0"/>
          </a:p>
        </p:txBody>
      </p:sp>
      <p:grpSp>
        <p:nvGrpSpPr>
          <p:cNvPr id="103430" name="Group 6"/>
          <p:cNvGrpSpPr/>
          <p:nvPr/>
        </p:nvGrpSpPr>
        <p:grpSpPr bwMode="auto">
          <a:xfrm>
            <a:off x="929443" y="851114"/>
            <a:ext cx="6155394" cy="2522401"/>
            <a:chOff x="234" y="1600"/>
            <a:chExt cx="5000" cy="2232"/>
          </a:xfrm>
        </p:grpSpPr>
        <p:pic>
          <p:nvPicPr>
            <p:cNvPr id="24581" name="Picture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4" y="1600"/>
              <a:ext cx="5000" cy="223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24582" name="Rectangle 8"/>
            <p:cNvSpPr>
              <a:spLocks noChangeArrowheads="1"/>
            </p:cNvSpPr>
            <p:nvPr/>
          </p:nvSpPr>
          <p:spPr bwMode="auto">
            <a:xfrm>
              <a:off x="4542" y="1609"/>
              <a:ext cx="397" cy="201"/>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r>
                <a:rPr lang="zh-CN" altLang="en-US" sz="1600" b="1"/>
                <a:t>2008）</a:t>
              </a:r>
              <a:endParaRPr lang="zh-CN" altLang="en-US" sz="1600" b="1"/>
            </a:p>
          </p:txBody>
        </p:sp>
      </p:grpSp>
      <p:pic>
        <p:nvPicPr>
          <p:cNvPr id="7" name="Picture 4" descr="表10-12基准面粗糙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2809" y="3479564"/>
            <a:ext cx="7038585" cy="292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3429"/>
                                        </p:tgtEl>
                                        <p:attrNameLst>
                                          <p:attrName>style.visibility</p:attrName>
                                        </p:attrNameLst>
                                      </p:cBhvr>
                                      <p:to>
                                        <p:strVal val="visible"/>
                                      </p:to>
                                    </p:set>
                                    <p:animEffect transition="in" filter="wipe(left)">
                                      <p:cBhvr>
                                        <p:cTn id="7" dur="2000"/>
                                        <p:tgtEl>
                                          <p:spTgt spid="1034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03430"/>
                                        </p:tgtEl>
                                        <p:attrNameLst>
                                          <p:attrName>style.visibility</p:attrName>
                                        </p:attrNameLst>
                                      </p:cBhvr>
                                      <p:to>
                                        <p:strVal val="visible"/>
                                      </p:to>
                                    </p:set>
                                    <p:anim calcmode="lin" valueType="num">
                                      <p:cBhvr additive="base">
                                        <p:cTn id="12" dur="2000" fill="hold"/>
                                        <p:tgtEl>
                                          <p:spTgt spid="103430"/>
                                        </p:tgtEl>
                                        <p:attrNameLst>
                                          <p:attrName>ppt_x</p:attrName>
                                        </p:attrNameLst>
                                      </p:cBhvr>
                                      <p:tavLst>
                                        <p:tav tm="0">
                                          <p:val>
                                            <p:strVal val="0-#ppt_w/2"/>
                                          </p:val>
                                        </p:tav>
                                        <p:tav tm="100000">
                                          <p:val>
                                            <p:strVal val="#ppt_x"/>
                                          </p:val>
                                        </p:tav>
                                      </p:tavLst>
                                    </p:anim>
                                    <p:anim calcmode="lin" valueType="num">
                                      <p:cBhvr additive="base">
                                        <p:cTn id="13" dur="2000" fill="hold"/>
                                        <p:tgtEl>
                                          <p:spTgt spid="10343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1+#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3"/>
          <p:cNvSpPr>
            <a:spLocks noGrp="1"/>
          </p:cNvSpPr>
          <p:nvPr>
            <p:ph type="sldNum" sz="quarter" idx="12"/>
          </p:nvPr>
        </p:nvSpPr>
        <p:spPr>
          <a:xfrm>
            <a:off x="6793932" y="140677"/>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4D0E1D1-0BA4-4289-A69B-992557324B9A}" type="slidenum">
              <a:rPr kumimoji="0" lang="zh-CN" altLang="en-US" sz="2000" smtClean="0">
                <a:solidFill>
                  <a:srgbClr val="0000FF"/>
                </a:solidFill>
              </a:rPr>
            </a:fld>
            <a:endParaRPr kumimoji="0" lang="en-US" altLang="zh-CN" sz="2000" dirty="0" smtClean="0">
              <a:solidFill>
                <a:srgbClr val="0000FF"/>
              </a:solidFill>
            </a:endParaRPr>
          </a:p>
        </p:txBody>
      </p:sp>
      <p:sp>
        <p:nvSpPr>
          <p:cNvPr id="8194" name="Text Box 2"/>
          <p:cNvSpPr txBox="1">
            <a:spLocks noChangeArrowheads="1"/>
          </p:cNvSpPr>
          <p:nvPr/>
        </p:nvSpPr>
        <p:spPr bwMode="auto">
          <a:xfrm>
            <a:off x="1259443" y="940228"/>
            <a:ext cx="6486989"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800" b="1" dirty="0">
                <a:latin typeface="宋体" panose="02010600030101010101" pitchFamily="2" charset="-122"/>
              </a:rPr>
              <a:t>10.3.4齿轮精度设计示例 </a:t>
            </a:r>
            <a:endParaRPr lang="zh-CN" altLang="en-US" sz="2800" b="1" dirty="0">
              <a:latin typeface="宋体" panose="02010600030101010101" pitchFamily="2" charset="-122"/>
            </a:endParaRPr>
          </a:p>
        </p:txBody>
      </p:sp>
      <p:sp>
        <p:nvSpPr>
          <p:cNvPr id="8195" name="Text Box 3"/>
          <p:cNvSpPr txBox="1">
            <a:spLocks noChangeArrowheads="1"/>
          </p:cNvSpPr>
          <p:nvPr/>
        </p:nvSpPr>
        <p:spPr bwMode="auto">
          <a:xfrm>
            <a:off x="622638" y="1507345"/>
            <a:ext cx="7322881" cy="2751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b="1" dirty="0"/>
              <a:t>      </a:t>
            </a:r>
            <a:r>
              <a:rPr lang="zh-CN" altLang="en-US" b="1" dirty="0" smtClean="0"/>
              <a:t>  </a:t>
            </a:r>
            <a:r>
              <a:rPr lang="zh-CN" altLang="en-US" b="1" dirty="0"/>
              <a:t>今有某机床主轴箱传动轴上的一对直齿圆柱齿轮，小齿轮和大齿轮的齿数分别</a:t>
            </a:r>
            <a:r>
              <a:rPr lang="zh-CN" altLang="en-US" b="1" dirty="0" smtClean="0"/>
              <a:t>为</a:t>
            </a:r>
            <a:r>
              <a:rPr lang="en-US" altLang="zh-CN" b="1" i="1" dirty="0" smtClean="0"/>
              <a:t>z</a:t>
            </a:r>
            <a:r>
              <a:rPr lang="en-US" altLang="zh-CN" b="1" baseline="-30000" dirty="0" smtClean="0"/>
              <a:t>1</a:t>
            </a:r>
            <a:r>
              <a:rPr lang="en-US" altLang="zh-CN" b="1" dirty="0" smtClean="0"/>
              <a:t>=26 , </a:t>
            </a:r>
            <a:r>
              <a:rPr lang="en-US" altLang="zh-CN" b="1" i="1" dirty="0" smtClean="0"/>
              <a:t>z</a:t>
            </a:r>
            <a:r>
              <a:rPr lang="en-US" altLang="zh-CN" b="1" baseline="-30000" dirty="0" smtClean="0"/>
              <a:t>2</a:t>
            </a:r>
            <a:r>
              <a:rPr lang="en-US" altLang="zh-CN" b="1" dirty="0" smtClean="0"/>
              <a:t>=56 ,</a:t>
            </a:r>
            <a:r>
              <a:rPr lang="zh-CN" altLang="en-US" b="1" dirty="0"/>
              <a:t>模数为 </a:t>
            </a:r>
            <a:r>
              <a:rPr lang="en-US" altLang="zh-CN" b="1" i="1" dirty="0" smtClean="0"/>
              <a:t>m</a:t>
            </a:r>
            <a:r>
              <a:rPr lang="en-US" altLang="zh-CN" b="1" dirty="0" smtClean="0"/>
              <a:t>=2.75 ,</a:t>
            </a:r>
            <a:r>
              <a:rPr lang="zh-CN" altLang="en-US" b="1" dirty="0"/>
              <a:t>齿宽分别为 </a:t>
            </a:r>
            <a:r>
              <a:rPr lang="en-US" altLang="zh-CN" b="1" i="1" dirty="0" smtClean="0"/>
              <a:t>b</a:t>
            </a:r>
            <a:r>
              <a:rPr lang="en-US" altLang="zh-CN" b="1" baseline="-30000" dirty="0" smtClean="0"/>
              <a:t>1</a:t>
            </a:r>
            <a:r>
              <a:rPr lang="en-US" altLang="zh-CN" b="1" dirty="0" smtClean="0"/>
              <a:t>=28 ,</a:t>
            </a:r>
            <a:r>
              <a:rPr lang="en-US" altLang="zh-CN" b="1" i="1" dirty="0" smtClean="0"/>
              <a:t> b</a:t>
            </a:r>
            <a:r>
              <a:rPr lang="en-US" altLang="zh-CN" b="1" baseline="-30000" dirty="0" smtClean="0"/>
              <a:t>2</a:t>
            </a:r>
            <a:r>
              <a:rPr lang="en-US" altLang="zh-CN" b="1" dirty="0" smtClean="0"/>
              <a:t>=24 ,</a:t>
            </a:r>
            <a:r>
              <a:rPr lang="zh-CN" altLang="en-US" b="1" dirty="0"/>
              <a:t>小齿轮的基准孔内孔的公称尺寸</a:t>
            </a:r>
            <a:r>
              <a:rPr lang="en-US" altLang="zh-CN" b="1" i="1" dirty="0"/>
              <a:t>D </a:t>
            </a:r>
            <a:r>
              <a:rPr lang="en-US" altLang="zh-CN" b="1" dirty="0" smtClean="0"/>
              <a:t>= </a:t>
            </a:r>
            <a:r>
              <a:rPr lang="el-GR" altLang="zh-CN" b="1" i="1" dirty="0" smtClean="0">
                <a:latin typeface="Times New Roman" panose="02020603050405020304"/>
                <a:cs typeface="Times New Roman" panose="02020603050405020304"/>
              </a:rPr>
              <a:t>ϕ</a:t>
            </a:r>
            <a:r>
              <a:rPr lang="en-US" altLang="zh-CN" b="1" dirty="0" smtClean="0"/>
              <a:t>30</a:t>
            </a:r>
            <a:r>
              <a:rPr lang="en-US" altLang="zh-CN" b="1" dirty="0"/>
              <a:t>,</a:t>
            </a:r>
            <a:r>
              <a:rPr lang="en-US" altLang="zh-CN" b="1" i="1" dirty="0"/>
              <a:t> </a:t>
            </a:r>
            <a:r>
              <a:rPr lang="zh-CN" altLang="en-US" b="1" dirty="0"/>
              <a:t>转速</a:t>
            </a:r>
            <a:r>
              <a:rPr lang="en-US" altLang="zh-CN" b="1" i="1" dirty="0"/>
              <a:t>n</a:t>
            </a:r>
            <a:r>
              <a:rPr lang="en-US" altLang="zh-CN" b="1" baseline="-30000" dirty="0"/>
              <a:t>1</a:t>
            </a:r>
            <a:r>
              <a:rPr lang="en-US" altLang="zh-CN" b="1" dirty="0"/>
              <a:t>=1650r/min，</a:t>
            </a:r>
            <a:r>
              <a:rPr lang="zh-CN" altLang="en-US" b="1" dirty="0"/>
              <a:t>箱体上两对轴承孔中较长的跨</a:t>
            </a:r>
            <a:r>
              <a:rPr lang="zh-CN" altLang="en-US" b="1" dirty="0" smtClean="0"/>
              <a:t>距 </a:t>
            </a:r>
            <a:r>
              <a:rPr lang="en-US" altLang="zh-CN" b="1" i="1" dirty="0" smtClean="0"/>
              <a:t>L</a:t>
            </a:r>
            <a:r>
              <a:rPr lang="en-US" altLang="zh-CN" b="1" dirty="0" smtClean="0"/>
              <a:t>= 90</a:t>
            </a:r>
            <a:r>
              <a:rPr lang="en-US" altLang="zh-CN" b="1" dirty="0"/>
              <a:t>, </a:t>
            </a:r>
            <a:r>
              <a:rPr lang="zh-CN" altLang="en-US" b="1" dirty="0"/>
              <a:t>齿轮材料为钢、箱体材料为铸铁，单件小批生产。</a:t>
            </a:r>
            <a:endParaRPr lang="zh-CN" altLang="en-US" b="1" dirty="0"/>
          </a:p>
        </p:txBody>
      </p:sp>
      <p:sp>
        <p:nvSpPr>
          <p:cNvPr id="8234" name="Rectangle 42"/>
          <p:cNvSpPr>
            <a:spLocks noChangeArrowheads="1"/>
          </p:cNvSpPr>
          <p:nvPr/>
        </p:nvSpPr>
        <p:spPr bwMode="auto">
          <a:xfrm>
            <a:off x="1154087" y="4134575"/>
            <a:ext cx="7251700" cy="5191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b="1" dirty="0"/>
              <a:t> 要求设计小齿轮精度，并画出齿轮零件图</a:t>
            </a:r>
            <a:r>
              <a:rPr lang="zh-CN" altLang="en-US" sz="2800" b="1" dirty="0"/>
              <a:t>。</a:t>
            </a:r>
            <a:endParaRPr lang="zh-CN" altLang="en-US" sz="2800" b="1" dirty="0"/>
          </a:p>
        </p:txBody>
      </p:sp>
      <p:sp>
        <p:nvSpPr>
          <p:cNvPr id="2" name="TextBox 1"/>
          <p:cNvSpPr txBox="1"/>
          <p:nvPr/>
        </p:nvSpPr>
        <p:spPr>
          <a:xfrm>
            <a:off x="674674" y="5250242"/>
            <a:ext cx="7750217" cy="707886"/>
          </a:xfrm>
          <a:prstGeom prst="rect">
            <a:avLst/>
          </a:prstGeom>
          <a:noFill/>
        </p:spPr>
        <p:txBody>
          <a:bodyPr wrap="square" rtlCol="0">
            <a:spAutoFit/>
          </a:bodyPr>
          <a:lstStyle/>
          <a:p>
            <a:pPr algn="l"/>
            <a:r>
              <a:rPr lang="zh-CN" altLang="en-US" sz="2000" b="1" dirty="0" smtClean="0"/>
              <a:t>参数</a:t>
            </a:r>
            <a:r>
              <a:rPr lang="zh-CN" altLang="en-US" sz="2000" dirty="0" smtClean="0"/>
              <a:t>：</a:t>
            </a:r>
            <a:r>
              <a:rPr lang="zh-CN" altLang="en-US" sz="2000" b="1" dirty="0" smtClean="0"/>
              <a:t>齿数 </a:t>
            </a:r>
            <a:r>
              <a:rPr lang="en-US" altLang="zh-CN" sz="2000" b="1" i="1" dirty="0" smtClean="0"/>
              <a:t>z</a:t>
            </a:r>
            <a:r>
              <a:rPr lang="en-US" altLang="zh-CN" sz="2000" b="1" baseline="-30000" dirty="0" smtClean="0"/>
              <a:t>1</a:t>
            </a:r>
            <a:r>
              <a:rPr lang="en-US" altLang="zh-CN" sz="2000" b="1" dirty="0" smtClean="0"/>
              <a:t>= 26</a:t>
            </a:r>
            <a:r>
              <a:rPr lang="zh-CN" altLang="en-US" sz="2000" b="1" dirty="0" smtClean="0"/>
              <a:t>、</a:t>
            </a:r>
            <a:r>
              <a:rPr lang="en-US" altLang="zh-CN" sz="2000" b="1" dirty="0" smtClean="0"/>
              <a:t>  </a:t>
            </a:r>
            <a:r>
              <a:rPr lang="en-US" altLang="zh-CN" sz="2000" b="1" i="1" dirty="0" smtClean="0"/>
              <a:t>z</a:t>
            </a:r>
            <a:r>
              <a:rPr lang="en-US" altLang="zh-CN" sz="2000" b="1" baseline="-30000" dirty="0" smtClean="0"/>
              <a:t>2 </a:t>
            </a:r>
            <a:r>
              <a:rPr lang="en-US" altLang="zh-CN" sz="2000" b="1" dirty="0" smtClean="0"/>
              <a:t>= 56 </a:t>
            </a:r>
            <a:r>
              <a:rPr lang="zh-CN" altLang="en-US" sz="2000" b="1" dirty="0" smtClean="0"/>
              <a:t>，模数</a:t>
            </a:r>
            <a:r>
              <a:rPr lang="en-US" altLang="zh-CN" sz="2000" b="1" i="1" dirty="0" smtClean="0"/>
              <a:t>m </a:t>
            </a:r>
            <a:r>
              <a:rPr lang="en-US" altLang="zh-CN" sz="2000" b="1" dirty="0" smtClean="0"/>
              <a:t>= 2.75 </a:t>
            </a:r>
            <a:r>
              <a:rPr lang="zh-CN" altLang="en-US" sz="2000" b="1" dirty="0"/>
              <a:t>，</a:t>
            </a:r>
            <a:r>
              <a:rPr lang="zh-CN" altLang="en-US" sz="2000" b="1" dirty="0" smtClean="0"/>
              <a:t>齿宽</a:t>
            </a:r>
            <a:r>
              <a:rPr lang="en-US" altLang="zh-CN" sz="2000" b="1" i="1" dirty="0" smtClean="0"/>
              <a:t>b</a:t>
            </a:r>
            <a:r>
              <a:rPr lang="en-US" altLang="zh-CN" sz="2000" b="1" baseline="-30000" dirty="0" smtClean="0"/>
              <a:t>1</a:t>
            </a:r>
            <a:r>
              <a:rPr lang="en-US" altLang="zh-CN" sz="2000" b="1" dirty="0" smtClean="0"/>
              <a:t>= 28</a:t>
            </a:r>
            <a:r>
              <a:rPr lang="zh-CN" altLang="en-US" sz="2000" b="1" dirty="0" smtClean="0"/>
              <a:t>、</a:t>
            </a:r>
            <a:r>
              <a:rPr lang="en-US" altLang="zh-CN" sz="2000" b="1" i="1" dirty="0" smtClean="0"/>
              <a:t>b</a:t>
            </a:r>
            <a:r>
              <a:rPr lang="en-US" altLang="zh-CN" sz="2000" b="1" baseline="-30000" dirty="0" smtClean="0"/>
              <a:t>2</a:t>
            </a:r>
            <a:r>
              <a:rPr lang="en-US" altLang="zh-CN" sz="2000" b="1" dirty="0" smtClean="0"/>
              <a:t>= 24 </a:t>
            </a:r>
            <a:r>
              <a:rPr lang="zh-CN" altLang="en-US" sz="2000" b="1" dirty="0" smtClean="0"/>
              <a:t>，</a:t>
            </a:r>
            <a:endParaRPr lang="en-US" altLang="zh-CN" sz="2000" b="1" dirty="0" smtClean="0"/>
          </a:p>
          <a:p>
            <a:pPr algn="l"/>
            <a:r>
              <a:rPr lang="en-US" altLang="zh-CN" sz="2000" b="1" dirty="0"/>
              <a:t> </a:t>
            </a:r>
            <a:r>
              <a:rPr lang="en-US" altLang="zh-CN" sz="2000" b="1" dirty="0" smtClean="0"/>
              <a:t>           </a:t>
            </a:r>
            <a:r>
              <a:rPr lang="zh-CN" altLang="en-US" sz="2000" b="1" dirty="0" smtClean="0"/>
              <a:t>基准孔</a:t>
            </a:r>
            <a:r>
              <a:rPr lang="en-US" altLang="zh-CN" sz="2000" b="1" i="1" dirty="0" smtClean="0"/>
              <a:t>D </a:t>
            </a:r>
            <a:r>
              <a:rPr lang="en-US" altLang="zh-CN" sz="2000" b="1" dirty="0" smtClean="0"/>
              <a:t>= </a:t>
            </a:r>
            <a:r>
              <a:rPr lang="el-GR" altLang="zh-CN" sz="2000" b="1" i="1" dirty="0" smtClean="0">
                <a:latin typeface="Times New Roman" panose="02020603050405020304"/>
                <a:cs typeface="Times New Roman" panose="02020603050405020304"/>
              </a:rPr>
              <a:t>ϕ</a:t>
            </a:r>
            <a:r>
              <a:rPr lang="en-US" altLang="zh-CN" sz="2000" b="1" dirty="0" smtClean="0"/>
              <a:t>30</a:t>
            </a:r>
            <a:r>
              <a:rPr lang="zh-CN" altLang="en-US" sz="2000" b="1" dirty="0" smtClean="0"/>
              <a:t>，</a:t>
            </a:r>
            <a:r>
              <a:rPr lang="zh-CN" altLang="en-US" sz="2000" b="1" dirty="0"/>
              <a:t>转速</a:t>
            </a:r>
            <a:r>
              <a:rPr lang="en-US" altLang="zh-CN" sz="2000" b="1" i="1" dirty="0" smtClean="0"/>
              <a:t>n</a:t>
            </a:r>
            <a:r>
              <a:rPr lang="en-US" altLang="zh-CN" sz="2000" b="1" baseline="-30000" dirty="0" smtClean="0"/>
              <a:t>1</a:t>
            </a:r>
            <a:r>
              <a:rPr lang="en-US" altLang="zh-CN" sz="2000" b="1" dirty="0" smtClean="0"/>
              <a:t>=1650r/min,</a:t>
            </a:r>
            <a:r>
              <a:rPr lang="zh-CN" altLang="en-US" sz="2000" b="1" dirty="0" smtClean="0"/>
              <a:t>两轴承孔跨</a:t>
            </a:r>
            <a:r>
              <a:rPr lang="zh-CN" altLang="en-US" sz="2000" b="1" dirty="0"/>
              <a:t>距</a:t>
            </a:r>
            <a:r>
              <a:rPr lang="en-US" altLang="zh-CN" sz="2000" b="1" i="1" dirty="0" smtClean="0"/>
              <a:t>L</a:t>
            </a:r>
            <a:r>
              <a:rPr lang="en-US" altLang="zh-CN" sz="2000" b="1" dirty="0" smtClean="0"/>
              <a:t>= 90</a:t>
            </a:r>
            <a:endParaRPr lang="zh-CN" altLang="en-US" sz="20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left)">
                                      <p:cBhvr>
                                        <p:cTn id="7" dur="2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wipe(left)">
                                      <p:cBhvr>
                                        <p:cTn id="12" dur="500"/>
                                        <p:tgtEl>
                                          <p:spTgt spid="819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234"/>
                                        </p:tgtEl>
                                        <p:attrNameLst>
                                          <p:attrName>style.visibility</p:attrName>
                                        </p:attrNameLst>
                                      </p:cBhvr>
                                      <p:to>
                                        <p:strVal val="visible"/>
                                      </p:to>
                                    </p:set>
                                    <p:animEffect transition="in" filter="wipe(left)">
                                      <p:cBhvr>
                                        <p:cTn id="17" dur="500"/>
                                        <p:tgtEl>
                                          <p:spTgt spid="8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autoUpdateAnimBg="0"/>
      <p:bldP spid="8234"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650" name="灯片编号占位符 3"/>
          <p:cNvSpPr>
            <a:spLocks noGrp="1"/>
          </p:cNvSpPr>
          <p:nvPr>
            <p:ph type="sldNum" sz="quarter" idx="12"/>
          </p:nvPr>
        </p:nvSpPr>
        <p:spPr>
          <a:xfrm>
            <a:off x="7013917" y="116168"/>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25B7080F-6578-4E52-90A2-BAFDFE161E68}" type="slidenum">
              <a:rPr kumimoji="0" lang="zh-CN" altLang="en-US" sz="2000" smtClean="0">
                <a:solidFill>
                  <a:srgbClr val="0000FF"/>
                </a:solidFill>
              </a:rPr>
            </a:fld>
            <a:endParaRPr kumimoji="0" lang="en-US" altLang="zh-CN" sz="2000" dirty="0" smtClean="0">
              <a:solidFill>
                <a:srgbClr val="0000FF"/>
              </a:solidFill>
            </a:endParaRPr>
          </a:p>
        </p:txBody>
      </p:sp>
      <p:sp>
        <p:nvSpPr>
          <p:cNvPr id="60420" name="Text Box 4"/>
          <p:cNvSpPr txBox="1">
            <a:spLocks noChangeArrowheads="1"/>
          </p:cNvSpPr>
          <p:nvPr/>
        </p:nvSpPr>
        <p:spPr bwMode="auto">
          <a:xfrm>
            <a:off x="1049464" y="437055"/>
            <a:ext cx="455236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解: (1)  确定齿轮精度等级 </a:t>
            </a:r>
            <a:endParaRPr lang="zh-CN" altLang="en-US" b="1" dirty="0"/>
          </a:p>
        </p:txBody>
      </p:sp>
      <p:pic>
        <p:nvPicPr>
          <p:cNvPr id="60422"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57229" y="1802752"/>
            <a:ext cx="6866364" cy="1611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23" name="Text Box 7"/>
          <p:cNvSpPr txBox="1">
            <a:spLocks noChangeArrowheads="1"/>
          </p:cNvSpPr>
          <p:nvPr/>
        </p:nvSpPr>
        <p:spPr bwMode="auto">
          <a:xfrm>
            <a:off x="1044701" y="841868"/>
            <a:ext cx="7688263"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pPr>
            <a:r>
              <a:rPr lang="zh-CN" altLang="en-US" b="1" dirty="0"/>
              <a:t>由题意可知，该齿轮为机床传动转速用，由表10.</a:t>
            </a:r>
            <a:r>
              <a:rPr lang="zh-CN" altLang="en-US" b="1" dirty="0" smtClean="0"/>
              <a:t>4得</a:t>
            </a:r>
            <a:endParaRPr lang="zh-CN" altLang="en-US" b="1" dirty="0"/>
          </a:p>
        </p:txBody>
      </p:sp>
      <p:sp>
        <p:nvSpPr>
          <p:cNvPr id="60424" name="Text Box 8"/>
          <p:cNvSpPr txBox="1">
            <a:spLocks noChangeArrowheads="1"/>
          </p:cNvSpPr>
          <p:nvPr/>
        </p:nvSpPr>
        <p:spPr bwMode="auto">
          <a:xfrm>
            <a:off x="1110340" y="1281972"/>
            <a:ext cx="481647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b="1" dirty="0"/>
              <a:t>精度等级为    </a:t>
            </a:r>
            <a:r>
              <a:rPr lang="zh-CN" altLang="en-US" b="1" dirty="0">
                <a:solidFill>
                  <a:srgbClr val="FF0066"/>
                </a:solidFill>
              </a:rPr>
              <a:t>3～8</a:t>
            </a:r>
            <a:r>
              <a:rPr lang="zh-CN" altLang="en-US" b="1" dirty="0"/>
              <a:t>级范围。</a:t>
            </a:r>
            <a:endParaRPr lang="zh-CN" altLang="en-US" b="1" dirty="0"/>
          </a:p>
        </p:txBody>
      </p:sp>
      <p:sp>
        <p:nvSpPr>
          <p:cNvPr id="60444" name="Line 28"/>
          <p:cNvSpPr>
            <a:spLocks noChangeShapeType="1"/>
          </p:cNvSpPr>
          <p:nvPr/>
        </p:nvSpPr>
        <p:spPr bwMode="auto">
          <a:xfrm>
            <a:off x="857229" y="3095701"/>
            <a:ext cx="1986224" cy="0"/>
          </a:xfrm>
          <a:prstGeom prst="line">
            <a:avLst/>
          </a:prstGeom>
          <a:noFill/>
          <a:ln w="38100">
            <a:solidFill>
              <a:srgbClr val="FF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60445" name="Text Box 29"/>
          <p:cNvSpPr txBox="1">
            <a:spLocks noChangeArrowheads="1"/>
          </p:cNvSpPr>
          <p:nvPr/>
        </p:nvSpPr>
        <p:spPr bwMode="auto">
          <a:xfrm>
            <a:off x="1179743" y="4255872"/>
            <a:ext cx="3290469"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smtClean="0"/>
              <a:t>齿轮</a:t>
            </a:r>
            <a:r>
              <a:rPr lang="zh-CN" altLang="en-US" b="1" dirty="0"/>
              <a:t>的圆周线速度：</a:t>
            </a:r>
            <a:endParaRPr lang="zh-CN" altLang="en-US" b="1" dirty="0"/>
          </a:p>
        </p:txBody>
      </p:sp>
      <p:sp>
        <p:nvSpPr>
          <p:cNvPr id="2" name="矩形 1"/>
          <p:cNvSpPr/>
          <p:nvPr/>
        </p:nvSpPr>
        <p:spPr>
          <a:xfrm>
            <a:off x="604294" y="3437514"/>
            <a:ext cx="7731838" cy="830997"/>
          </a:xfrm>
          <a:prstGeom prst="rect">
            <a:avLst/>
          </a:prstGeom>
        </p:spPr>
        <p:txBody>
          <a:bodyPr wrap="square">
            <a:spAutoFit/>
          </a:bodyPr>
          <a:lstStyle/>
          <a:p>
            <a:pPr algn="l"/>
            <a:r>
              <a:rPr lang="zh-CN" altLang="en-US" b="1" dirty="0" smtClean="0"/>
              <a:t>        该齿轮既</a:t>
            </a:r>
            <a:r>
              <a:rPr lang="zh-CN" altLang="en-US" b="1" dirty="0"/>
              <a:t>传递运动又传递动力</a:t>
            </a:r>
            <a:r>
              <a:rPr lang="en-US" altLang="zh-CN" b="1" dirty="0"/>
              <a:t>,</a:t>
            </a:r>
            <a:r>
              <a:rPr lang="zh-CN" altLang="en-US" b="1" dirty="0"/>
              <a:t>因此可根据线速度确定其平稳性的</a:t>
            </a:r>
            <a:r>
              <a:rPr lang="zh-CN" altLang="en-US" b="1" dirty="0" smtClean="0"/>
              <a:t>精度</a:t>
            </a:r>
            <a:r>
              <a:rPr lang="zh-CN" altLang="en-US" b="1" dirty="0"/>
              <a:t>等级</a:t>
            </a:r>
            <a:r>
              <a:rPr lang="zh-CN" altLang="en-US" b="1" dirty="0" smtClean="0"/>
              <a:t>。</a:t>
            </a:r>
            <a:endParaRPr lang="zh-CN" altLang="en-US" b="1" dirty="0"/>
          </a:p>
        </p:txBody>
      </p:sp>
      <p:pic>
        <p:nvPicPr>
          <p:cNvPr id="27748" name="Picture 1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3825" y="4713072"/>
            <a:ext cx="3415829" cy="79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750" name="Picture 1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4159" y="4790948"/>
            <a:ext cx="3701973" cy="656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674673" y="5762812"/>
            <a:ext cx="7750217" cy="707886"/>
          </a:xfrm>
          <a:prstGeom prst="rect">
            <a:avLst/>
          </a:prstGeom>
          <a:noFill/>
        </p:spPr>
        <p:txBody>
          <a:bodyPr wrap="square" rtlCol="0">
            <a:spAutoFit/>
          </a:bodyPr>
          <a:lstStyle/>
          <a:p>
            <a:pPr algn="l"/>
            <a:r>
              <a:rPr lang="zh-CN" altLang="en-US" sz="2000" b="1" dirty="0" smtClean="0"/>
              <a:t>参数</a:t>
            </a:r>
            <a:r>
              <a:rPr lang="zh-CN" altLang="en-US" sz="2000" dirty="0" smtClean="0"/>
              <a:t>：</a:t>
            </a:r>
            <a:r>
              <a:rPr lang="zh-CN" altLang="en-US" sz="2000" b="1" dirty="0" smtClean="0"/>
              <a:t>齿数 </a:t>
            </a:r>
            <a:r>
              <a:rPr lang="en-US" altLang="zh-CN" sz="2000" b="1" i="1" dirty="0" smtClean="0"/>
              <a:t>z</a:t>
            </a:r>
            <a:r>
              <a:rPr lang="en-US" altLang="zh-CN" sz="2000" b="1" baseline="-30000" dirty="0" smtClean="0"/>
              <a:t>1</a:t>
            </a:r>
            <a:r>
              <a:rPr lang="en-US" altLang="zh-CN" sz="2000" b="1" dirty="0" smtClean="0"/>
              <a:t>= 26</a:t>
            </a:r>
            <a:r>
              <a:rPr lang="zh-CN" altLang="en-US" sz="2000" b="1" dirty="0" smtClean="0"/>
              <a:t>、</a:t>
            </a:r>
            <a:r>
              <a:rPr lang="en-US" altLang="zh-CN" sz="2000" b="1" dirty="0" smtClean="0"/>
              <a:t>  </a:t>
            </a:r>
            <a:r>
              <a:rPr lang="en-US" altLang="zh-CN" sz="2000" b="1" i="1" dirty="0" smtClean="0"/>
              <a:t>z</a:t>
            </a:r>
            <a:r>
              <a:rPr lang="en-US" altLang="zh-CN" sz="2000" b="1" baseline="-30000" dirty="0" smtClean="0"/>
              <a:t>2 </a:t>
            </a:r>
            <a:r>
              <a:rPr lang="en-US" altLang="zh-CN" sz="2000" b="1" dirty="0" smtClean="0"/>
              <a:t>= 56 </a:t>
            </a:r>
            <a:r>
              <a:rPr lang="zh-CN" altLang="en-US" sz="2000" b="1" dirty="0" smtClean="0"/>
              <a:t>，模数</a:t>
            </a:r>
            <a:r>
              <a:rPr lang="en-US" altLang="zh-CN" sz="2000" b="1" i="1" dirty="0" smtClean="0"/>
              <a:t>m </a:t>
            </a:r>
            <a:r>
              <a:rPr lang="en-US" altLang="zh-CN" sz="2000" b="1" dirty="0" smtClean="0"/>
              <a:t>= 2.75 </a:t>
            </a:r>
            <a:r>
              <a:rPr lang="zh-CN" altLang="en-US" sz="2000" b="1" dirty="0"/>
              <a:t>，</a:t>
            </a:r>
            <a:r>
              <a:rPr lang="zh-CN" altLang="en-US" sz="2000" b="1" dirty="0" smtClean="0"/>
              <a:t>齿宽</a:t>
            </a:r>
            <a:r>
              <a:rPr lang="en-US" altLang="zh-CN" sz="2000" b="1" i="1" dirty="0" smtClean="0"/>
              <a:t>b</a:t>
            </a:r>
            <a:r>
              <a:rPr lang="en-US" altLang="zh-CN" sz="2000" b="1" baseline="-30000" dirty="0" smtClean="0"/>
              <a:t>1</a:t>
            </a:r>
            <a:r>
              <a:rPr lang="en-US" altLang="zh-CN" sz="2000" b="1" dirty="0" smtClean="0"/>
              <a:t>= 28</a:t>
            </a:r>
            <a:r>
              <a:rPr lang="zh-CN" altLang="en-US" sz="2000" b="1" dirty="0" smtClean="0"/>
              <a:t>、</a:t>
            </a:r>
            <a:r>
              <a:rPr lang="en-US" altLang="zh-CN" sz="2000" b="1" i="1" dirty="0" smtClean="0"/>
              <a:t>b</a:t>
            </a:r>
            <a:r>
              <a:rPr lang="en-US" altLang="zh-CN" sz="2000" b="1" baseline="-30000" dirty="0" smtClean="0"/>
              <a:t>2</a:t>
            </a:r>
            <a:r>
              <a:rPr lang="en-US" altLang="zh-CN" sz="2000" b="1" dirty="0" smtClean="0"/>
              <a:t>= 24 </a:t>
            </a:r>
            <a:r>
              <a:rPr lang="zh-CN" altLang="en-US" sz="2000" b="1" dirty="0" smtClean="0"/>
              <a:t>，</a:t>
            </a:r>
            <a:endParaRPr lang="en-US" altLang="zh-CN" sz="2000" b="1" dirty="0" smtClean="0"/>
          </a:p>
          <a:p>
            <a:pPr algn="l"/>
            <a:r>
              <a:rPr lang="en-US" altLang="zh-CN" sz="2000" b="1" dirty="0"/>
              <a:t> </a:t>
            </a:r>
            <a:r>
              <a:rPr lang="en-US" altLang="zh-CN" sz="2000" b="1" dirty="0" smtClean="0"/>
              <a:t>           </a:t>
            </a:r>
            <a:r>
              <a:rPr lang="zh-CN" altLang="en-US" sz="2000" b="1" dirty="0" smtClean="0"/>
              <a:t>基准孔</a:t>
            </a:r>
            <a:r>
              <a:rPr lang="en-US" altLang="zh-CN" sz="2000" b="1" i="1" dirty="0" smtClean="0"/>
              <a:t>D </a:t>
            </a:r>
            <a:r>
              <a:rPr lang="en-US" altLang="zh-CN" sz="2000" b="1" dirty="0" smtClean="0"/>
              <a:t>= </a:t>
            </a:r>
            <a:r>
              <a:rPr lang="el-GR" altLang="zh-CN" sz="2000" b="1" i="1" dirty="0" smtClean="0">
                <a:latin typeface="Times New Roman" panose="02020603050405020304"/>
                <a:cs typeface="Times New Roman" panose="02020603050405020304"/>
              </a:rPr>
              <a:t>ϕ</a:t>
            </a:r>
            <a:r>
              <a:rPr lang="en-US" altLang="zh-CN" sz="2000" b="1" dirty="0" smtClean="0"/>
              <a:t>30</a:t>
            </a:r>
            <a:r>
              <a:rPr lang="zh-CN" altLang="en-US" sz="2000" b="1" dirty="0" smtClean="0"/>
              <a:t>，</a:t>
            </a:r>
            <a:r>
              <a:rPr lang="zh-CN" altLang="en-US" sz="2000" b="1" dirty="0"/>
              <a:t>转速</a:t>
            </a:r>
            <a:r>
              <a:rPr lang="en-US" altLang="zh-CN" sz="2000" b="1" i="1" dirty="0" smtClean="0"/>
              <a:t>n</a:t>
            </a:r>
            <a:r>
              <a:rPr lang="en-US" altLang="zh-CN" sz="2000" b="1" baseline="-30000" dirty="0" smtClean="0"/>
              <a:t>1</a:t>
            </a:r>
            <a:r>
              <a:rPr lang="en-US" altLang="zh-CN" sz="2000" b="1" dirty="0" smtClean="0"/>
              <a:t>=1650r/min,</a:t>
            </a:r>
            <a:r>
              <a:rPr lang="zh-CN" altLang="en-US" sz="2000" b="1" dirty="0" smtClean="0"/>
              <a:t>两轴承孔跨</a:t>
            </a:r>
            <a:r>
              <a:rPr lang="zh-CN" altLang="en-US" sz="2000" b="1" dirty="0"/>
              <a:t>距</a:t>
            </a:r>
            <a:r>
              <a:rPr lang="en-US" altLang="zh-CN" sz="2000" b="1" i="1" dirty="0" smtClean="0"/>
              <a:t>L</a:t>
            </a:r>
            <a:r>
              <a:rPr lang="en-US" altLang="zh-CN" sz="2000" b="1" dirty="0" smtClean="0"/>
              <a:t>= 90</a:t>
            </a:r>
            <a:endParaRPr lang="zh-CN" altLang="en-US" sz="20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0420"/>
                                        </p:tgtEl>
                                        <p:attrNameLst>
                                          <p:attrName>style.visibility</p:attrName>
                                        </p:attrNameLst>
                                      </p:cBhvr>
                                      <p:to>
                                        <p:strVal val="visible"/>
                                      </p:to>
                                    </p:set>
                                    <p:animEffect transition="in" filter="wipe(left)">
                                      <p:cBhvr>
                                        <p:cTn id="7" dur="300"/>
                                        <p:tgtEl>
                                          <p:spTgt spid="604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0423"/>
                                        </p:tgtEl>
                                        <p:attrNameLst>
                                          <p:attrName>style.visibility</p:attrName>
                                        </p:attrNameLst>
                                      </p:cBhvr>
                                      <p:to>
                                        <p:strVal val="visible"/>
                                      </p:to>
                                    </p:set>
                                    <p:animEffect transition="in" filter="wipe(left)">
                                      <p:cBhvr>
                                        <p:cTn id="12" dur="300"/>
                                        <p:tgtEl>
                                          <p:spTgt spid="604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0422"/>
                                        </p:tgtEl>
                                        <p:attrNameLst>
                                          <p:attrName>style.visibility</p:attrName>
                                        </p:attrNameLst>
                                      </p:cBhvr>
                                      <p:to>
                                        <p:strVal val="visible"/>
                                      </p:to>
                                    </p:set>
                                    <p:animEffect transition="in" filter="wipe(left)">
                                      <p:cBhvr>
                                        <p:cTn id="17" dur="500"/>
                                        <p:tgtEl>
                                          <p:spTgt spid="60422"/>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8" fill="hold" grpId="0" nodeType="clickEffect">
                                  <p:stCondLst>
                                    <p:cond delay="0"/>
                                  </p:stCondLst>
                                  <p:childTnLst>
                                    <p:set>
                                      <p:cBhvr>
                                        <p:cTn id="21" dur="1" fill="hold">
                                          <p:stCondLst>
                                            <p:cond delay="0"/>
                                          </p:stCondLst>
                                        </p:cTn>
                                        <p:tgtEl>
                                          <p:spTgt spid="60444"/>
                                        </p:tgtEl>
                                        <p:attrNameLst>
                                          <p:attrName>style.visibility</p:attrName>
                                        </p:attrNameLst>
                                      </p:cBhvr>
                                      <p:to>
                                        <p:strVal val="visible"/>
                                      </p:to>
                                    </p:set>
                                    <p:anim calcmode="lin" valueType="num">
                                      <p:cBhvr>
                                        <p:cTn id="22" dur="500" fill="hold"/>
                                        <p:tgtEl>
                                          <p:spTgt spid="60444"/>
                                        </p:tgtEl>
                                        <p:attrNameLst>
                                          <p:attrName>ppt_x</p:attrName>
                                        </p:attrNameLst>
                                      </p:cBhvr>
                                      <p:tavLst>
                                        <p:tav tm="0">
                                          <p:val>
                                            <p:strVal val="#ppt_x-#ppt_w/2"/>
                                          </p:val>
                                        </p:tav>
                                        <p:tav tm="100000">
                                          <p:val>
                                            <p:strVal val="#ppt_x"/>
                                          </p:val>
                                        </p:tav>
                                      </p:tavLst>
                                    </p:anim>
                                    <p:anim calcmode="lin" valueType="num">
                                      <p:cBhvr>
                                        <p:cTn id="23" dur="500" fill="hold"/>
                                        <p:tgtEl>
                                          <p:spTgt spid="60444"/>
                                        </p:tgtEl>
                                        <p:attrNameLst>
                                          <p:attrName>ppt_y</p:attrName>
                                        </p:attrNameLst>
                                      </p:cBhvr>
                                      <p:tavLst>
                                        <p:tav tm="0">
                                          <p:val>
                                            <p:strVal val="#ppt_y"/>
                                          </p:val>
                                        </p:tav>
                                        <p:tav tm="100000">
                                          <p:val>
                                            <p:strVal val="#ppt_y"/>
                                          </p:val>
                                        </p:tav>
                                      </p:tavLst>
                                    </p:anim>
                                    <p:anim calcmode="lin" valueType="num">
                                      <p:cBhvr>
                                        <p:cTn id="24" dur="500" fill="hold"/>
                                        <p:tgtEl>
                                          <p:spTgt spid="60444"/>
                                        </p:tgtEl>
                                        <p:attrNameLst>
                                          <p:attrName>ppt_w</p:attrName>
                                        </p:attrNameLst>
                                      </p:cBhvr>
                                      <p:tavLst>
                                        <p:tav tm="0">
                                          <p:val>
                                            <p:fltVal val="0"/>
                                          </p:val>
                                        </p:tav>
                                        <p:tav tm="100000">
                                          <p:val>
                                            <p:strVal val="#ppt_w"/>
                                          </p:val>
                                        </p:tav>
                                      </p:tavLst>
                                    </p:anim>
                                    <p:anim calcmode="lin" valueType="num">
                                      <p:cBhvr>
                                        <p:cTn id="25" dur="500" fill="hold"/>
                                        <p:tgtEl>
                                          <p:spTgt spid="60444"/>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iterate type="wd">
                                    <p:tmPct val="100000"/>
                                  </p:iterate>
                                  <p:childTnLst>
                                    <p:set>
                                      <p:cBhvr>
                                        <p:cTn id="29" dur="1" fill="hold">
                                          <p:stCondLst>
                                            <p:cond delay="0"/>
                                          </p:stCondLst>
                                        </p:cTn>
                                        <p:tgtEl>
                                          <p:spTgt spid="60424"/>
                                        </p:tgtEl>
                                        <p:attrNameLst>
                                          <p:attrName>style.visibility</p:attrName>
                                        </p:attrNameLst>
                                      </p:cBhvr>
                                      <p:to>
                                        <p:strVal val="visible"/>
                                      </p:to>
                                    </p:set>
                                    <p:animEffect transition="in" filter="wipe(left)">
                                      <p:cBhvr>
                                        <p:cTn id="30" dur="300"/>
                                        <p:tgtEl>
                                          <p:spTgt spid="6042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5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iterate type="wd">
                                    <p:tmPct val="100000"/>
                                  </p:iterate>
                                  <p:childTnLst>
                                    <p:set>
                                      <p:cBhvr>
                                        <p:cTn id="39" dur="1" fill="hold">
                                          <p:stCondLst>
                                            <p:cond delay="0"/>
                                          </p:stCondLst>
                                        </p:cTn>
                                        <p:tgtEl>
                                          <p:spTgt spid="60445"/>
                                        </p:tgtEl>
                                        <p:attrNameLst>
                                          <p:attrName>style.visibility</p:attrName>
                                        </p:attrNameLst>
                                      </p:cBhvr>
                                      <p:to>
                                        <p:strVal val="visible"/>
                                      </p:to>
                                    </p:set>
                                    <p:animEffect transition="in" filter="wipe(left)">
                                      <p:cBhvr>
                                        <p:cTn id="40" dur="300"/>
                                        <p:tgtEl>
                                          <p:spTgt spid="6044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7748"/>
                                        </p:tgtEl>
                                        <p:attrNameLst>
                                          <p:attrName>style.visibility</p:attrName>
                                        </p:attrNameLst>
                                      </p:cBhvr>
                                      <p:to>
                                        <p:strVal val="visible"/>
                                      </p:to>
                                    </p:set>
                                    <p:animEffect transition="in" filter="wipe(left)">
                                      <p:cBhvr>
                                        <p:cTn id="45" dur="500"/>
                                        <p:tgtEl>
                                          <p:spTgt spid="2774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27750"/>
                                        </p:tgtEl>
                                        <p:attrNameLst>
                                          <p:attrName>style.visibility</p:attrName>
                                        </p:attrNameLst>
                                      </p:cBhvr>
                                      <p:to>
                                        <p:strVal val="visible"/>
                                      </p:to>
                                    </p:set>
                                    <p:animEffect transition="in" filter="wipe(left)">
                                      <p:cBhvr>
                                        <p:cTn id="55" dur="500"/>
                                        <p:tgtEl>
                                          <p:spTgt spid="27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autoUpdateAnimBg="0"/>
      <p:bldP spid="60423" grpId="0" autoUpdateAnimBg="0"/>
      <p:bldP spid="60424" grpId="0" autoUpdateAnimBg="0"/>
      <p:bldP spid="60444" grpId="0" animBg="1"/>
      <p:bldP spid="60445" grpId="0" autoUpdateAnimBg="0"/>
      <p:bldP spid="2"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p:cNvSpPr>
          <p:nvPr>
            <p:ph type="sldNum" sz="quarter" idx="12"/>
          </p:nvPr>
        </p:nvSpPr>
        <p:spPr>
          <a:xfrm>
            <a:off x="7053469" y="113506"/>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52C941E9-99B0-4FBE-8E80-272B46649026}" type="slidenum">
              <a:rPr kumimoji="0" lang="zh-CN" altLang="en-US" sz="2000" smtClean="0">
                <a:solidFill>
                  <a:srgbClr val="0000FF"/>
                </a:solidFill>
              </a:rPr>
            </a:fld>
            <a:endParaRPr kumimoji="0" lang="en-US" altLang="zh-CN" sz="2000" dirty="0" smtClean="0">
              <a:solidFill>
                <a:srgbClr val="0000FF"/>
              </a:solidFill>
            </a:endParaRPr>
          </a:p>
        </p:txBody>
      </p:sp>
      <p:sp>
        <p:nvSpPr>
          <p:cNvPr id="9222" name="Text Box 6"/>
          <p:cNvSpPr txBox="1">
            <a:spLocks noChangeArrowheads="1"/>
          </p:cNvSpPr>
          <p:nvPr/>
        </p:nvSpPr>
        <p:spPr bwMode="auto">
          <a:xfrm>
            <a:off x="700733" y="436562"/>
            <a:ext cx="708499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       根据 </a:t>
            </a:r>
            <a:r>
              <a:rPr lang="en-US" altLang="zh-CN" b="1" i="1" dirty="0">
                <a:solidFill>
                  <a:srgbClr val="FF0066"/>
                </a:solidFill>
              </a:rPr>
              <a:t>v </a:t>
            </a:r>
            <a:r>
              <a:rPr lang="en-US" altLang="zh-CN" b="1" dirty="0">
                <a:solidFill>
                  <a:srgbClr val="FF0066"/>
                </a:solidFill>
              </a:rPr>
              <a:t>= 6.2m/s</a:t>
            </a:r>
            <a:r>
              <a:rPr lang="en-US" altLang="zh-CN" b="1" i="1" dirty="0"/>
              <a:t> ,</a:t>
            </a:r>
            <a:r>
              <a:rPr lang="zh-CN" altLang="en-US" b="1" dirty="0"/>
              <a:t>直齿齿轮，查表10.5得平稳性精度等级</a:t>
            </a:r>
            <a:r>
              <a:rPr lang="zh-CN" altLang="en-US" b="1" dirty="0" smtClean="0"/>
              <a:t>为</a:t>
            </a:r>
            <a:r>
              <a:rPr lang="en-US" altLang="zh-CN" b="1" dirty="0" smtClean="0"/>
              <a:t>:</a:t>
            </a:r>
            <a:endParaRPr lang="zh-CN" altLang="en-US" b="1" dirty="0"/>
          </a:p>
        </p:txBody>
      </p:sp>
      <p:sp>
        <p:nvSpPr>
          <p:cNvPr id="9223" name="Text Box 7"/>
          <p:cNvSpPr txBox="1">
            <a:spLocks noChangeArrowheads="1"/>
          </p:cNvSpPr>
          <p:nvPr/>
        </p:nvSpPr>
        <p:spPr bwMode="auto">
          <a:xfrm>
            <a:off x="463213" y="4702887"/>
            <a:ext cx="7459663"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b="1" dirty="0"/>
              <a:t>         由于该齿轮的运动精度要求不高，传递动力不大，故</a:t>
            </a:r>
            <a:r>
              <a:rPr lang="zh-CN" altLang="en-US" b="1" dirty="0">
                <a:solidFill>
                  <a:srgbClr val="FF0066"/>
                </a:solidFill>
              </a:rPr>
              <a:t>三项精度要求均取7级。 </a:t>
            </a:r>
            <a:endParaRPr lang="zh-CN" altLang="en-US" b="1" dirty="0">
              <a:solidFill>
                <a:srgbClr val="FF0066"/>
              </a:solidFill>
            </a:endParaRPr>
          </a:p>
        </p:txBody>
      </p:sp>
      <p:sp>
        <p:nvSpPr>
          <p:cNvPr id="9227" name="Text Box 11"/>
          <p:cNvSpPr txBox="1">
            <a:spLocks noChangeArrowheads="1"/>
          </p:cNvSpPr>
          <p:nvPr/>
        </p:nvSpPr>
        <p:spPr bwMode="auto">
          <a:xfrm>
            <a:off x="2331154" y="841666"/>
            <a:ext cx="21193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b="1" dirty="0">
                <a:solidFill>
                  <a:srgbClr val="FF0066"/>
                </a:solidFill>
              </a:rPr>
              <a:t> 7 </a:t>
            </a:r>
            <a:r>
              <a:rPr lang="zh-CN" altLang="en-US" b="1" dirty="0" smtClean="0"/>
              <a:t>级</a:t>
            </a:r>
            <a:endParaRPr lang="zh-CN" altLang="en-US" b="1" dirty="0"/>
          </a:p>
        </p:txBody>
      </p:sp>
      <p:sp>
        <p:nvSpPr>
          <p:cNvPr id="2" name="矩形 1"/>
          <p:cNvSpPr/>
          <p:nvPr/>
        </p:nvSpPr>
        <p:spPr>
          <a:xfrm>
            <a:off x="1105187" y="5581137"/>
            <a:ext cx="6015832" cy="523220"/>
          </a:xfrm>
          <a:prstGeom prst="rect">
            <a:avLst/>
          </a:prstGeom>
        </p:spPr>
        <p:txBody>
          <a:bodyPr wrap="square">
            <a:spAutoFit/>
          </a:bodyPr>
          <a:lstStyle/>
          <a:p>
            <a:pPr algn="l"/>
            <a:r>
              <a:rPr lang="zh-CN" altLang="en-US" b="1" dirty="0"/>
              <a:t>图样上标注为</a:t>
            </a:r>
            <a:r>
              <a:rPr lang="en-US" altLang="zh-CN" b="1" dirty="0" smtClean="0"/>
              <a:t>:   </a:t>
            </a:r>
            <a:r>
              <a:rPr lang="en-US" altLang="zh-CN" sz="2800" b="1" dirty="0" smtClean="0">
                <a:solidFill>
                  <a:srgbClr val="FF0000"/>
                </a:solidFill>
              </a:rPr>
              <a:t>7 </a:t>
            </a:r>
            <a:r>
              <a:rPr lang="en-US" altLang="zh-CN" sz="2800" b="1" dirty="0">
                <a:solidFill>
                  <a:srgbClr val="FF0000"/>
                </a:solidFill>
              </a:rPr>
              <a:t>GB/ T 10095. 1 ~ . 2</a:t>
            </a:r>
            <a:r>
              <a:rPr lang="zh-CN" altLang="en-US" sz="2800" b="1" dirty="0">
                <a:solidFill>
                  <a:srgbClr val="FF0000"/>
                </a:solidFill>
              </a:rPr>
              <a:t>。</a:t>
            </a:r>
            <a:endParaRPr lang="zh-CN" altLang="en-US" sz="2800" b="1" dirty="0">
              <a:solidFill>
                <a:srgbClr val="FF0000"/>
              </a:solidFill>
            </a:endParaRPr>
          </a:p>
        </p:txBody>
      </p:sp>
      <p:pic>
        <p:nvPicPr>
          <p:cNvPr id="655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9224" y="1267559"/>
            <a:ext cx="7591425" cy="338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22"/>
          <p:cNvSpPr>
            <a:spLocks noChangeArrowheads="1"/>
          </p:cNvSpPr>
          <p:nvPr/>
        </p:nvSpPr>
        <p:spPr bwMode="auto">
          <a:xfrm>
            <a:off x="581229" y="3149151"/>
            <a:ext cx="1423987" cy="432608"/>
          </a:xfrm>
          <a:prstGeom prst="rect">
            <a:avLst/>
          </a:prstGeom>
          <a:noFill/>
          <a:ln w="38100">
            <a:solidFill>
              <a:srgbClr val="FF0066"/>
            </a:solidFill>
            <a:miter lim="800000"/>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14" name="Line 21"/>
          <p:cNvSpPr>
            <a:spLocks noChangeShapeType="1"/>
          </p:cNvSpPr>
          <p:nvPr/>
        </p:nvSpPr>
        <p:spPr bwMode="auto">
          <a:xfrm flipV="1">
            <a:off x="578628" y="3648722"/>
            <a:ext cx="7562022" cy="65798"/>
          </a:xfrm>
          <a:prstGeom prst="line">
            <a:avLst/>
          </a:prstGeom>
          <a:noFill/>
          <a:ln w="28575">
            <a:solidFill>
              <a:srgbClr val="FF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22"/>
                                        </p:tgtEl>
                                        <p:attrNameLst>
                                          <p:attrName>style.visibility</p:attrName>
                                        </p:attrNameLst>
                                      </p:cBhvr>
                                      <p:to>
                                        <p:strVal val="visible"/>
                                      </p:to>
                                    </p:set>
                                    <p:animEffect transition="in" filter="wipe(left)">
                                      <p:cBhvr>
                                        <p:cTn id="7" dur="300"/>
                                        <p:tgtEl>
                                          <p:spTgt spid="92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5538"/>
                                        </p:tgtEl>
                                        <p:attrNameLst>
                                          <p:attrName>style.visibility</p:attrName>
                                        </p:attrNameLst>
                                      </p:cBhvr>
                                      <p:to>
                                        <p:strVal val="visible"/>
                                      </p:to>
                                    </p:set>
                                    <p:anim calcmode="lin" valueType="num">
                                      <p:cBhvr additive="base">
                                        <p:cTn id="12" dur="500" fill="hold"/>
                                        <p:tgtEl>
                                          <p:spTgt spid="65538"/>
                                        </p:tgtEl>
                                        <p:attrNameLst>
                                          <p:attrName>ppt_x</p:attrName>
                                        </p:attrNameLst>
                                      </p:cBhvr>
                                      <p:tavLst>
                                        <p:tav tm="0">
                                          <p:val>
                                            <p:strVal val="0-#ppt_w/2"/>
                                          </p:val>
                                        </p:tav>
                                        <p:tav tm="100000">
                                          <p:val>
                                            <p:strVal val="#ppt_x"/>
                                          </p:val>
                                        </p:tav>
                                      </p:tavLst>
                                    </p:anim>
                                    <p:anim calcmode="lin" valueType="num">
                                      <p:cBhvr additive="base">
                                        <p:cTn id="13" dur="500" fill="hold"/>
                                        <p:tgtEl>
                                          <p:spTgt spid="6553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8"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ppt_x</p:attrName>
                                        </p:attrNameLst>
                                      </p:cBhvr>
                                      <p:tavLst>
                                        <p:tav tm="0">
                                          <p:val>
                                            <p:strVal val="#ppt_x-#ppt_w/2"/>
                                          </p:val>
                                        </p:tav>
                                        <p:tav tm="100000">
                                          <p:val>
                                            <p:strVal val="#ppt_x"/>
                                          </p:val>
                                        </p:tav>
                                      </p:tavLst>
                                    </p:anim>
                                    <p:anim calcmode="lin" valueType="num">
                                      <p:cBhvr>
                                        <p:cTn id="19" dur="500" fill="hold"/>
                                        <p:tgtEl>
                                          <p:spTgt spid="14"/>
                                        </p:tgtEl>
                                        <p:attrNameLst>
                                          <p:attrName>ppt_y</p:attrName>
                                        </p:attrNameLst>
                                      </p:cBhvr>
                                      <p:tavLst>
                                        <p:tav tm="0">
                                          <p:val>
                                            <p:strVal val="#ppt_y"/>
                                          </p:val>
                                        </p:tav>
                                        <p:tav tm="100000">
                                          <p:val>
                                            <p:strVal val="#ppt_y"/>
                                          </p:val>
                                        </p:tav>
                                      </p:tavLst>
                                    </p:anim>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42"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outHorizontal)">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9227"/>
                                        </p:tgtEl>
                                        <p:attrNameLst>
                                          <p:attrName>style.visibility</p:attrName>
                                        </p:attrNameLst>
                                      </p:cBhvr>
                                      <p:to>
                                        <p:strVal val="visible"/>
                                      </p:to>
                                    </p:set>
                                    <p:animEffect transition="in" filter="wipe(left)">
                                      <p:cBhvr>
                                        <p:cTn id="31" dur="300"/>
                                        <p:tgtEl>
                                          <p:spTgt spid="922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9223"/>
                                        </p:tgtEl>
                                        <p:attrNameLst>
                                          <p:attrName>style.visibility</p:attrName>
                                        </p:attrNameLst>
                                      </p:cBhvr>
                                      <p:to>
                                        <p:strVal val="visible"/>
                                      </p:to>
                                    </p:set>
                                    <p:animEffect transition="in" filter="wipe(left)">
                                      <p:cBhvr>
                                        <p:cTn id="36" dur="300"/>
                                        <p:tgtEl>
                                          <p:spTgt spid="922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left)">
                                      <p:cBhvr>
                                        <p:cTn id="4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autoUpdateAnimBg="0"/>
      <p:bldP spid="9223" grpId="0" autoUpdateAnimBg="0"/>
      <p:bldP spid="9227" grpId="0" autoUpdateAnimBg="0"/>
      <p:bldP spid="2" grpId="0"/>
      <p:bldP spid="13" grpId="0" animBg="1"/>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2"/>
          </p:nvPr>
        </p:nvSpPr>
        <p:spPr>
          <a:xfrm>
            <a:off x="7126288" y="127000"/>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9DCA74C4-FCC9-4D22-ACE1-FF0DEBF06326}" type="slidenum">
              <a:rPr kumimoji="0" lang="zh-CN" altLang="en-US" sz="2000" smtClean="0">
                <a:solidFill>
                  <a:srgbClr val="0000FF"/>
                </a:solidFill>
              </a:rPr>
            </a:fld>
            <a:endParaRPr kumimoji="0" lang="en-US" altLang="zh-CN" sz="2000" smtClean="0">
              <a:solidFill>
                <a:srgbClr val="0000FF"/>
              </a:solidFill>
            </a:endParaRPr>
          </a:p>
        </p:txBody>
      </p:sp>
      <p:sp>
        <p:nvSpPr>
          <p:cNvPr id="33796" name="Text Box 4"/>
          <p:cNvSpPr txBox="1">
            <a:spLocks noChangeArrowheads="1"/>
          </p:cNvSpPr>
          <p:nvPr/>
        </p:nvSpPr>
        <p:spPr bwMode="auto">
          <a:xfrm>
            <a:off x="492937" y="311081"/>
            <a:ext cx="640638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(2) </a:t>
            </a:r>
            <a:r>
              <a:rPr lang="zh-CN" altLang="en-US" b="1" dirty="0">
                <a:latin typeface="宋体" panose="02010600030101010101" pitchFamily="2" charset="-122"/>
              </a:rPr>
              <a:t>确定齿轮的必检参数及其允许值</a:t>
            </a:r>
            <a:r>
              <a:rPr lang="en-US" altLang="zh-CN" b="1" dirty="0"/>
              <a:t> </a:t>
            </a:r>
            <a:endParaRPr lang="en-US" altLang="zh-CN" b="1" dirty="0"/>
          </a:p>
        </p:txBody>
      </p:sp>
      <p:sp>
        <p:nvSpPr>
          <p:cNvPr id="33798" name="Text Box 6"/>
          <p:cNvSpPr txBox="1">
            <a:spLocks noChangeArrowheads="1"/>
          </p:cNvSpPr>
          <p:nvPr/>
        </p:nvSpPr>
        <p:spPr bwMode="auto">
          <a:xfrm>
            <a:off x="5818239" y="1164347"/>
            <a:ext cx="24114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dirty="0"/>
              <a:t> </a:t>
            </a:r>
            <a:r>
              <a:rPr lang="zh-CN" altLang="en-US" b="1" dirty="0">
                <a:solidFill>
                  <a:srgbClr val="FF0066"/>
                </a:solidFill>
              </a:rPr>
              <a:t>0.038</a:t>
            </a:r>
            <a:endParaRPr lang="zh-CN" altLang="en-US" b="1" dirty="0">
              <a:solidFill>
                <a:srgbClr val="FF0066"/>
              </a:solidFill>
            </a:endParaRPr>
          </a:p>
        </p:txBody>
      </p:sp>
      <p:sp>
        <p:nvSpPr>
          <p:cNvPr id="33799" name="Text Box 7"/>
          <p:cNvSpPr txBox="1">
            <a:spLocks noChangeArrowheads="1"/>
          </p:cNvSpPr>
          <p:nvPr/>
        </p:nvSpPr>
        <p:spPr bwMode="auto">
          <a:xfrm>
            <a:off x="6150026" y="2040647"/>
            <a:ext cx="1739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en-US" altLang="zh-CN" b="1">
                <a:solidFill>
                  <a:srgbClr val="FF0066"/>
                </a:solidFill>
              </a:rPr>
              <a:t>±0.012</a:t>
            </a:r>
            <a:endParaRPr lang="zh-CN" altLang="en-US" b="1">
              <a:solidFill>
                <a:srgbClr val="FF0066"/>
              </a:solidFill>
            </a:endParaRPr>
          </a:p>
        </p:txBody>
      </p:sp>
      <p:sp>
        <p:nvSpPr>
          <p:cNvPr id="33800" name="Text Box 8"/>
          <p:cNvSpPr txBox="1">
            <a:spLocks noChangeArrowheads="1"/>
          </p:cNvSpPr>
          <p:nvPr/>
        </p:nvSpPr>
        <p:spPr bwMode="auto">
          <a:xfrm>
            <a:off x="5870626" y="2430352"/>
            <a:ext cx="1819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en-US" altLang="zh-CN" b="1" dirty="0">
                <a:solidFill>
                  <a:srgbClr val="FF0066"/>
                </a:solidFill>
              </a:rPr>
              <a:t>0.016</a:t>
            </a:r>
            <a:endParaRPr lang="zh-CN" altLang="en-US" b="1" dirty="0">
              <a:solidFill>
                <a:srgbClr val="FF0066"/>
              </a:solidFill>
            </a:endParaRPr>
          </a:p>
        </p:txBody>
      </p:sp>
      <p:sp>
        <p:nvSpPr>
          <p:cNvPr id="33811" name="Rectangle 19"/>
          <p:cNvSpPr>
            <a:spLocks noChangeArrowheads="1"/>
          </p:cNvSpPr>
          <p:nvPr/>
        </p:nvSpPr>
        <p:spPr bwMode="auto">
          <a:xfrm>
            <a:off x="564374" y="735944"/>
            <a:ext cx="8186315" cy="46166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a:t>由 </a:t>
            </a:r>
            <a:r>
              <a:rPr lang="en-US" altLang="zh-CN" b="1" i="1" dirty="0"/>
              <a:t>d</a:t>
            </a:r>
            <a:r>
              <a:rPr lang="en-US" altLang="zh-CN" b="1" baseline="-30000" dirty="0"/>
              <a:t>1</a:t>
            </a:r>
            <a:r>
              <a:rPr lang="en-US" altLang="zh-CN" b="1" dirty="0"/>
              <a:t>=</a:t>
            </a:r>
            <a:r>
              <a:rPr lang="en-US" altLang="zh-CN" b="1" i="1" dirty="0"/>
              <a:t>m</a:t>
            </a:r>
            <a:r>
              <a:rPr lang="en-US" altLang="zh-CN" b="1" dirty="0"/>
              <a:t> </a:t>
            </a:r>
            <a:r>
              <a:rPr lang="en-US" altLang="zh-CN" b="1" i="1" dirty="0"/>
              <a:t>z =</a:t>
            </a:r>
            <a:r>
              <a:rPr lang="en-US" altLang="zh-CN" b="1" dirty="0"/>
              <a:t>2.75×26=</a:t>
            </a:r>
            <a:r>
              <a:rPr lang="en-US" altLang="zh-CN" b="1" i="1" dirty="0"/>
              <a:t> </a:t>
            </a:r>
            <a:r>
              <a:rPr lang="en-US" altLang="zh-CN" b="1" dirty="0"/>
              <a:t>71.5</a:t>
            </a:r>
            <a:r>
              <a:rPr lang="zh-CN" altLang="en-US" b="1" dirty="0"/>
              <a:t>和7级精度</a:t>
            </a:r>
            <a:r>
              <a:rPr lang="zh-CN" altLang="en-US" dirty="0"/>
              <a:t>， </a:t>
            </a:r>
            <a:r>
              <a:rPr lang="zh-CN" altLang="en-US" b="1" dirty="0"/>
              <a:t>查表10.</a:t>
            </a:r>
            <a:r>
              <a:rPr lang="zh-CN" altLang="en-US" b="1" dirty="0" smtClean="0"/>
              <a:t>1和表</a:t>
            </a:r>
            <a:r>
              <a:rPr lang="en-US" altLang="zh-CN" b="1" dirty="0" smtClean="0"/>
              <a:t>10.2</a:t>
            </a:r>
            <a:r>
              <a:rPr lang="zh-CN" altLang="en-US" b="1" dirty="0" smtClean="0"/>
              <a:t>得</a:t>
            </a:r>
            <a:endParaRPr lang="zh-CN" altLang="en-US" b="1" dirty="0"/>
          </a:p>
        </p:txBody>
      </p:sp>
      <p:sp>
        <p:nvSpPr>
          <p:cNvPr id="33812" name="Rectangle 20"/>
          <p:cNvSpPr>
            <a:spLocks noChangeArrowheads="1"/>
          </p:cNvSpPr>
          <p:nvPr/>
        </p:nvSpPr>
        <p:spPr bwMode="auto">
          <a:xfrm>
            <a:off x="477889" y="1172285"/>
            <a:ext cx="607536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b="1" dirty="0"/>
              <a:t>运动精度：齿距累积总偏差允许值</a:t>
            </a:r>
            <a:r>
              <a:rPr lang="en-US" altLang="zh-CN" b="1" i="1" dirty="0"/>
              <a:t>F</a:t>
            </a:r>
            <a:r>
              <a:rPr lang="en-US" altLang="zh-CN" b="1" baseline="-25000" dirty="0"/>
              <a:t>P </a:t>
            </a:r>
            <a:r>
              <a:rPr lang="en-US" altLang="zh-CN" b="1" dirty="0"/>
              <a:t>=</a:t>
            </a:r>
            <a:endParaRPr lang="zh-CN" altLang="en-US" b="1" dirty="0"/>
          </a:p>
        </p:txBody>
      </p:sp>
      <p:sp>
        <p:nvSpPr>
          <p:cNvPr id="33813" name="Rectangle 21"/>
          <p:cNvSpPr>
            <a:spLocks noChangeArrowheads="1"/>
          </p:cNvSpPr>
          <p:nvPr/>
        </p:nvSpPr>
        <p:spPr bwMode="auto">
          <a:xfrm>
            <a:off x="2027942" y="1614610"/>
            <a:ext cx="5367287" cy="40011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en-US" altLang="zh-CN" sz="2000" b="1" dirty="0" smtClean="0"/>
              <a:t>(</a:t>
            </a:r>
            <a:r>
              <a:rPr lang="zh-CN" altLang="en-US" sz="2000" b="1" dirty="0" smtClean="0"/>
              <a:t>因齿数不多，不</a:t>
            </a:r>
            <a:r>
              <a:rPr lang="zh-CN" altLang="en-US" sz="2000" b="1" dirty="0"/>
              <a:t>需检验齿距累积</a:t>
            </a:r>
            <a:r>
              <a:rPr lang="zh-CN" altLang="en-US" sz="2000" b="1" dirty="0" smtClean="0"/>
              <a:t>偏差</a:t>
            </a:r>
            <a:r>
              <a:rPr lang="zh-CN" altLang="en-US" sz="2000" b="1" dirty="0" smtClean="0">
                <a:latin typeface="Times New Roman" panose="02020603050405020304"/>
                <a:cs typeface="Times New Roman" panose="02020603050405020304"/>
              </a:rPr>
              <a:t>∆</a:t>
            </a:r>
            <a:r>
              <a:rPr lang="en-US" altLang="zh-CN" sz="2000" b="1" i="1" dirty="0" smtClean="0"/>
              <a:t>F</a:t>
            </a:r>
            <a:r>
              <a:rPr lang="en-US" altLang="zh-CN" sz="2000" b="1" baseline="-25000" dirty="0" smtClean="0"/>
              <a:t>PK</a:t>
            </a:r>
            <a:r>
              <a:rPr lang="en-US" altLang="zh-CN" sz="2000" b="1" dirty="0"/>
              <a:t>)</a:t>
            </a:r>
            <a:endParaRPr lang="zh-CN" altLang="en-US" sz="2000" b="1" dirty="0"/>
          </a:p>
        </p:txBody>
      </p:sp>
      <p:sp>
        <p:nvSpPr>
          <p:cNvPr id="33814" name="Rectangle 22"/>
          <p:cNvSpPr>
            <a:spLocks noChangeArrowheads="1"/>
          </p:cNvSpPr>
          <p:nvPr/>
        </p:nvSpPr>
        <p:spPr bwMode="auto">
          <a:xfrm>
            <a:off x="454016" y="2014954"/>
            <a:ext cx="6489700"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b="1" dirty="0"/>
              <a:t>平稳性精度：</a:t>
            </a:r>
            <a:r>
              <a:rPr lang="zh-CN" altLang="en-US" b="1" dirty="0">
                <a:latin typeface="宋体" panose="02010600030101010101" pitchFamily="2" charset="-122"/>
              </a:rPr>
              <a:t>① 单个齿距偏差允许值 </a:t>
            </a:r>
            <a:r>
              <a:rPr lang="en-US" altLang="zh-CN" b="1" i="1" dirty="0" err="1"/>
              <a:t>f</a:t>
            </a:r>
            <a:r>
              <a:rPr lang="en-US" altLang="zh-CN" b="1" baseline="-30000" dirty="0" err="1"/>
              <a:t>pt</a:t>
            </a:r>
            <a:r>
              <a:rPr lang="en-US" altLang="zh-CN" b="1" dirty="0"/>
              <a:t>=</a:t>
            </a:r>
            <a:endParaRPr lang="zh-CN" altLang="en-US" b="1" dirty="0"/>
          </a:p>
        </p:txBody>
      </p:sp>
      <p:sp>
        <p:nvSpPr>
          <p:cNvPr id="33815" name="Rectangle 23"/>
          <p:cNvSpPr>
            <a:spLocks noChangeArrowheads="1"/>
          </p:cNvSpPr>
          <p:nvPr/>
        </p:nvSpPr>
        <p:spPr bwMode="auto">
          <a:xfrm>
            <a:off x="2303160" y="2467451"/>
            <a:ext cx="45132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b="1" dirty="0">
                <a:latin typeface="宋体" panose="02010600030101010101" pitchFamily="2" charset="-122"/>
              </a:rPr>
              <a:t>② </a:t>
            </a:r>
            <a:r>
              <a:rPr lang="zh-CN" altLang="en-US" b="1" dirty="0"/>
              <a:t>齿廓总偏差允许值</a:t>
            </a:r>
            <a:r>
              <a:rPr lang="en-US" altLang="zh-CN" b="1" i="1" dirty="0"/>
              <a:t>F</a:t>
            </a:r>
            <a:r>
              <a:rPr lang="en-US" altLang="zh-CN" b="1" baseline="-30000" dirty="0"/>
              <a:t>α</a:t>
            </a:r>
            <a:r>
              <a:rPr lang="en-US" altLang="zh-CN" b="1" dirty="0"/>
              <a:t>=</a:t>
            </a:r>
            <a:endParaRPr lang="zh-CN" altLang="en-US" b="1" dirty="0"/>
          </a:p>
        </p:txBody>
      </p:sp>
      <p:sp>
        <p:nvSpPr>
          <p:cNvPr id="33821" name="Text Box 29"/>
          <p:cNvSpPr txBox="1">
            <a:spLocks noChangeArrowheads="1"/>
          </p:cNvSpPr>
          <p:nvPr/>
        </p:nvSpPr>
        <p:spPr bwMode="auto">
          <a:xfrm>
            <a:off x="6371692" y="2910230"/>
            <a:ext cx="203315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en-US" altLang="zh-CN" b="1" dirty="0">
                <a:solidFill>
                  <a:srgbClr val="FF0066"/>
                </a:solidFill>
              </a:rPr>
              <a:t>0.017 </a:t>
            </a:r>
            <a:r>
              <a:rPr lang="en-US" altLang="zh-CN" b="1" dirty="0"/>
              <a:t>(</a:t>
            </a:r>
            <a:r>
              <a:rPr lang="zh-CN" altLang="en-US" b="1" dirty="0"/>
              <a:t>下</a:t>
            </a:r>
            <a:r>
              <a:rPr lang="zh-CN" altLang="en-US" b="1" dirty="0" smtClean="0"/>
              <a:t>页</a:t>
            </a:r>
            <a:r>
              <a:rPr lang="en-US" altLang="zh-CN" b="1" dirty="0" smtClean="0"/>
              <a:t>)</a:t>
            </a:r>
            <a:endParaRPr lang="en-US" altLang="zh-CN" b="1" dirty="0"/>
          </a:p>
        </p:txBody>
      </p:sp>
      <p:sp>
        <p:nvSpPr>
          <p:cNvPr id="33822" name="Rectangle 30"/>
          <p:cNvSpPr>
            <a:spLocks noChangeArrowheads="1"/>
          </p:cNvSpPr>
          <p:nvPr/>
        </p:nvSpPr>
        <p:spPr bwMode="auto">
          <a:xfrm>
            <a:off x="488417" y="2905467"/>
            <a:ext cx="6491287" cy="530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lnSpc>
                <a:spcPct val="120000"/>
              </a:lnSpc>
              <a:spcBef>
                <a:spcPct val="50000"/>
              </a:spcBef>
            </a:pPr>
            <a:r>
              <a:rPr lang="zh-CN" altLang="en-US" b="1" dirty="0"/>
              <a:t>载荷分布均匀性：螺旋线总偏差允许值</a:t>
            </a:r>
            <a:r>
              <a:rPr lang="en-US" altLang="zh-CN" b="1" i="1" dirty="0"/>
              <a:t>F</a:t>
            </a:r>
            <a:r>
              <a:rPr lang="en-US" altLang="zh-CN" b="1" baseline="-30000" dirty="0"/>
              <a:t>β</a:t>
            </a:r>
            <a:r>
              <a:rPr lang="en-US" altLang="zh-CN" b="1" dirty="0"/>
              <a:t>=</a:t>
            </a:r>
            <a:endParaRPr lang="zh-CN" altLang="en-US" b="1" dirty="0"/>
          </a:p>
        </p:txBody>
      </p:sp>
      <p:pic>
        <p:nvPicPr>
          <p:cNvPr id="665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2813" y="3431804"/>
            <a:ext cx="7554012" cy="2427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Line 45"/>
          <p:cNvSpPr>
            <a:spLocks noChangeShapeType="1"/>
          </p:cNvSpPr>
          <p:nvPr/>
        </p:nvSpPr>
        <p:spPr bwMode="auto">
          <a:xfrm>
            <a:off x="677383" y="5496775"/>
            <a:ext cx="7567664" cy="0"/>
          </a:xfrm>
          <a:prstGeom prst="line">
            <a:avLst/>
          </a:prstGeom>
          <a:noFill/>
          <a:ln w="38100">
            <a:solidFill>
              <a:srgbClr val="FF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31" name="椭圆 30"/>
          <p:cNvSpPr/>
          <p:nvPr/>
        </p:nvSpPr>
        <p:spPr bwMode="auto">
          <a:xfrm>
            <a:off x="2368015" y="5171921"/>
            <a:ext cx="606004" cy="280464"/>
          </a:xfrm>
          <a:prstGeom prst="ellipse">
            <a:avLst/>
          </a:prstGeom>
          <a:noFill/>
          <a:ln w="28575" cap="flat" cmpd="sng" algn="ctr">
            <a:solidFill>
              <a:schemeClr val="accent5">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32" name="椭圆 31"/>
          <p:cNvSpPr/>
          <p:nvPr/>
        </p:nvSpPr>
        <p:spPr bwMode="auto">
          <a:xfrm>
            <a:off x="3400156" y="5191486"/>
            <a:ext cx="606004" cy="280464"/>
          </a:xfrm>
          <a:prstGeom prst="ellipse">
            <a:avLst/>
          </a:prstGeom>
          <a:noFill/>
          <a:ln w="28575" cap="flat" cmpd="sng" algn="ctr">
            <a:solidFill>
              <a:schemeClr val="accent5">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33" name="椭圆 32"/>
          <p:cNvSpPr/>
          <p:nvPr/>
        </p:nvSpPr>
        <p:spPr bwMode="auto">
          <a:xfrm>
            <a:off x="4468418" y="5171921"/>
            <a:ext cx="606004" cy="280464"/>
          </a:xfrm>
          <a:prstGeom prst="ellipse">
            <a:avLst/>
          </a:prstGeom>
          <a:noFill/>
          <a:ln w="28575" cap="flat" cmpd="sng" algn="ctr">
            <a:solidFill>
              <a:schemeClr val="accent5">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34" name="TextBox 33"/>
          <p:cNvSpPr txBox="1"/>
          <p:nvPr/>
        </p:nvSpPr>
        <p:spPr>
          <a:xfrm>
            <a:off x="674673" y="6046908"/>
            <a:ext cx="7750217" cy="707886"/>
          </a:xfrm>
          <a:prstGeom prst="rect">
            <a:avLst/>
          </a:prstGeom>
          <a:noFill/>
        </p:spPr>
        <p:txBody>
          <a:bodyPr wrap="square" rtlCol="0">
            <a:spAutoFit/>
          </a:bodyPr>
          <a:lstStyle/>
          <a:p>
            <a:pPr algn="l"/>
            <a:r>
              <a:rPr lang="zh-CN" altLang="en-US" sz="2000" b="1" dirty="0" smtClean="0"/>
              <a:t>参数</a:t>
            </a:r>
            <a:r>
              <a:rPr lang="zh-CN" altLang="en-US" sz="2000" dirty="0" smtClean="0"/>
              <a:t>：</a:t>
            </a:r>
            <a:r>
              <a:rPr lang="zh-CN" altLang="en-US" sz="2000" b="1" dirty="0" smtClean="0"/>
              <a:t>齿数 </a:t>
            </a:r>
            <a:r>
              <a:rPr lang="en-US" altLang="zh-CN" sz="2000" b="1" i="1" dirty="0" smtClean="0"/>
              <a:t>z</a:t>
            </a:r>
            <a:r>
              <a:rPr lang="en-US" altLang="zh-CN" sz="2000" b="1" baseline="-30000" dirty="0" smtClean="0"/>
              <a:t>1</a:t>
            </a:r>
            <a:r>
              <a:rPr lang="en-US" altLang="zh-CN" sz="2000" b="1" dirty="0" smtClean="0"/>
              <a:t>= 26</a:t>
            </a:r>
            <a:r>
              <a:rPr lang="zh-CN" altLang="en-US" sz="2000" b="1" dirty="0" smtClean="0"/>
              <a:t>、</a:t>
            </a:r>
            <a:r>
              <a:rPr lang="en-US" altLang="zh-CN" sz="2000" b="1" dirty="0" smtClean="0"/>
              <a:t>  </a:t>
            </a:r>
            <a:r>
              <a:rPr lang="en-US" altLang="zh-CN" sz="2000" b="1" i="1" dirty="0" smtClean="0"/>
              <a:t>z</a:t>
            </a:r>
            <a:r>
              <a:rPr lang="en-US" altLang="zh-CN" sz="2000" b="1" baseline="-30000" dirty="0" smtClean="0"/>
              <a:t>2 </a:t>
            </a:r>
            <a:r>
              <a:rPr lang="en-US" altLang="zh-CN" sz="2000" b="1" dirty="0" smtClean="0"/>
              <a:t>= 56 </a:t>
            </a:r>
            <a:r>
              <a:rPr lang="zh-CN" altLang="en-US" sz="2000" b="1" dirty="0" smtClean="0"/>
              <a:t>，模数</a:t>
            </a:r>
            <a:r>
              <a:rPr lang="en-US" altLang="zh-CN" sz="2000" b="1" i="1" dirty="0" smtClean="0"/>
              <a:t>m </a:t>
            </a:r>
            <a:r>
              <a:rPr lang="en-US" altLang="zh-CN" sz="2000" b="1" dirty="0" smtClean="0"/>
              <a:t>= 2.75 </a:t>
            </a:r>
            <a:r>
              <a:rPr lang="zh-CN" altLang="en-US" sz="2000" b="1" dirty="0"/>
              <a:t>，</a:t>
            </a:r>
            <a:r>
              <a:rPr lang="zh-CN" altLang="en-US" sz="2000" b="1" dirty="0" smtClean="0"/>
              <a:t>齿宽</a:t>
            </a:r>
            <a:r>
              <a:rPr lang="en-US" altLang="zh-CN" sz="2000" b="1" i="1" dirty="0" smtClean="0"/>
              <a:t>b</a:t>
            </a:r>
            <a:r>
              <a:rPr lang="en-US" altLang="zh-CN" sz="2000" b="1" baseline="-30000" dirty="0" smtClean="0"/>
              <a:t>1</a:t>
            </a:r>
            <a:r>
              <a:rPr lang="en-US" altLang="zh-CN" sz="2000" b="1" dirty="0" smtClean="0"/>
              <a:t>= 28</a:t>
            </a:r>
            <a:r>
              <a:rPr lang="zh-CN" altLang="en-US" sz="2000" b="1" dirty="0" smtClean="0"/>
              <a:t>、</a:t>
            </a:r>
            <a:r>
              <a:rPr lang="en-US" altLang="zh-CN" sz="2000" b="1" i="1" dirty="0" smtClean="0"/>
              <a:t>b</a:t>
            </a:r>
            <a:r>
              <a:rPr lang="en-US" altLang="zh-CN" sz="2000" b="1" baseline="-30000" dirty="0" smtClean="0"/>
              <a:t>2</a:t>
            </a:r>
            <a:r>
              <a:rPr lang="en-US" altLang="zh-CN" sz="2000" b="1" dirty="0" smtClean="0"/>
              <a:t>= 24 </a:t>
            </a:r>
            <a:r>
              <a:rPr lang="zh-CN" altLang="en-US" sz="2000" b="1" dirty="0" smtClean="0"/>
              <a:t>，</a:t>
            </a:r>
            <a:endParaRPr lang="en-US" altLang="zh-CN" sz="2000" b="1" dirty="0" smtClean="0"/>
          </a:p>
          <a:p>
            <a:pPr algn="l"/>
            <a:r>
              <a:rPr lang="en-US" altLang="zh-CN" sz="2000" b="1" dirty="0"/>
              <a:t> </a:t>
            </a:r>
            <a:r>
              <a:rPr lang="en-US" altLang="zh-CN" sz="2000" b="1" dirty="0" smtClean="0"/>
              <a:t>           </a:t>
            </a:r>
            <a:r>
              <a:rPr lang="zh-CN" altLang="en-US" sz="2000" b="1" dirty="0" smtClean="0"/>
              <a:t>基准孔</a:t>
            </a:r>
            <a:r>
              <a:rPr lang="en-US" altLang="zh-CN" sz="2000" b="1" i="1" dirty="0" smtClean="0"/>
              <a:t>D </a:t>
            </a:r>
            <a:r>
              <a:rPr lang="en-US" altLang="zh-CN" sz="2000" b="1" dirty="0" smtClean="0"/>
              <a:t>= </a:t>
            </a:r>
            <a:r>
              <a:rPr lang="el-GR" altLang="zh-CN" sz="2000" b="1" i="1" dirty="0" smtClean="0">
                <a:latin typeface="Times New Roman" panose="02020603050405020304"/>
                <a:cs typeface="Times New Roman" panose="02020603050405020304"/>
              </a:rPr>
              <a:t>ϕ</a:t>
            </a:r>
            <a:r>
              <a:rPr lang="en-US" altLang="zh-CN" sz="2000" b="1" dirty="0" smtClean="0"/>
              <a:t>30</a:t>
            </a:r>
            <a:r>
              <a:rPr lang="zh-CN" altLang="en-US" sz="2000" b="1" dirty="0" smtClean="0"/>
              <a:t>，</a:t>
            </a:r>
            <a:r>
              <a:rPr lang="zh-CN" altLang="en-US" sz="2000" b="1" dirty="0"/>
              <a:t>转速</a:t>
            </a:r>
            <a:r>
              <a:rPr lang="en-US" altLang="zh-CN" sz="2000" b="1" i="1" dirty="0" smtClean="0"/>
              <a:t>n</a:t>
            </a:r>
            <a:r>
              <a:rPr lang="en-US" altLang="zh-CN" sz="2000" b="1" baseline="-30000" dirty="0" smtClean="0"/>
              <a:t>1</a:t>
            </a:r>
            <a:r>
              <a:rPr lang="en-US" altLang="zh-CN" sz="2000" b="1" dirty="0" smtClean="0"/>
              <a:t>=1650r/min,</a:t>
            </a:r>
            <a:r>
              <a:rPr lang="zh-CN" altLang="en-US" sz="2000" b="1" dirty="0" smtClean="0"/>
              <a:t>两轴承孔跨</a:t>
            </a:r>
            <a:r>
              <a:rPr lang="zh-CN" altLang="en-US" sz="2000" b="1" dirty="0"/>
              <a:t>距</a:t>
            </a:r>
            <a:r>
              <a:rPr lang="en-US" altLang="zh-CN" sz="2000" b="1" i="1" dirty="0" smtClean="0"/>
              <a:t>L</a:t>
            </a:r>
            <a:r>
              <a:rPr lang="en-US" altLang="zh-CN" sz="2000" b="1" dirty="0" smtClean="0"/>
              <a:t>= 90</a:t>
            </a:r>
            <a:endParaRPr lang="zh-CN" altLang="en-US" sz="20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796">
                                            <p:txEl>
                                              <p:pRg st="0" end="0"/>
                                            </p:txEl>
                                          </p:spTgt>
                                        </p:tgtEl>
                                        <p:attrNameLst>
                                          <p:attrName>style.visibility</p:attrName>
                                        </p:attrNameLst>
                                      </p:cBhvr>
                                      <p:to>
                                        <p:strVal val="visible"/>
                                      </p:to>
                                    </p:set>
                                    <p:animEffect transition="in" filter="wipe(left)">
                                      <p:cBhvr>
                                        <p:cTn id="7" dur="500"/>
                                        <p:tgtEl>
                                          <p:spTgt spid="337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66562"/>
                                        </p:tgtEl>
                                        <p:attrNameLst>
                                          <p:attrName>style.visibility</p:attrName>
                                        </p:attrNameLst>
                                      </p:cBhvr>
                                      <p:to>
                                        <p:strVal val="visible"/>
                                      </p:to>
                                    </p:set>
                                    <p:anim calcmode="lin" valueType="num">
                                      <p:cBhvr additive="base">
                                        <p:cTn id="12" dur="500" fill="hold"/>
                                        <p:tgtEl>
                                          <p:spTgt spid="66562"/>
                                        </p:tgtEl>
                                        <p:attrNameLst>
                                          <p:attrName>ppt_x</p:attrName>
                                        </p:attrNameLst>
                                      </p:cBhvr>
                                      <p:tavLst>
                                        <p:tav tm="0">
                                          <p:val>
                                            <p:strVal val="1+#ppt_w/2"/>
                                          </p:val>
                                        </p:tav>
                                        <p:tav tm="100000">
                                          <p:val>
                                            <p:strVal val="#ppt_x"/>
                                          </p:val>
                                        </p:tav>
                                      </p:tavLst>
                                    </p:anim>
                                    <p:anim calcmode="lin" valueType="num">
                                      <p:cBhvr additive="base">
                                        <p:cTn id="13" dur="500" fill="hold"/>
                                        <p:tgtEl>
                                          <p:spTgt spid="6656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33811"/>
                                        </p:tgtEl>
                                        <p:attrNameLst>
                                          <p:attrName>style.visibility</p:attrName>
                                        </p:attrNameLst>
                                      </p:cBhvr>
                                      <p:to>
                                        <p:strVal val="visible"/>
                                      </p:to>
                                    </p:set>
                                    <p:animEffect transition="in" filter="wipe(left)">
                                      <p:cBhvr>
                                        <p:cTn id="23" dur="300"/>
                                        <p:tgtEl>
                                          <p:spTgt spid="3381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33812"/>
                                        </p:tgtEl>
                                        <p:attrNameLst>
                                          <p:attrName>style.visibility</p:attrName>
                                        </p:attrNameLst>
                                      </p:cBhvr>
                                      <p:to>
                                        <p:strVal val="visible"/>
                                      </p:to>
                                    </p:set>
                                    <p:animEffect transition="in" filter="wipe(left)">
                                      <p:cBhvr>
                                        <p:cTn id="28" dur="300"/>
                                        <p:tgtEl>
                                          <p:spTgt spid="33812"/>
                                        </p:tgtEl>
                                      </p:cBhvr>
                                    </p:animEffect>
                                  </p:childTnLst>
                                </p:cTn>
                              </p:par>
                            </p:childTnLst>
                          </p:cTn>
                        </p:par>
                      </p:childTnLst>
                    </p:cTn>
                  </p:par>
                  <p:par>
                    <p:cTn id="29" fill="hold">
                      <p:stCondLst>
                        <p:cond delay="indefinite"/>
                      </p:stCondLst>
                      <p:childTnLst>
                        <p:par>
                          <p:cTn id="30" fill="hold">
                            <p:stCondLst>
                              <p:cond delay="0"/>
                            </p:stCondLst>
                            <p:childTnLst>
                              <p:par>
                                <p:cTn id="31" presetID="17" presetClass="entr" presetSubtype="8"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ppt_x</p:attrName>
                                        </p:attrNameLst>
                                      </p:cBhvr>
                                      <p:tavLst>
                                        <p:tav tm="0">
                                          <p:val>
                                            <p:strVal val="#ppt_x-#ppt_w/2"/>
                                          </p:val>
                                        </p:tav>
                                        <p:tav tm="100000">
                                          <p:val>
                                            <p:strVal val="#ppt_x"/>
                                          </p:val>
                                        </p:tav>
                                      </p:tavLst>
                                    </p:anim>
                                    <p:anim calcmode="lin" valueType="num">
                                      <p:cBhvr>
                                        <p:cTn id="34" dur="500" fill="hold"/>
                                        <p:tgtEl>
                                          <p:spTgt spid="29"/>
                                        </p:tgtEl>
                                        <p:attrNameLst>
                                          <p:attrName>ppt_y</p:attrName>
                                        </p:attrNameLst>
                                      </p:cBhvr>
                                      <p:tavLst>
                                        <p:tav tm="0">
                                          <p:val>
                                            <p:strVal val="#ppt_y"/>
                                          </p:val>
                                        </p:tav>
                                        <p:tav tm="100000">
                                          <p:val>
                                            <p:strVal val="#ppt_y"/>
                                          </p:val>
                                        </p:tav>
                                      </p:tavLst>
                                    </p:anim>
                                    <p:anim calcmode="lin" valueType="num">
                                      <p:cBhvr>
                                        <p:cTn id="35" dur="500" fill="hold"/>
                                        <p:tgtEl>
                                          <p:spTgt spid="29"/>
                                        </p:tgtEl>
                                        <p:attrNameLst>
                                          <p:attrName>ppt_w</p:attrName>
                                        </p:attrNameLst>
                                      </p:cBhvr>
                                      <p:tavLst>
                                        <p:tav tm="0">
                                          <p:val>
                                            <p:fltVal val="0"/>
                                          </p:val>
                                        </p:tav>
                                        <p:tav tm="100000">
                                          <p:val>
                                            <p:strVal val="#ppt_w"/>
                                          </p:val>
                                        </p:tav>
                                      </p:tavLst>
                                    </p:anim>
                                    <p:anim calcmode="lin" valueType="num">
                                      <p:cBhvr>
                                        <p:cTn id="36"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45" presetClass="entr" presetSubtype="0" fill="hold" grpId="0" nodeType="click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2000"/>
                                        <p:tgtEl>
                                          <p:spTgt spid="32"/>
                                        </p:tgtEl>
                                      </p:cBhvr>
                                    </p:animEffect>
                                    <p:anim calcmode="lin" valueType="num">
                                      <p:cBhvr>
                                        <p:cTn id="42" dur="2000" fill="hold"/>
                                        <p:tgtEl>
                                          <p:spTgt spid="32"/>
                                        </p:tgtEl>
                                        <p:attrNameLst>
                                          <p:attrName>ppt_w</p:attrName>
                                        </p:attrNameLst>
                                      </p:cBhvr>
                                      <p:tavLst>
                                        <p:tav tm="0" fmla="#ppt_w*sin(2.5*pi*$)">
                                          <p:val>
                                            <p:fltVal val="0"/>
                                          </p:val>
                                        </p:tav>
                                        <p:tav tm="100000">
                                          <p:val>
                                            <p:fltVal val="1"/>
                                          </p:val>
                                        </p:tav>
                                      </p:tavLst>
                                    </p:anim>
                                    <p:anim calcmode="lin" valueType="num">
                                      <p:cBhvr>
                                        <p:cTn id="43" dur="2000" fill="hold"/>
                                        <p:tgtEl>
                                          <p:spTgt spid="32"/>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33798"/>
                                        </p:tgtEl>
                                        <p:attrNameLst>
                                          <p:attrName>style.visibility</p:attrName>
                                        </p:attrNameLst>
                                      </p:cBhvr>
                                      <p:to>
                                        <p:strVal val="visible"/>
                                      </p:to>
                                    </p:set>
                                    <p:animEffect transition="in" filter="wipe(left)">
                                      <p:cBhvr>
                                        <p:cTn id="48" dur="300"/>
                                        <p:tgtEl>
                                          <p:spTgt spid="3379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33813"/>
                                        </p:tgtEl>
                                        <p:attrNameLst>
                                          <p:attrName>style.visibility</p:attrName>
                                        </p:attrNameLst>
                                      </p:cBhvr>
                                      <p:to>
                                        <p:strVal val="visible"/>
                                      </p:to>
                                    </p:set>
                                    <p:animEffect transition="in" filter="wipe(left)">
                                      <p:cBhvr>
                                        <p:cTn id="53" dur="300"/>
                                        <p:tgtEl>
                                          <p:spTgt spid="3381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33814"/>
                                        </p:tgtEl>
                                        <p:attrNameLst>
                                          <p:attrName>style.visibility</p:attrName>
                                        </p:attrNameLst>
                                      </p:cBhvr>
                                      <p:to>
                                        <p:strVal val="visible"/>
                                      </p:to>
                                    </p:set>
                                    <p:animEffect transition="in" filter="wipe(left)">
                                      <p:cBhvr>
                                        <p:cTn id="58" dur="300"/>
                                        <p:tgtEl>
                                          <p:spTgt spid="33814"/>
                                        </p:tgtEl>
                                      </p:cBhvr>
                                    </p:animEffect>
                                  </p:childTnLst>
                                </p:cTn>
                              </p:par>
                            </p:childTnLst>
                          </p:cTn>
                        </p:par>
                      </p:childTnLst>
                    </p:cTn>
                  </p:par>
                  <p:par>
                    <p:cTn id="59" fill="hold">
                      <p:stCondLst>
                        <p:cond delay="indefinite"/>
                      </p:stCondLst>
                      <p:childTnLst>
                        <p:par>
                          <p:cTn id="60" fill="hold">
                            <p:stCondLst>
                              <p:cond delay="0"/>
                            </p:stCondLst>
                            <p:childTnLst>
                              <p:par>
                                <p:cTn id="61" presetID="45" presetClass="entr" presetSubtype="0" fill="hold" grpId="0" nodeType="click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2000"/>
                                        <p:tgtEl>
                                          <p:spTgt spid="31"/>
                                        </p:tgtEl>
                                      </p:cBhvr>
                                    </p:animEffect>
                                    <p:anim calcmode="lin" valueType="num">
                                      <p:cBhvr>
                                        <p:cTn id="64" dur="2000" fill="hold"/>
                                        <p:tgtEl>
                                          <p:spTgt spid="31"/>
                                        </p:tgtEl>
                                        <p:attrNameLst>
                                          <p:attrName>ppt_w</p:attrName>
                                        </p:attrNameLst>
                                      </p:cBhvr>
                                      <p:tavLst>
                                        <p:tav tm="0" fmla="#ppt_w*sin(2.5*pi*$)">
                                          <p:val>
                                            <p:fltVal val="0"/>
                                          </p:val>
                                        </p:tav>
                                        <p:tav tm="100000">
                                          <p:val>
                                            <p:fltVal val="1"/>
                                          </p:val>
                                        </p:tav>
                                      </p:tavLst>
                                    </p:anim>
                                    <p:anim calcmode="lin" valueType="num">
                                      <p:cBhvr>
                                        <p:cTn id="65" dur="2000" fill="hold"/>
                                        <p:tgtEl>
                                          <p:spTgt spid="31"/>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iterate type="wd">
                                    <p:tmPct val="100000"/>
                                  </p:iterate>
                                  <p:childTnLst>
                                    <p:set>
                                      <p:cBhvr>
                                        <p:cTn id="69" dur="1" fill="hold">
                                          <p:stCondLst>
                                            <p:cond delay="0"/>
                                          </p:stCondLst>
                                        </p:cTn>
                                        <p:tgtEl>
                                          <p:spTgt spid="33799"/>
                                        </p:tgtEl>
                                        <p:attrNameLst>
                                          <p:attrName>style.visibility</p:attrName>
                                        </p:attrNameLst>
                                      </p:cBhvr>
                                      <p:to>
                                        <p:strVal val="visible"/>
                                      </p:to>
                                    </p:set>
                                    <p:animEffect transition="in" filter="wipe(left)">
                                      <p:cBhvr>
                                        <p:cTn id="70" dur="300"/>
                                        <p:tgtEl>
                                          <p:spTgt spid="33799"/>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iterate type="wd">
                                    <p:tmPct val="100000"/>
                                  </p:iterate>
                                  <p:childTnLst>
                                    <p:set>
                                      <p:cBhvr>
                                        <p:cTn id="74" dur="1" fill="hold">
                                          <p:stCondLst>
                                            <p:cond delay="0"/>
                                          </p:stCondLst>
                                        </p:cTn>
                                        <p:tgtEl>
                                          <p:spTgt spid="33815"/>
                                        </p:tgtEl>
                                        <p:attrNameLst>
                                          <p:attrName>style.visibility</p:attrName>
                                        </p:attrNameLst>
                                      </p:cBhvr>
                                      <p:to>
                                        <p:strVal val="visible"/>
                                      </p:to>
                                    </p:set>
                                    <p:animEffect transition="in" filter="wipe(left)">
                                      <p:cBhvr>
                                        <p:cTn id="75" dur="300"/>
                                        <p:tgtEl>
                                          <p:spTgt spid="33815"/>
                                        </p:tgtEl>
                                      </p:cBhvr>
                                    </p:animEffect>
                                  </p:childTnLst>
                                </p:cTn>
                              </p:par>
                            </p:childTnLst>
                          </p:cTn>
                        </p:par>
                      </p:childTnLst>
                    </p:cTn>
                  </p:par>
                  <p:par>
                    <p:cTn id="76" fill="hold">
                      <p:stCondLst>
                        <p:cond delay="indefinite"/>
                      </p:stCondLst>
                      <p:childTnLst>
                        <p:par>
                          <p:cTn id="77" fill="hold">
                            <p:stCondLst>
                              <p:cond delay="0"/>
                            </p:stCondLst>
                            <p:childTnLst>
                              <p:par>
                                <p:cTn id="78" presetID="45" presetClass="entr" presetSubtype="0" fill="hold" grpId="0" nodeType="click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fade">
                                      <p:cBhvr>
                                        <p:cTn id="80" dur="2000"/>
                                        <p:tgtEl>
                                          <p:spTgt spid="33"/>
                                        </p:tgtEl>
                                      </p:cBhvr>
                                    </p:animEffect>
                                    <p:anim calcmode="lin" valueType="num">
                                      <p:cBhvr>
                                        <p:cTn id="81" dur="2000" fill="hold"/>
                                        <p:tgtEl>
                                          <p:spTgt spid="33"/>
                                        </p:tgtEl>
                                        <p:attrNameLst>
                                          <p:attrName>ppt_w</p:attrName>
                                        </p:attrNameLst>
                                      </p:cBhvr>
                                      <p:tavLst>
                                        <p:tav tm="0" fmla="#ppt_w*sin(2.5*pi*$)">
                                          <p:val>
                                            <p:fltVal val="0"/>
                                          </p:val>
                                        </p:tav>
                                        <p:tav tm="100000">
                                          <p:val>
                                            <p:fltVal val="1"/>
                                          </p:val>
                                        </p:tav>
                                      </p:tavLst>
                                    </p:anim>
                                    <p:anim calcmode="lin" valueType="num">
                                      <p:cBhvr>
                                        <p:cTn id="82" dur="2000" fill="hold"/>
                                        <p:tgtEl>
                                          <p:spTgt spid="33"/>
                                        </p:tgtEl>
                                        <p:attrNameLst>
                                          <p:attrName>ppt_h</p:attrName>
                                        </p:attrNameLst>
                                      </p:cBhvr>
                                      <p:tavLst>
                                        <p:tav tm="0">
                                          <p:val>
                                            <p:strVal val="#ppt_h"/>
                                          </p:val>
                                        </p:tav>
                                        <p:tav tm="100000">
                                          <p:val>
                                            <p:strVal val="#ppt_h"/>
                                          </p:val>
                                        </p:tav>
                                      </p:tavLst>
                                    </p:anim>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iterate type="wd">
                                    <p:tmPct val="100000"/>
                                  </p:iterate>
                                  <p:childTnLst>
                                    <p:set>
                                      <p:cBhvr>
                                        <p:cTn id="86" dur="1" fill="hold">
                                          <p:stCondLst>
                                            <p:cond delay="0"/>
                                          </p:stCondLst>
                                        </p:cTn>
                                        <p:tgtEl>
                                          <p:spTgt spid="33800"/>
                                        </p:tgtEl>
                                        <p:attrNameLst>
                                          <p:attrName>style.visibility</p:attrName>
                                        </p:attrNameLst>
                                      </p:cBhvr>
                                      <p:to>
                                        <p:strVal val="visible"/>
                                      </p:to>
                                    </p:set>
                                    <p:animEffect transition="in" filter="wipe(left)">
                                      <p:cBhvr>
                                        <p:cTn id="87" dur="300"/>
                                        <p:tgtEl>
                                          <p:spTgt spid="33800"/>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iterate type="wd">
                                    <p:tmPct val="100000"/>
                                  </p:iterate>
                                  <p:childTnLst>
                                    <p:set>
                                      <p:cBhvr>
                                        <p:cTn id="91" dur="1" fill="hold">
                                          <p:stCondLst>
                                            <p:cond delay="0"/>
                                          </p:stCondLst>
                                        </p:cTn>
                                        <p:tgtEl>
                                          <p:spTgt spid="33822"/>
                                        </p:tgtEl>
                                        <p:attrNameLst>
                                          <p:attrName>style.visibility</p:attrName>
                                        </p:attrNameLst>
                                      </p:cBhvr>
                                      <p:to>
                                        <p:strVal val="visible"/>
                                      </p:to>
                                    </p:set>
                                    <p:animEffect transition="in" filter="wipe(left)">
                                      <p:cBhvr>
                                        <p:cTn id="92" dur="300"/>
                                        <p:tgtEl>
                                          <p:spTgt spid="33822"/>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iterate type="wd">
                                    <p:tmPct val="100000"/>
                                  </p:iterate>
                                  <p:childTnLst>
                                    <p:set>
                                      <p:cBhvr>
                                        <p:cTn id="96" dur="1" fill="hold">
                                          <p:stCondLst>
                                            <p:cond delay="0"/>
                                          </p:stCondLst>
                                        </p:cTn>
                                        <p:tgtEl>
                                          <p:spTgt spid="33821"/>
                                        </p:tgtEl>
                                        <p:attrNameLst>
                                          <p:attrName>style.visibility</p:attrName>
                                        </p:attrNameLst>
                                      </p:cBhvr>
                                      <p:to>
                                        <p:strVal val="visible"/>
                                      </p:to>
                                    </p:set>
                                    <p:animEffect transition="in" filter="wipe(left)">
                                      <p:cBhvr>
                                        <p:cTn id="97" dur="300"/>
                                        <p:tgtEl>
                                          <p:spTgt spid="33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utoUpdateAnimBg="0" build="p"/>
      <p:bldP spid="33798" grpId="0" autoUpdateAnimBg="0"/>
      <p:bldP spid="33799" grpId="0" autoUpdateAnimBg="0"/>
      <p:bldP spid="33800" grpId="0" autoUpdateAnimBg="0"/>
      <p:bldP spid="33811" grpId="0" autoUpdateAnimBg="0"/>
      <p:bldP spid="33812" grpId="0" autoUpdateAnimBg="0"/>
      <p:bldP spid="33813" grpId="0" autoUpdateAnimBg="0"/>
      <p:bldP spid="33814" grpId="0" autoUpdateAnimBg="0"/>
      <p:bldP spid="33815" grpId="0" autoUpdateAnimBg="0"/>
      <p:bldP spid="33821" grpId="0" autoUpdateAnimBg="0"/>
      <p:bldP spid="33822" grpId="0" autoUpdateAnimBg="0"/>
      <p:bldP spid="29" grpId="0" animBg="1"/>
      <p:bldP spid="31" grpId="0" animBg="1"/>
      <p:bldP spid="32" grpId="0" animBg="1"/>
      <p:bldP spid="33" grpId="0" animBg="1"/>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5"/>
          <p:cNvSpPr>
            <a:spLocks noGrp="1"/>
          </p:cNvSpPr>
          <p:nvPr>
            <p:ph type="sldNum" sz="quarter" idx="12"/>
          </p:nvPr>
        </p:nvSpPr>
        <p:spPr>
          <a:xfrm>
            <a:off x="6992938" y="185738"/>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EEDF2841-FF8C-42E5-9C09-6339063E940A}" type="slidenum">
              <a:rPr kumimoji="0" lang="zh-CN" altLang="en-US" sz="2000" smtClean="0">
                <a:solidFill>
                  <a:srgbClr val="0000FF"/>
                </a:solidFill>
              </a:rPr>
            </a:fld>
            <a:endParaRPr kumimoji="0" lang="en-US" altLang="zh-CN" sz="2000" dirty="0" smtClean="0">
              <a:solidFill>
                <a:srgbClr val="0000FF"/>
              </a:solidFill>
            </a:endParaRPr>
          </a:p>
        </p:txBody>
      </p:sp>
      <p:sp>
        <p:nvSpPr>
          <p:cNvPr id="89092" name="Text Box 4"/>
          <p:cNvSpPr txBox="1">
            <a:spLocks noChangeArrowheads="1"/>
          </p:cNvSpPr>
          <p:nvPr/>
        </p:nvSpPr>
        <p:spPr bwMode="auto">
          <a:xfrm>
            <a:off x="2281581" y="882649"/>
            <a:ext cx="498925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800" b="1" dirty="0">
                <a:latin typeface="宋体" panose="02010600030101010101" pitchFamily="2" charset="-122"/>
              </a:rPr>
              <a:t>10.3 圆柱齿轮精度设计</a:t>
            </a:r>
            <a:r>
              <a:rPr lang="zh-CN" altLang="en-US" sz="2800" dirty="0"/>
              <a:t> </a:t>
            </a:r>
            <a:endParaRPr lang="zh-CN" altLang="en-US" sz="2800" dirty="0"/>
          </a:p>
        </p:txBody>
      </p:sp>
      <p:sp>
        <p:nvSpPr>
          <p:cNvPr id="89094" name="Text Box 6"/>
          <p:cNvSpPr txBox="1">
            <a:spLocks noChangeArrowheads="1"/>
          </p:cNvSpPr>
          <p:nvPr/>
        </p:nvSpPr>
        <p:spPr bwMode="auto">
          <a:xfrm>
            <a:off x="2686272" y="2685780"/>
            <a:ext cx="565201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800" b="1" dirty="0"/>
              <a:t>(1) </a:t>
            </a:r>
            <a:r>
              <a:rPr lang="zh-CN" altLang="en-US" sz="2800" b="1" dirty="0" smtClean="0"/>
              <a:t>齿轮的精度</a:t>
            </a:r>
            <a:r>
              <a:rPr lang="zh-CN" altLang="en-US" sz="2800" b="1" dirty="0"/>
              <a:t>等级及其评定参数</a:t>
            </a:r>
            <a:endParaRPr lang="zh-CN" altLang="en-US" sz="2800" b="1" dirty="0"/>
          </a:p>
        </p:txBody>
      </p:sp>
      <p:sp>
        <p:nvSpPr>
          <p:cNvPr id="89095" name="Text Box 7"/>
          <p:cNvSpPr txBox="1">
            <a:spLocks noChangeArrowheads="1"/>
          </p:cNvSpPr>
          <p:nvPr/>
        </p:nvSpPr>
        <p:spPr bwMode="auto">
          <a:xfrm>
            <a:off x="2701873" y="3393175"/>
            <a:ext cx="520142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ts val="0"/>
              </a:spcBef>
            </a:pPr>
            <a:r>
              <a:rPr lang="zh-CN" altLang="en-US" sz="2800" b="1" dirty="0"/>
              <a:t>(2) </a:t>
            </a:r>
            <a:r>
              <a:rPr lang="zh-CN" altLang="en-US" sz="2800" b="1" dirty="0" smtClean="0"/>
              <a:t>齿轮副的最小</a:t>
            </a:r>
            <a:r>
              <a:rPr lang="zh-CN" altLang="en-US" sz="2800" b="1" dirty="0"/>
              <a:t>法向侧隙</a:t>
            </a:r>
            <a:r>
              <a:rPr lang="en-US" altLang="zh-CN" sz="2800" b="1" i="1" dirty="0" err="1" smtClean="0"/>
              <a:t>j</a:t>
            </a:r>
            <a:r>
              <a:rPr lang="en-US" altLang="zh-CN" sz="2800" b="1" baseline="-30000" dirty="0" err="1" smtClean="0"/>
              <a:t>bnmin</a:t>
            </a:r>
            <a:endParaRPr lang="en-US" altLang="zh-CN" sz="2800" b="1" baseline="-30000" dirty="0" smtClean="0"/>
          </a:p>
          <a:p>
            <a:pPr algn="l" eaLnBrk="1" hangingPunct="1">
              <a:spcBef>
                <a:spcPts val="0"/>
              </a:spcBef>
            </a:pPr>
            <a:r>
              <a:rPr lang="en-US" altLang="zh-CN" sz="2800" b="1" baseline="-30000" dirty="0">
                <a:latin typeface="宋体" panose="02010600030101010101" pitchFamily="2" charset="-122"/>
              </a:rPr>
              <a:t> </a:t>
            </a:r>
            <a:r>
              <a:rPr lang="en-US" altLang="zh-CN" sz="2800" b="1" baseline="-30000" dirty="0" smtClean="0">
                <a:latin typeface="宋体" panose="02010600030101010101" pitchFamily="2" charset="-122"/>
              </a:rPr>
              <a:t>   </a:t>
            </a:r>
            <a:r>
              <a:rPr lang="zh-CN" altLang="en-US" sz="2800" b="1" dirty="0" smtClean="0">
                <a:latin typeface="宋体" panose="02010600030101010101" pitchFamily="2" charset="-122"/>
              </a:rPr>
              <a:t>及其控制</a:t>
            </a:r>
            <a:endParaRPr lang="zh-CN" altLang="en-US" b="1" dirty="0"/>
          </a:p>
        </p:txBody>
      </p:sp>
      <p:sp>
        <p:nvSpPr>
          <p:cNvPr id="89096" name="Text Box 8"/>
          <p:cNvSpPr txBox="1">
            <a:spLocks noChangeArrowheads="1"/>
          </p:cNvSpPr>
          <p:nvPr/>
        </p:nvSpPr>
        <p:spPr bwMode="auto">
          <a:xfrm>
            <a:off x="2701872" y="4362671"/>
            <a:ext cx="40957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800" b="1" dirty="0"/>
              <a:t>(3) </a:t>
            </a:r>
            <a:r>
              <a:rPr lang="zh-CN" altLang="en-US" sz="2800" b="1" dirty="0">
                <a:latin typeface="宋体" panose="02010600030101010101" pitchFamily="2" charset="-122"/>
              </a:rPr>
              <a:t>齿坯精度</a:t>
            </a:r>
            <a:endParaRPr lang="zh-CN" altLang="en-US" sz="2800" b="1" dirty="0"/>
          </a:p>
        </p:txBody>
      </p:sp>
      <p:sp>
        <p:nvSpPr>
          <p:cNvPr id="89097" name="Text Box 9"/>
          <p:cNvSpPr txBox="1">
            <a:spLocks noChangeArrowheads="1"/>
          </p:cNvSpPr>
          <p:nvPr/>
        </p:nvSpPr>
        <p:spPr bwMode="auto">
          <a:xfrm>
            <a:off x="2701872" y="4985058"/>
            <a:ext cx="33242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800" b="1" dirty="0"/>
              <a:t>(4)  </a:t>
            </a:r>
            <a:r>
              <a:rPr lang="zh-CN" altLang="en-US" sz="2800" b="1" dirty="0">
                <a:latin typeface="宋体" panose="02010600030101010101" pitchFamily="2" charset="-122"/>
              </a:rPr>
              <a:t>齿轮副精度</a:t>
            </a:r>
            <a:endParaRPr lang="zh-CN" altLang="en-US" sz="2800" b="1" dirty="0">
              <a:latin typeface="宋体" panose="02010600030101010101" pitchFamily="2" charset="-122"/>
            </a:endParaRPr>
          </a:p>
        </p:txBody>
      </p:sp>
      <p:pic>
        <p:nvPicPr>
          <p:cNvPr id="655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84470" y="2583438"/>
            <a:ext cx="1346192" cy="3187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194047" y="1556790"/>
            <a:ext cx="6573914" cy="830997"/>
          </a:xfrm>
          <a:prstGeom prst="rect">
            <a:avLst/>
          </a:prstGeom>
        </p:spPr>
        <p:txBody>
          <a:bodyPr wrap="square">
            <a:spAutoFit/>
          </a:bodyPr>
          <a:lstStyle/>
          <a:p>
            <a:pPr algn="l"/>
            <a:r>
              <a:rPr lang="zh-CN" altLang="en-US" b="1" dirty="0" smtClean="0"/>
              <a:t>        为了</a:t>
            </a:r>
            <a:r>
              <a:rPr lang="zh-CN" altLang="en-US" b="1" dirty="0"/>
              <a:t>保证齿轮传动的使用要求</a:t>
            </a:r>
            <a:r>
              <a:rPr lang="en-US" altLang="zh-CN" b="1" dirty="0"/>
              <a:t>,</a:t>
            </a:r>
            <a:r>
              <a:rPr lang="zh-CN" altLang="en-US" b="1" dirty="0"/>
              <a:t>齿轮的</a:t>
            </a:r>
            <a:r>
              <a:rPr lang="zh-CN" altLang="en-US" b="1" dirty="0" smtClean="0"/>
              <a:t>精度</a:t>
            </a:r>
            <a:r>
              <a:rPr lang="zh-CN" altLang="en-US" b="1" dirty="0"/>
              <a:t>设计</a:t>
            </a:r>
            <a:r>
              <a:rPr lang="zh-CN" altLang="en-US" b="1" dirty="0" smtClean="0"/>
              <a:t>主要</a:t>
            </a:r>
            <a:r>
              <a:rPr lang="zh-CN" altLang="en-US" b="1" dirty="0"/>
              <a:t>有下列内容</a:t>
            </a:r>
            <a:r>
              <a:rPr lang="en-US" altLang="zh-CN" b="1" dirty="0"/>
              <a:t>:</a:t>
            </a:r>
            <a:endParaRPr lang="zh-CN" altLang="en-US" b="1" dirty="0"/>
          </a:p>
        </p:txBody>
      </p:sp>
      <p:pic>
        <p:nvPicPr>
          <p:cNvPr id="10" name="Picture 3">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9092">
                                            <p:txEl>
                                              <p:pRg st="0" end="0"/>
                                            </p:txEl>
                                          </p:spTgt>
                                        </p:tgtEl>
                                        <p:attrNameLst>
                                          <p:attrName>style.visibility</p:attrName>
                                        </p:attrNameLst>
                                      </p:cBhvr>
                                      <p:to>
                                        <p:strVal val="visible"/>
                                      </p:to>
                                    </p:set>
                                    <p:animEffect transition="in" filter="wipe(left)">
                                      <p:cBhvr>
                                        <p:cTn id="7" dur="300"/>
                                        <p:tgtEl>
                                          <p:spTgt spid="8909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5538"/>
                                        </p:tgtEl>
                                        <p:attrNameLst>
                                          <p:attrName>style.visibility</p:attrName>
                                        </p:attrNameLst>
                                      </p:cBhvr>
                                      <p:to>
                                        <p:strVal val="visible"/>
                                      </p:to>
                                    </p:set>
                                    <p:animEffect transition="in" filter="wipe(up)">
                                      <p:cBhvr>
                                        <p:cTn id="17" dur="500"/>
                                        <p:tgtEl>
                                          <p:spTgt spid="6553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89094"/>
                                        </p:tgtEl>
                                        <p:attrNameLst>
                                          <p:attrName>style.visibility</p:attrName>
                                        </p:attrNameLst>
                                      </p:cBhvr>
                                      <p:to>
                                        <p:strVal val="visible"/>
                                      </p:to>
                                    </p:set>
                                    <p:animEffect transition="in" filter="wipe(left)">
                                      <p:cBhvr>
                                        <p:cTn id="22" dur="300"/>
                                        <p:tgtEl>
                                          <p:spTgt spid="8909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89095"/>
                                        </p:tgtEl>
                                        <p:attrNameLst>
                                          <p:attrName>style.visibility</p:attrName>
                                        </p:attrNameLst>
                                      </p:cBhvr>
                                      <p:to>
                                        <p:strVal val="visible"/>
                                      </p:to>
                                    </p:set>
                                    <p:animEffect transition="in" filter="wipe(left)">
                                      <p:cBhvr>
                                        <p:cTn id="27" dur="300"/>
                                        <p:tgtEl>
                                          <p:spTgt spid="8909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89096"/>
                                        </p:tgtEl>
                                        <p:attrNameLst>
                                          <p:attrName>style.visibility</p:attrName>
                                        </p:attrNameLst>
                                      </p:cBhvr>
                                      <p:to>
                                        <p:strVal val="visible"/>
                                      </p:to>
                                    </p:set>
                                    <p:animEffect transition="in" filter="wipe(left)">
                                      <p:cBhvr>
                                        <p:cTn id="32" dur="300"/>
                                        <p:tgtEl>
                                          <p:spTgt spid="8909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89097"/>
                                        </p:tgtEl>
                                        <p:attrNameLst>
                                          <p:attrName>style.visibility</p:attrName>
                                        </p:attrNameLst>
                                      </p:cBhvr>
                                      <p:to>
                                        <p:strVal val="visible"/>
                                      </p:to>
                                    </p:set>
                                    <p:animEffect transition="in" filter="wipe(left)">
                                      <p:cBhvr>
                                        <p:cTn id="37" dur="300"/>
                                        <p:tgtEl>
                                          <p:spTgt spid="89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autoUpdateAnimBg="0" build="p"/>
      <p:bldP spid="89094" grpId="0" autoUpdateAnimBg="0"/>
      <p:bldP spid="89095" grpId="0" autoUpdateAnimBg="0"/>
      <p:bldP spid="89096" grpId="0" autoUpdateAnimBg="0"/>
      <p:bldP spid="89097" grpId="0" autoUpdateAnimBg="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xfrm>
            <a:off x="7084219" y="44450"/>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00AE7F33-5FA2-47A1-A322-C01454C4CAB7}" type="slidenum">
              <a:rPr kumimoji="0" lang="zh-CN" altLang="en-US" sz="2000" smtClean="0">
                <a:solidFill>
                  <a:srgbClr val="0000FF"/>
                </a:solidFill>
              </a:rPr>
            </a:fld>
            <a:endParaRPr kumimoji="0" lang="en-US" altLang="zh-CN" sz="2000" smtClean="0">
              <a:solidFill>
                <a:srgbClr val="0000FF"/>
              </a:solidFill>
            </a:endParaRPr>
          </a:p>
        </p:txBody>
      </p:sp>
      <p:sp>
        <p:nvSpPr>
          <p:cNvPr id="62472" name="Text Box 8"/>
          <p:cNvSpPr txBox="1">
            <a:spLocks noChangeArrowheads="1"/>
          </p:cNvSpPr>
          <p:nvPr/>
        </p:nvSpPr>
        <p:spPr bwMode="auto">
          <a:xfrm>
            <a:off x="6615113" y="1453030"/>
            <a:ext cx="17764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en-US" altLang="zh-CN" sz="2800" b="1" dirty="0">
                <a:solidFill>
                  <a:srgbClr val="FF0066"/>
                </a:solidFill>
              </a:rPr>
              <a:t>0.017</a:t>
            </a:r>
            <a:endParaRPr lang="zh-CN" altLang="en-US" sz="2800" b="1" dirty="0">
              <a:solidFill>
                <a:srgbClr val="FF0066"/>
              </a:solidFill>
            </a:endParaRPr>
          </a:p>
        </p:txBody>
      </p:sp>
      <p:sp>
        <p:nvSpPr>
          <p:cNvPr id="62473" name="Rectangle 9"/>
          <p:cNvSpPr>
            <a:spLocks noChangeArrowheads="1"/>
          </p:cNvSpPr>
          <p:nvPr/>
        </p:nvSpPr>
        <p:spPr bwMode="auto">
          <a:xfrm>
            <a:off x="729576" y="534868"/>
            <a:ext cx="7689850" cy="1010213"/>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lnSpc>
                <a:spcPct val="120000"/>
              </a:lnSpc>
            </a:pPr>
            <a:r>
              <a:rPr lang="zh-CN" altLang="en-US" sz="2800" b="1" dirty="0"/>
              <a:t>        </a:t>
            </a:r>
            <a:r>
              <a:rPr lang="zh-CN" altLang="en-US" b="1" dirty="0"/>
              <a:t>由 </a:t>
            </a:r>
            <a:r>
              <a:rPr lang="en-US" altLang="zh-CN" b="1" i="1" dirty="0"/>
              <a:t>d</a:t>
            </a:r>
            <a:r>
              <a:rPr lang="en-US" altLang="zh-CN" b="1" baseline="-30000" dirty="0"/>
              <a:t>1</a:t>
            </a:r>
            <a:r>
              <a:rPr lang="en-US" altLang="zh-CN" b="1" dirty="0"/>
              <a:t>=m </a:t>
            </a:r>
            <a:r>
              <a:rPr lang="en-US" altLang="zh-CN" b="1" i="1" dirty="0"/>
              <a:t>z =</a:t>
            </a:r>
            <a:r>
              <a:rPr lang="en-US" altLang="zh-CN" b="1" dirty="0"/>
              <a:t>2.75×26=</a:t>
            </a:r>
            <a:r>
              <a:rPr lang="en-US" altLang="zh-CN" b="1" i="1" dirty="0"/>
              <a:t> </a:t>
            </a:r>
            <a:r>
              <a:rPr lang="en-US" altLang="zh-CN" b="1" dirty="0"/>
              <a:t>71.5、</a:t>
            </a:r>
            <a:r>
              <a:rPr lang="en-US" altLang="zh-CN" b="1" i="1" dirty="0"/>
              <a:t>b</a:t>
            </a:r>
            <a:r>
              <a:rPr lang="en-US" altLang="zh-CN" b="1" baseline="-30000" dirty="0"/>
              <a:t>1 </a:t>
            </a:r>
            <a:r>
              <a:rPr lang="en-US" altLang="zh-CN" b="1" dirty="0"/>
              <a:t>= 28</a:t>
            </a:r>
            <a:r>
              <a:rPr lang="zh-CN" altLang="en-US" b="1" dirty="0"/>
              <a:t>和精度等级为7级</a:t>
            </a:r>
            <a:r>
              <a:rPr lang="zh-CN" altLang="en-US" b="1" dirty="0" smtClean="0"/>
              <a:t>，查表</a:t>
            </a:r>
            <a:r>
              <a:rPr lang="zh-CN" altLang="en-US" b="1" dirty="0"/>
              <a:t>10.2得</a:t>
            </a:r>
            <a:endParaRPr lang="zh-CN" altLang="en-US" b="1" dirty="0"/>
          </a:p>
        </p:txBody>
      </p:sp>
      <p:sp>
        <p:nvSpPr>
          <p:cNvPr id="62474" name="Rectangle 10"/>
          <p:cNvSpPr>
            <a:spLocks noChangeArrowheads="1"/>
          </p:cNvSpPr>
          <p:nvPr/>
        </p:nvSpPr>
        <p:spPr bwMode="auto">
          <a:xfrm>
            <a:off x="787400" y="1463287"/>
            <a:ext cx="7105650" cy="530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lnSpc>
                <a:spcPct val="120000"/>
              </a:lnSpc>
              <a:spcBef>
                <a:spcPct val="50000"/>
              </a:spcBef>
            </a:pPr>
            <a:r>
              <a:rPr lang="zh-CN" altLang="en-US" b="1" dirty="0"/>
              <a:t>载荷分布均匀性：螺旋线总偏差允许值</a:t>
            </a:r>
            <a:r>
              <a:rPr lang="en-US" altLang="zh-CN" b="1" i="1" dirty="0"/>
              <a:t>F</a:t>
            </a:r>
            <a:r>
              <a:rPr lang="en-US" altLang="zh-CN" b="1" baseline="-30000" dirty="0"/>
              <a:t>β</a:t>
            </a:r>
            <a:r>
              <a:rPr lang="en-US" altLang="zh-CN" b="1" dirty="0"/>
              <a:t>=</a:t>
            </a:r>
            <a:endParaRPr lang="zh-CN" altLang="en-US" b="1" dirty="0"/>
          </a:p>
        </p:txBody>
      </p:sp>
      <p:sp>
        <p:nvSpPr>
          <p:cNvPr id="15" name="TextBox 14"/>
          <p:cNvSpPr txBox="1"/>
          <p:nvPr/>
        </p:nvSpPr>
        <p:spPr>
          <a:xfrm>
            <a:off x="641308" y="5775007"/>
            <a:ext cx="7750217" cy="707886"/>
          </a:xfrm>
          <a:prstGeom prst="rect">
            <a:avLst/>
          </a:prstGeom>
          <a:noFill/>
        </p:spPr>
        <p:txBody>
          <a:bodyPr wrap="square" rtlCol="0">
            <a:spAutoFit/>
          </a:bodyPr>
          <a:lstStyle/>
          <a:p>
            <a:pPr algn="l"/>
            <a:r>
              <a:rPr lang="zh-CN" altLang="en-US" sz="2000" b="1" dirty="0" smtClean="0"/>
              <a:t>参数</a:t>
            </a:r>
            <a:r>
              <a:rPr lang="zh-CN" altLang="en-US" sz="2000" dirty="0" smtClean="0"/>
              <a:t>：</a:t>
            </a:r>
            <a:r>
              <a:rPr lang="zh-CN" altLang="en-US" sz="2000" b="1" dirty="0" smtClean="0"/>
              <a:t>齿数 </a:t>
            </a:r>
            <a:r>
              <a:rPr lang="en-US" altLang="zh-CN" sz="2000" b="1" i="1" dirty="0" smtClean="0"/>
              <a:t>z</a:t>
            </a:r>
            <a:r>
              <a:rPr lang="en-US" altLang="zh-CN" sz="2000" b="1" baseline="-30000" dirty="0" smtClean="0"/>
              <a:t>1</a:t>
            </a:r>
            <a:r>
              <a:rPr lang="en-US" altLang="zh-CN" sz="2000" b="1" dirty="0" smtClean="0"/>
              <a:t>= 26</a:t>
            </a:r>
            <a:r>
              <a:rPr lang="zh-CN" altLang="en-US" sz="2000" b="1" dirty="0" smtClean="0"/>
              <a:t>、</a:t>
            </a:r>
            <a:r>
              <a:rPr lang="en-US" altLang="zh-CN" sz="2000" b="1" dirty="0" smtClean="0"/>
              <a:t>  </a:t>
            </a:r>
            <a:r>
              <a:rPr lang="en-US" altLang="zh-CN" sz="2000" b="1" i="1" dirty="0" smtClean="0"/>
              <a:t>z</a:t>
            </a:r>
            <a:r>
              <a:rPr lang="en-US" altLang="zh-CN" sz="2000" b="1" baseline="-30000" dirty="0" smtClean="0"/>
              <a:t>2 </a:t>
            </a:r>
            <a:r>
              <a:rPr lang="en-US" altLang="zh-CN" sz="2000" b="1" dirty="0" smtClean="0"/>
              <a:t>= 56 </a:t>
            </a:r>
            <a:r>
              <a:rPr lang="zh-CN" altLang="en-US" sz="2000" b="1" dirty="0" smtClean="0"/>
              <a:t>，模数</a:t>
            </a:r>
            <a:r>
              <a:rPr lang="en-US" altLang="zh-CN" sz="2000" b="1" i="1" dirty="0" smtClean="0"/>
              <a:t>m </a:t>
            </a:r>
            <a:r>
              <a:rPr lang="en-US" altLang="zh-CN" sz="2000" b="1" dirty="0" smtClean="0"/>
              <a:t>= 2.75 </a:t>
            </a:r>
            <a:r>
              <a:rPr lang="zh-CN" altLang="en-US" sz="2000" b="1" dirty="0"/>
              <a:t>，</a:t>
            </a:r>
            <a:r>
              <a:rPr lang="zh-CN" altLang="en-US" sz="2000" b="1" dirty="0" smtClean="0"/>
              <a:t>齿宽</a:t>
            </a:r>
            <a:r>
              <a:rPr lang="en-US" altLang="zh-CN" sz="2000" b="1" i="1" dirty="0" smtClean="0"/>
              <a:t>b</a:t>
            </a:r>
            <a:r>
              <a:rPr lang="en-US" altLang="zh-CN" sz="2000" b="1" baseline="-30000" dirty="0" smtClean="0"/>
              <a:t>1</a:t>
            </a:r>
            <a:r>
              <a:rPr lang="en-US" altLang="zh-CN" sz="2000" b="1" dirty="0" smtClean="0"/>
              <a:t>= 28</a:t>
            </a:r>
            <a:r>
              <a:rPr lang="zh-CN" altLang="en-US" sz="2000" b="1" dirty="0" smtClean="0"/>
              <a:t>、</a:t>
            </a:r>
            <a:r>
              <a:rPr lang="en-US" altLang="zh-CN" sz="2000" b="1" i="1" dirty="0" smtClean="0"/>
              <a:t>b</a:t>
            </a:r>
            <a:r>
              <a:rPr lang="en-US" altLang="zh-CN" sz="2000" b="1" baseline="-30000" dirty="0" smtClean="0"/>
              <a:t>2</a:t>
            </a:r>
            <a:r>
              <a:rPr lang="en-US" altLang="zh-CN" sz="2000" b="1" dirty="0" smtClean="0"/>
              <a:t>= 24 </a:t>
            </a:r>
            <a:r>
              <a:rPr lang="zh-CN" altLang="en-US" sz="2000" b="1" dirty="0" smtClean="0"/>
              <a:t>，</a:t>
            </a:r>
            <a:endParaRPr lang="en-US" altLang="zh-CN" sz="2000" b="1" dirty="0" smtClean="0"/>
          </a:p>
          <a:p>
            <a:pPr algn="l"/>
            <a:r>
              <a:rPr lang="en-US" altLang="zh-CN" sz="2000" b="1" dirty="0"/>
              <a:t> </a:t>
            </a:r>
            <a:r>
              <a:rPr lang="en-US" altLang="zh-CN" sz="2000" b="1" dirty="0" smtClean="0"/>
              <a:t>           </a:t>
            </a:r>
            <a:r>
              <a:rPr lang="zh-CN" altLang="en-US" sz="2000" b="1" dirty="0" smtClean="0"/>
              <a:t>基准孔</a:t>
            </a:r>
            <a:r>
              <a:rPr lang="en-US" altLang="zh-CN" sz="2000" b="1" i="1" dirty="0" smtClean="0"/>
              <a:t>D </a:t>
            </a:r>
            <a:r>
              <a:rPr lang="en-US" altLang="zh-CN" sz="2000" b="1" dirty="0" smtClean="0"/>
              <a:t>= </a:t>
            </a:r>
            <a:r>
              <a:rPr lang="el-GR" altLang="zh-CN" sz="2000" b="1" i="1" dirty="0" smtClean="0">
                <a:latin typeface="Times New Roman" panose="02020603050405020304"/>
                <a:cs typeface="Times New Roman" panose="02020603050405020304"/>
              </a:rPr>
              <a:t>ϕ</a:t>
            </a:r>
            <a:r>
              <a:rPr lang="en-US" altLang="zh-CN" sz="2000" b="1" dirty="0" smtClean="0"/>
              <a:t>30</a:t>
            </a:r>
            <a:r>
              <a:rPr lang="zh-CN" altLang="en-US" sz="2000" b="1" dirty="0" smtClean="0"/>
              <a:t>，</a:t>
            </a:r>
            <a:r>
              <a:rPr lang="zh-CN" altLang="en-US" sz="2000" b="1" dirty="0"/>
              <a:t>转速</a:t>
            </a:r>
            <a:r>
              <a:rPr lang="en-US" altLang="zh-CN" sz="2000" b="1" i="1" dirty="0" smtClean="0"/>
              <a:t>n</a:t>
            </a:r>
            <a:r>
              <a:rPr lang="en-US" altLang="zh-CN" sz="2000" b="1" baseline="-30000" dirty="0" smtClean="0"/>
              <a:t>1</a:t>
            </a:r>
            <a:r>
              <a:rPr lang="en-US" altLang="zh-CN" sz="2000" b="1" dirty="0" smtClean="0"/>
              <a:t>=1650r/min,</a:t>
            </a:r>
            <a:r>
              <a:rPr lang="zh-CN" altLang="en-US" sz="2000" b="1" dirty="0" smtClean="0"/>
              <a:t>两轴承孔跨</a:t>
            </a:r>
            <a:r>
              <a:rPr lang="zh-CN" altLang="en-US" sz="2000" b="1" dirty="0"/>
              <a:t>距</a:t>
            </a:r>
            <a:r>
              <a:rPr lang="en-US" altLang="zh-CN" sz="2000" b="1" i="1" dirty="0" smtClean="0"/>
              <a:t>L</a:t>
            </a:r>
            <a:r>
              <a:rPr lang="en-US" altLang="zh-CN" sz="2000" b="1" dirty="0" smtClean="0"/>
              <a:t>= 90</a:t>
            </a:r>
            <a:endParaRPr lang="zh-CN" altLang="en-US" sz="2000" dirty="0"/>
          </a:p>
        </p:txBody>
      </p:sp>
      <p:pic>
        <p:nvPicPr>
          <p:cNvPr id="675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25500" y="2118203"/>
            <a:ext cx="6924706" cy="3236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Line 20"/>
          <p:cNvSpPr>
            <a:spLocks noChangeShapeType="1"/>
          </p:cNvSpPr>
          <p:nvPr/>
        </p:nvSpPr>
        <p:spPr bwMode="auto">
          <a:xfrm>
            <a:off x="925633" y="4110594"/>
            <a:ext cx="6878638" cy="0"/>
          </a:xfrm>
          <a:prstGeom prst="line">
            <a:avLst/>
          </a:prstGeom>
          <a:noFill/>
          <a:ln w="28575">
            <a:solidFill>
              <a:srgbClr val="FF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20" name="椭圆 19"/>
          <p:cNvSpPr/>
          <p:nvPr/>
        </p:nvSpPr>
        <p:spPr bwMode="auto">
          <a:xfrm>
            <a:off x="5950983" y="3858025"/>
            <a:ext cx="929206" cy="280464"/>
          </a:xfrm>
          <a:prstGeom prst="ellipse">
            <a:avLst/>
          </a:prstGeom>
          <a:noFill/>
          <a:ln w="28575" cap="flat" cmpd="sng" algn="ctr">
            <a:solidFill>
              <a:schemeClr val="accent5">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2473"/>
                                        </p:tgtEl>
                                        <p:attrNameLst>
                                          <p:attrName>style.visibility</p:attrName>
                                        </p:attrNameLst>
                                      </p:cBhvr>
                                      <p:to>
                                        <p:strVal val="visible"/>
                                      </p:to>
                                    </p:set>
                                    <p:animEffect transition="in" filter="wipe(left)">
                                      <p:cBhvr>
                                        <p:cTn id="12" dur="500"/>
                                        <p:tgtEl>
                                          <p:spTgt spid="6247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67586"/>
                                        </p:tgtEl>
                                        <p:attrNameLst>
                                          <p:attrName>style.visibility</p:attrName>
                                        </p:attrNameLst>
                                      </p:cBhvr>
                                      <p:to>
                                        <p:strVal val="visible"/>
                                      </p:to>
                                    </p:set>
                                    <p:anim calcmode="lin" valueType="num">
                                      <p:cBhvr additive="base">
                                        <p:cTn id="17" dur="500" fill="hold"/>
                                        <p:tgtEl>
                                          <p:spTgt spid="67586"/>
                                        </p:tgtEl>
                                        <p:attrNameLst>
                                          <p:attrName>ppt_x</p:attrName>
                                        </p:attrNameLst>
                                      </p:cBhvr>
                                      <p:tavLst>
                                        <p:tav tm="0">
                                          <p:val>
                                            <p:strVal val="0-#ppt_w/2"/>
                                          </p:val>
                                        </p:tav>
                                        <p:tav tm="100000">
                                          <p:val>
                                            <p:strVal val="#ppt_x"/>
                                          </p:val>
                                        </p:tav>
                                      </p:tavLst>
                                    </p:anim>
                                    <p:anim calcmode="lin" valueType="num">
                                      <p:cBhvr additive="base">
                                        <p:cTn id="18" dur="500" fill="hold"/>
                                        <p:tgtEl>
                                          <p:spTgt spid="6758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2474"/>
                                        </p:tgtEl>
                                        <p:attrNameLst>
                                          <p:attrName>style.visibility</p:attrName>
                                        </p:attrNameLst>
                                      </p:cBhvr>
                                      <p:to>
                                        <p:strVal val="visible"/>
                                      </p:to>
                                    </p:set>
                                    <p:animEffect transition="in" filter="wipe(left)">
                                      <p:cBhvr>
                                        <p:cTn id="23" dur="300"/>
                                        <p:tgtEl>
                                          <p:spTgt spid="62474"/>
                                        </p:tgtEl>
                                      </p:cBhvr>
                                    </p:animEffect>
                                  </p:childTnLst>
                                </p:cTn>
                              </p:par>
                            </p:childTnLst>
                          </p:cTn>
                        </p:par>
                      </p:childTnLst>
                    </p:cTn>
                  </p:par>
                  <p:par>
                    <p:cTn id="24" fill="hold">
                      <p:stCondLst>
                        <p:cond delay="indefinite"/>
                      </p:stCondLst>
                      <p:childTnLst>
                        <p:par>
                          <p:cTn id="25" fill="hold">
                            <p:stCondLst>
                              <p:cond delay="0"/>
                            </p:stCondLst>
                            <p:childTnLst>
                              <p:par>
                                <p:cTn id="26" presetID="17" presetClass="entr" presetSubtype="8"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ppt_x</p:attrName>
                                        </p:attrNameLst>
                                      </p:cBhvr>
                                      <p:tavLst>
                                        <p:tav tm="0">
                                          <p:val>
                                            <p:strVal val="#ppt_x-#ppt_w/2"/>
                                          </p:val>
                                        </p:tav>
                                        <p:tav tm="100000">
                                          <p:val>
                                            <p:strVal val="#ppt_x"/>
                                          </p:val>
                                        </p:tav>
                                      </p:tavLst>
                                    </p:anim>
                                    <p:anim calcmode="lin" valueType="num">
                                      <p:cBhvr>
                                        <p:cTn id="29" dur="500" fill="hold"/>
                                        <p:tgtEl>
                                          <p:spTgt spid="18"/>
                                        </p:tgtEl>
                                        <p:attrNameLst>
                                          <p:attrName>ppt_y</p:attrName>
                                        </p:attrNameLst>
                                      </p:cBhvr>
                                      <p:tavLst>
                                        <p:tav tm="0">
                                          <p:val>
                                            <p:strVal val="#ppt_y"/>
                                          </p:val>
                                        </p:tav>
                                        <p:tav tm="100000">
                                          <p:val>
                                            <p:strVal val="#ppt_y"/>
                                          </p:val>
                                        </p:tav>
                                      </p:tavLst>
                                    </p:anim>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45" presetClass="entr" presetSubtype="0"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2000"/>
                                        <p:tgtEl>
                                          <p:spTgt spid="20"/>
                                        </p:tgtEl>
                                      </p:cBhvr>
                                    </p:animEffect>
                                    <p:anim calcmode="lin" valueType="num">
                                      <p:cBhvr>
                                        <p:cTn id="37" dur="2000" fill="hold"/>
                                        <p:tgtEl>
                                          <p:spTgt spid="20"/>
                                        </p:tgtEl>
                                        <p:attrNameLst>
                                          <p:attrName>ppt_w</p:attrName>
                                        </p:attrNameLst>
                                      </p:cBhvr>
                                      <p:tavLst>
                                        <p:tav tm="0" fmla="#ppt_w*sin(2.5*pi*$)">
                                          <p:val>
                                            <p:fltVal val="0"/>
                                          </p:val>
                                        </p:tav>
                                        <p:tav tm="100000">
                                          <p:val>
                                            <p:fltVal val="1"/>
                                          </p:val>
                                        </p:tav>
                                      </p:tavLst>
                                    </p:anim>
                                    <p:anim calcmode="lin" valueType="num">
                                      <p:cBhvr>
                                        <p:cTn id="38" dur="20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62472"/>
                                        </p:tgtEl>
                                        <p:attrNameLst>
                                          <p:attrName>style.visibility</p:attrName>
                                        </p:attrNameLst>
                                      </p:cBhvr>
                                      <p:to>
                                        <p:strVal val="visible"/>
                                      </p:to>
                                    </p:set>
                                    <p:animEffect transition="in" filter="wipe(left)">
                                      <p:cBhvr>
                                        <p:cTn id="43" dur="300"/>
                                        <p:tgtEl>
                                          <p:spTgt spid="62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2" grpId="0" autoUpdateAnimBg="0"/>
      <p:bldP spid="62473" grpId="0" autoUpdateAnimBg="0"/>
      <p:bldP spid="62474" grpId="0" autoUpdateAnimBg="0"/>
      <p:bldP spid="15" grpId="0"/>
      <p:bldP spid="18" grpId="0" animBg="1"/>
      <p:bldP spid="2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a:spLocks noGrp="1"/>
          </p:cNvSpPr>
          <p:nvPr>
            <p:ph type="sldNum" sz="quarter" idx="12"/>
          </p:nvPr>
        </p:nvSpPr>
        <p:spPr>
          <a:xfrm>
            <a:off x="7239000" y="381000"/>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F6AB976-FCF7-447D-A58B-856B36246180}" type="slidenum">
              <a:rPr kumimoji="0" lang="zh-CN" altLang="en-US" sz="2000" smtClean="0">
                <a:solidFill>
                  <a:srgbClr val="0000FF"/>
                </a:solidFill>
              </a:rPr>
            </a:fld>
            <a:endParaRPr kumimoji="0" lang="en-US" altLang="zh-CN" sz="2000" smtClean="0">
              <a:solidFill>
                <a:srgbClr val="0000FF"/>
              </a:solidFill>
            </a:endParaRPr>
          </a:p>
        </p:txBody>
      </p:sp>
      <p:sp>
        <p:nvSpPr>
          <p:cNvPr id="20484" name="Text Box 4"/>
          <p:cNvSpPr txBox="1">
            <a:spLocks noChangeArrowheads="1"/>
          </p:cNvSpPr>
          <p:nvPr/>
        </p:nvSpPr>
        <p:spPr bwMode="auto">
          <a:xfrm>
            <a:off x="1138583" y="725100"/>
            <a:ext cx="639282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(3) </a:t>
            </a:r>
            <a:r>
              <a:rPr lang="zh-CN" altLang="en-US" b="1" dirty="0">
                <a:latin typeface="宋体" panose="02010600030101010101" pitchFamily="2" charset="-122"/>
              </a:rPr>
              <a:t>确定最小法向侧隙和齿厚的上、下偏差 </a:t>
            </a:r>
            <a:endParaRPr lang="zh-CN" altLang="en-US" b="1" dirty="0">
              <a:latin typeface="宋体" panose="02010600030101010101" pitchFamily="2" charset="-122"/>
            </a:endParaRPr>
          </a:p>
        </p:txBody>
      </p:sp>
      <p:sp>
        <p:nvSpPr>
          <p:cNvPr id="20499" name="Text Box 19"/>
          <p:cNvSpPr txBox="1">
            <a:spLocks noChangeArrowheads="1"/>
          </p:cNvSpPr>
          <p:nvPr/>
        </p:nvSpPr>
        <p:spPr bwMode="auto">
          <a:xfrm>
            <a:off x="1217080" y="3439582"/>
            <a:ext cx="44592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由 式（10.2）： </a:t>
            </a:r>
            <a:endParaRPr lang="zh-CN" altLang="en-US" b="1" dirty="0"/>
          </a:p>
        </p:txBody>
      </p:sp>
      <p:pic>
        <p:nvPicPr>
          <p:cNvPr id="31972" name="Picture 22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17080" y="1182300"/>
            <a:ext cx="44100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977" name="Picture 2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0718" y="1725474"/>
            <a:ext cx="5268758" cy="812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641308" y="5908177"/>
            <a:ext cx="7750217" cy="707886"/>
          </a:xfrm>
          <a:prstGeom prst="rect">
            <a:avLst/>
          </a:prstGeom>
          <a:noFill/>
        </p:spPr>
        <p:txBody>
          <a:bodyPr wrap="square" rtlCol="0">
            <a:spAutoFit/>
          </a:bodyPr>
          <a:lstStyle/>
          <a:p>
            <a:pPr algn="l"/>
            <a:r>
              <a:rPr lang="zh-CN" altLang="en-US" sz="2000" b="1" dirty="0" smtClean="0"/>
              <a:t>参数</a:t>
            </a:r>
            <a:r>
              <a:rPr lang="zh-CN" altLang="en-US" sz="2000" dirty="0" smtClean="0"/>
              <a:t>：</a:t>
            </a:r>
            <a:r>
              <a:rPr lang="zh-CN" altLang="en-US" sz="2000" b="1" dirty="0" smtClean="0"/>
              <a:t>齿数 </a:t>
            </a:r>
            <a:r>
              <a:rPr lang="en-US" altLang="zh-CN" sz="2000" b="1" i="1" dirty="0" smtClean="0"/>
              <a:t>z</a:t>
            </a:r>
            <a:r>
              <a:rPr lang="en-US" altLang="zh-CN" sz="2000" b="1" baseline="-30000" dirty="0" smtClean="0"/>
              <a:t>1</a:t>
            </a:r>
            <a:r>
              <a:rPr lang="en-US" altLang="zh-CN" sz="2000" b="1" dirty="0" smtClean="0"/>
              <a:t>= 26</a:t>
            </a:r>
            <a:r>
              <a:rPr lang="zh-CN" altLang="en-US" sz="2000" b="1" dirty="0" smtClean="0"/>
              <a:t>、</a:t>
            </a:r>
            <a:r>
              <a:rPr lang="en-US" altLang="zh-CN" sz="2000" b="1" dirty="0" smtClean="0"/>
              <a:t>  </a:t>
            </a:r>
            <a:r>
              <a:rPr lang="en-US" altLang="zh-CN" sz="2000" b="1" i="1" dirty="0" smtClean="0"/>
              <a:t>z</a:t>
            </a:r>
            <a:r>
              <a:rPr lang="en-US" altLang="zh-CN" sz="2000" b="1" baseline="-30000" dirty="0" smtClean="0"/>
              <a:t>2 </a:t>
            </a:r>
            <a:r>
              <a:rPr lang="en-US" altLang="zh-CN" sz="2000" b="1" dirty="0" smtClean="0"/>
              <a:t>= 56 </a:t>
            </a:r>
            <a:r>
              <a:rPr lang="zh-CN" altLang="en-US" sz="2000" b="1" dirty="0" smtClean="0"/>
              <a:t>，模数</a:t>
            </a:r>
            <a:r>
              <a:rPr lang="en-US" altLang="zh-CN" sz="2000" b="1" i="1" dirty="0" smtClean="0"/>
              <a:t>m </a:t>
            </a:r>
            <a:r>
              <a:rPr lang="en-US" altLang="zh-CN" sz="2000" b="1" dirty="0" smtClean="0"/>
              <a:t>= 2.75 </a:t>
            </a:r>
            <a:r>
              <a:rPr lang="zh-CN" altLang="en-US" sz="2000" b="1" dirty="0"/>
              <a:t>，</a:t>
            </a:r>
            <a:r>
              <a:rPr lang="zh-CN" altLang="en-US" sz="2000" b="1" dirty="0" smtClean="0"/>
              <a:t>齿宽</a:t>
            </a:r>
            <a:r>
              <a:rPr lang="en-US" altLang="zh-CN" sz="2000" b="1" i="1" dirty="0" smtClean="0"/>
              <a:t>b</a:t>
            </a:r>
            <a:r>
              <a:rPr lang="en-US" altLang="zh-CN" sz="2000" b="1" baseline="-30000" dirty="0" smtClean="0"/>
              <a:t>1</a:t>
            </a:r>
            <a:r>
              <a:rPr lang="en-US" altLang="zh-CN" sz="2000" b="1" dirty="0" smtClean="0"/>
              <a:t>= 28</a:t>
            </a:r>
            <a:r>
              <a:rPr lang="zh-CN" altLang="en-US" sz="2000" b="1" dirty="0" smtClean="0"/>
              <a:t>、</a:t>
            </a:r>
            <a:r>
              <a:rPr lang="en-US" altLang="zh-CN" sz="2000" b="1" i="1" dirty="0" smtClean="0"/>
              <a:t>b</a:t>
            </a:r>
            <a:r>
              <a:rPr lang="en-US" altLang="zh-CN" sz="2000" b="1" baseline="-30000" dirty="0" smtClean="0"/>
              <a:t>2</a:t>
            </a:r>
            <a:r>
              <a:rPr lang="en-US" altLang="zh-CN" sz="2000" b="1" dirty="0" smtClean="0"/>
              <a:t>= 24 </a:t>
            </a:r>
            <a:r>
              <a:rPr lang="zh-CN" altLang="en-US" sz="2000" b="1" dirty="0" smtClean="0"/>
              <a:t>，</a:t>
            </a:r>
            <a:endParaRPr lang="en-US" altLang="zh-CN" sz="2000" b="1" dirty="0" smtClean="0"/>
          </a:p>
          <a:p>
            <a:pPr algn="l"/>
            <a:r>
              <a:rPr lang="en-US" altLang="zh-CN" sz="2000" b="1" dirty="0"/>
              <a:t> </a:t>
            </a:r>
            <a:r>
              <a:rPr lang="en-US" altLang="zh-CN" sz="2000" b="1" dirty="0" smtClean="0"/>
              <a:t>           </a:t>
            </a:r>
            <a:r>
              <a:rPr lang="zh-CN" altLang="en-US" sz="2000" b="1" dirty="0" smtClean="0"/>
              <a:t>基准孔</a:t>
            </a:r>
            <a:r>
              <a:rPr lang="en-US" altLang="zh-CN" sz="2000" b="1" i="1" dirty="0" smtClean="0"/>
              <a:t>D </a:t>
            </a:r>
            <a:r>
              <a:rPr lang="en-US" altLang="zh-CN" sz="2000" b="1" dirty="0" smtClean="0"/>
              <a:t>= </a:t>
            </a:r>
            <a:r>
              <a:rPr lang="el-GR" altLang="zh-CN" sz="2000" b="1" i="1" dirty="0" smtClean="0">
                <a:latin typeface="Times New Roman" panose="02020603050405020304"/>
                <a:cs typeface="Times New Roman" panose="02020603050405020304"/>
              </a:rPr>
              <a:t>ϕ</a:t>
            </a:r>
            <a:r>
              <a:rPr lang="en-US" altLang="zh-CN" sz="2000" b="1" dirty="0" smtClean="0"/>
              <a:t>30</a:t>
            </a:r>
            <a:r>
              <a:rPr lang="zh-CN" altLang="en-US" sz="2000" b="1" dirty="0" smtClean="0"/>
              <a:t>，</a:t>
            </a:r>
            <a:r>
              <a:rPr lang="zh-CN" altLang="en-US" sz="2000" b="1" dirty="0"/>
              <a:t>转速</a:t>
            </a:r>
            <a:r>
              <a:rPr lang="en-US" altLang="zh-CN" sz="2000" b="1" i="1" dirty="0" smtClean="0"/>
              <a:t>n</a:t>
            </a:r>
            <a:r>
              <a:rPr lang="en-US" altLang="zh-CN" sz="2000" b="1" baseline="-30000" dirty="0" smtClean="0"/>
              <a:t>1</a:t>
            </a:r>
            <a:r>
              <a:rPr lang="en-US" altLang="zh-CN" sz="2000" b="1" dirty="0" smtClean="0"/>
              <a:t>=1650r/min,</a:t>
            </a:r>
            <a:r>
              <a:rPr lang="zh-CN" altLang="en-US" sz="2000" b="1" dirty="0" smtClean="0"/>
              <a:t>两轴承孔跨</a:t>
            </a:r>
            <a:r>
              <a:rPr lang="zh-CN" altLang="en-US" sz="2000" b="1" dirty="0"/>
              <a:t>距</a:t>
            </a:r>
            <a:r>
              <a:rPr lang="en-US" altLang="zh-CN" sz="2000" b="1" i="1" dirty="0" smtClean="0"/>
              <a:t>L</a:t>
            </a:r>
            <a:r>
              <a:rPr lang="en-US" altLang="zh-CN" sz="2000" b="1" dirty="0" smtClean="0"/>
              <a:t>= 90</a:t>
            </a:r>
            <a:endParaRPr lang="zh-CN" altLang="en-US" sz="2000" dirty="0"/>
          </a:p>
        </p:txBody>
      </p:sp>
      <p:pic>
        <p:nvPicPr>
          <p:cNvPr id="31979" name="Picture 2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9397" y="3980630"/>
            <a:ext cx="4918137" cy="792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981" name="Picture 2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2538" y="4746279"/>
            <a:ext cx="5210353" cy="824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椭圆 19"/>
          <p:cNvSpPr/>
          <p:nvPr/>
        </p:nvSpPr>
        <p:spPr bwMode="auto">
          <a:xfrm>
            <a:off x="6723574" y="4835059"/>
            <a:ext cx="798953" cy="560609"/>
          </a:xfrm>
          <a:prstGeom prst="ellipse">
            <a:avLst/>
          </a:prstGeom>
          <a:noFill/>
          <a:ln w="28575" cap="flat" cmpd="sng" algn="ctr">
            <a:solidFill>
              <a:schemeClr val="accent5">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pic>
        <p:nvPicPr>
          <p:cNvPr id="31984" name="Picture 2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3366" y="2526094"/>
            <a:ext cx="404812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84">
                                            <p:txEl>
                                              <p:pRg st="0" end="0"/>
                                            </p:txEl>
                                          </p:spTgt>
                                        </p:tgtEl>
                                        <p:attrNameLst>
                                          <p:attrName>style.visibility</p:attrName>
                                        </p:attrNameLst>
                                      </p:cBhvr>
                                      <p:to>
                                        <p:strVal val="visible"/>
                                      </p:to>
                                    </p:set>
                                    <p:animEffect transition="in" filter="wipe(left)">
                                      <p:cBhvr>
                                        <p:cTn id="7" dur="500"/>
                                        <p:tgtEl>
                                          <p:spTgt spid="2048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1972"/>
                                        </p:tgtEl>
                                        <p:attrNameLst>
                                          <p:attrName>style.visibility</p:attrName>
                                        </p:attrNameLst>
                                      </p:cBhvr>
                                      <p:to>
                                        <p:strVal val="visible"/>
                                      </p:to>
                                    </p:set>
                                    <p:animEffect transition="in" filter="wipe(left)">
                                      <p:cBhvr>
                                        <p:cTn id="12" dur="500"/>
                                        <p:tgtEl>
                                          <p:spTgt spid="3197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1977"/>
                                        </p:tgtEl>
                                        <p:attrNameLst>
                                          <p:attrName>style.visibility</p:attrName>
                                        </p:attrNameLst>
                                      </p:cBhvr>
                                      <p:to>
                                        <p:strVal val="visible"/>
                                      </p:to>
                                    </p:set>
                                    <p:animEffect transition="in" filter="wipe(left)">
                                      <p:cBhvr>
                                        <p:cTn id="22" dur="500"/>
                                        <p:tgtEl>
                                          <p:spTgt spid="3197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1984"/>
                                        </p:tgtEl>
                                        <p:attrNameLst>
                                          <p:attrName>style.visibility</p:attrName>
                                        </p:attrNameLst>
                                      </p:cBhvr>
                                      <p:to>
                                        <p:strVal val="visible"/>
                                      </p:to>
                                    </p:set>
                                    <p:animEffect transition="in" filter="wipe(left)">
                                      <p:cBhvr>
                                        <p:cTn id="27" dur="500"/>
                                        <p:tgtEl>
                                          <p:spTgt spid="3198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0499"/>
                                        </p:tgtEl>
                                        <p:attrNameLst>
                                          <p:attrName>style.visibility</p:attrName>
                                        </p:attrNameLst>
                                      </p:cBhvr>
                                      <p:to>
                                        <p:strVal val="visible"/>
                                      </p:to>
                                    </p:set>
                                    <p:animEffect transition="in" filter="wipe(left)">
                                      <p:cBhvr>
                                        <p:cTn id="32" dur="300"/>
                                        <p:tgtEl>
                                          <p:spTgt spid="2049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1979"/>
                                        </p:tgtEl>
                                        <p:attrNameLst>
                                          <p:attrName>style.visibility</p:attrName>
                                        </p:attrNameLst>
                                      </p:cBhvr>
                                      <p:to>
                                        <p:strVal val="visible"/>
                                      </p:to>
                                    </p:set>
                                    <p:animEffect transition="in" filter="wipe(left)">
                                      <p:cBhvr>
                                        <p:cTn id="37" dur="500"/>
                                        <p:tgtEl>
                                          <p:spTgt spid="3197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1981"/>
                                        </p:tgtEl>
                                        <p:attrNameLst>
                                          <p:attrName>style.visibility</p:attrName>
                                        </p:attrNameLst>
                                      </p:cBhvr>
                                      <p:to>
                                        <p:strVal val="visible"/>
                                      </p:to>
                                    </p:set>
                                    <p:animEffect transition="in" filter="wipe(left)">
                                      <p:cBhvr>
                                        <p:cTn id="42" dur="500"/>
                                        <p:tgtEl>
                                          <p:spTgt spid="31981"/>
                                        </p:tgtEl>
                                      </p:cBhvr>
                                    </p:animEffect>
                                  </p:childTnLst>
                                </p:cTn>
                              </p:par>
                            </p:childTnLst>
                          </p:cTn>
                        </p:par>
                      </p:childTnLst>
                    </p:cTn>
                  </p:par>
                  <p:par>
                    <p:cTn id="43" fill="hold">
                      <p:stCondLst>
                        <p:cond delay="indefinite"/>
                      </p:stCondLst>
                      <p:childTnLst>
                        <p:par>
                          <p:cTn id="44" fill="hold">
                            <p:stCondLst>
                              <p:cond delay="0"/>
                            </p:stCondLst>
                            <p:childTnLst>
                              <p:par>
                                <p:cTn id="45" presetID="45"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2000"/>
                                        <p:tgtEl>
                                          <p:spTgt spid="20"/>
                                        </p:tgtEl>
                                      </p:cBhvr>
                                    </p:animEffect>
                                    <p:anim calcmode="lin" valueType="num">
                                      <p:cBhvr>
                                        <p:cTn id="48" dur="2000" fill="hold"/>
                                        <p:tgtEl>
                                          <p:spTgt spid="20"/>
                                        </p:tgtEl>
                                        <p:attrNameLst>
                                          <p:attrName>ppt_w</p:attrName>
                                        </p:attrNameLst>
                                      </p:cBhvr>
                                      <p:tavLst>
                                        <p:tav tm="0" fmla="#ppt_w*sin(2.5*pi*$)">
                                          <p:val>
                                            <p:fltVal val="0"/>
                                          </p:val>
                                        </p:tav>
                                        <p:tav tm="100000">
                                          <p:val>
                                            <p:fltVal val="1"/>
                                          </p:val>
                                        </p:tav>
                                      </p:tavLst>
                                    </p:anim>
                                    <p:anim calcmode="lin" valueType="num">
                                      <p:cBhvr>
                                        <p:cTn id="49" dur="20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utoUpdateAnimBg="0" build="p"/>
      <p:bldP spid="20499" grpId="0" autoUpdateAnimBg="0"/>
      <p:bldP spid="17" grpId="0"/>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3"/>
          <p:cNvSpPr>
            <a:spLocks noGrp="1"/>
          </p:cNvSpPr>
          <p:nvPr>
            <p:ph type="sldNum" sz="quarter" idx="12"/>
          </p:nvPr>
        </p:nvSpPr>
        <p:spPr>
          <a:xfrm>
            <a:off x="7119938" y="151987"/>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288A46C-9645-4D52-BA64-AB12E798E70D}" type="slidenum">
              <a:rPr kumimoji="0" lang="zh-CN" altLang="en-US" sz="2000" smtClean="0">
                <a:solidFill>
                  <a:srgbClr val="0000FF"/>
                </a:solidFill>
              </a:rPr>
            </a:fld>
            <a:endParaRPr kumimoji="0" lang="en-US" altLang="zh-CN" sz="2000" dirty="0" smtClean="0">
              <a:solidFill>
                <a:srgbClr val="0000FF"/>
              </a:solidFill>
            </a:endParaRPr>
          </a:p>
        </p:txBody>
      </p:sp>
      <p:sp>
        <p:nvSpPr>
          <p:cNvPr id="64516" name="Text Box 4"/>
          <p:cNvSpPr txBox="1">
            <a:spLocks noChangeArrowheads="1"/>
          </p:cNvSpPr>
          <p:nvPr/>
        </p:nvSpPr>
        <p:spPr bwMode="auto">
          <a:xfrm>
            <a:off x="1147583" y="652666"/>
            <a:ext cx="637180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smtClean="0"/>
              <a:t>② 确定</a:t>
            </a:r>
            <a:r>
              <a:rPr lang="zh-CN" altLang="en-US" b="1" dirty="0"/>
              <a:t>齿厚</a:t>
            </a:r>
            <a:r>
              <a:rPr lang="zh-CN" altLang="en-US" b="1" dirty="0" smtClean="0"/>
              <a:t>上偏差</a:t>
            </a:r>
            <a:r>
              <a:rPr lang="en-US" altLang="zh-CN" b="1" i="1" dirty="0" err="1"/>
              <a:t>E</a:t>
            </a:r>
            <a:r>
              <a:rPr lang="en-US" altLang="zh-CN" b="1" baseline="-30000" dirty="0" err="1"/>
              <a:t>sns</a:t>
            </a:r>
            <a:r>
              <a:rPr lang="en-US" altLang="zh-CN" b="1" baseline="-30000" dirty="0"/>
              <a:t> </a:t>
            </a:r>
            <a:r>
              <a:rPr lang="zh-CN" altLang="en-US" dirty="0" smtClean="0"/>
              <a:t>，</a:t>
            </a:r>
            <a:r>
              <a:rPr lang="zh-CN" altLang="en-US" b="1" dirty="0" smtClean="0"/>
              <a:t>由式</a:t>
            </a:r>
            <a:r>
              <a:rPr lang="zh-CN" altLang="en-US" b="1" dirty="0"/>
              <a:t>（</a:t>
            </a:r>
            <a:r>
              <a:rPr lang="en-US" altLang="zh-CN" b="1" dirty="0"/>
              <a:t>10.5</a:t>
            </a:r>
            <a:r>
              <a:rPr lang="zh-CN" altLang="en-US" b="1" dirty="0" smtClean="0"/>
              <a:t>） </a:t>
            </a:r>
            <a:r>
              <a:rPr lang="en-US" altLang="zh-CN" b="1" baseline="-30000" dirty="0" smtClean="0"/>
              <a:t>  </a:t>
            </a:r>
            <a:r>
              <a:rPr lang="zh-CN" altLang="en-US" b="1" dirty="0" smtClean="0"/>
              <a:t> </a:t>
            </a:r>
            <a:endParaRPr lang="zh-CN" altLang="en-US" b="1" dirty="0"/>
          </a:p>
        </p:txBody>
      </p:sp>
      <p:pic>
        <p:nvPicPr>
          <p:cNvPr id="32824" name="Picture 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08572" y="3839123"/>
            <a:ext cx="6413161" cy="182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3491" y="1196594"/>
            <a:ext cx="3780969" cy="683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4" name="矩形 3"/>
              <p:cNvSpPr/>
              <p:nvPr/>
            </p:nvSpPr>
            <p:spPr>
              <a:xfrm>
                <a:off x="456188" y="1880908"/>
                <a:ext cx="7853312" cy="830997"/>
              </a:xfrm>
              <a:prstGeom prst="rect">
                <a:avLst/>
              </a:prstGeom>
            </p:spPr>
            <p:txBody>
              <a:bodyPr wrap="square">
                <a:spAutoFit/>
              </a:bodyPr>
              <a:lstStyle/>
              <a:p>
                <a:pPr algn="l"/>
                <a:r>
                  <a:rPr lang="zh-CN" altLang="en-US" b="1" dirty="0" smtClean="0"/>
                  <a:t>         确定</a:t>
                </a:r>
                <a:r>
                  <a:rPr lang="zh-CN" altLang="en-US" b="1" dirty="0"/>
                  <a:t>齿厚上、下偏差时</a:t>
                </a:r>
                <a:r>
                  <a:rPr lang="en-US" altLang="zh-CN" b="1" dirty="0"/>
                  <a:t>,</a:t>
                </a:r>
                <a:r>
                  <a:rPr lang="zh-CN" altLang="en-US" b="1" dirty="0"/>
                  <a:t>首先要确定补偿齿轮和齿轮箱体的制造、安装误差所引起</a:t>
                </a:r>
                <a:r>
                  <a:rPr lang="zh-CN" altLang="en-US" b="1" dirty="0" smtClean="0"/>
                  <a:t>侧隙</a:t>
                </a:r>
                <a:r>
                  <a:rPr lang="zh-CN" altLang="en-US" b="1" dirty="0"/>
                  <a:t>减少</a:t>
                </a:r>
                <a:r>
                  <a:rPr lang="zh-CN" altLang="en-US" b="1" dirty="0" smtClean="0"/>
                  <a:t>量</a:t>
                </a:r>
                <a14:m>
                  <m:oMath xmlns:m="http://schemas.openxmlformats.org/officeDocument/2006/math">
                    <m:sSub>
                      <m:sSubPr>
                        <m:ctrlPr>
                          <a:rPr lang="en-US" altLang="zh-CN" b="1" i="1" smtClean="0">
                            <a:latin typeface="Cambria Math"/>
                          </a:rPr>
                        </m:ctrlPr>
                      </m:sSubPr>
                      <m:e>
                        <m:r>
                          <a:rPr lang="en-US" altLang="zh-CN" b="1" i="1" smtClean="0">
                            <a:latin typeface="Cambria Math"/>
                          </a:rPr>
                          <m:t>𝑱</m:t>
                        </m:r>
                      </m:e>
                      <m:sub>
                        <m:r>
                          <a:rPr lang="en-US" altLang="zh-CN" b="1" i="0" smtClean="0">
                            <a:latin typeface="Cambria Math"/>
                          </a:rPr>
                          <m:t>𝐛𝐧</m:t>
                        </m:r>
                      </m:sub>
                    </m:sSub>
                  </m:oMath>
                </a14:m>
                <a:r>
                  <a:rPr lang="zh-CN" altLang="en-US" b="1" dirty="0"/>
                  <a:t>。</a:t>
                </a:r>
              </a:p>
            </p:txBody>
          </p:sp>
        </mc:Choice>
        <mc:Fallback>
          <p:sp>
            <p:nvSpPr>
              <p:cNvPr id="4" name="矩形 3"/>
              <p:cNvSpPr>
                <a:spLocks noRot="1" noChangeAspect="1" noMove="1" noResize="1" noEditPoints="1" noAdjustHandles="1" noChangeArrowheads="1" noChangeShapeType="1" noTextEdit="1"/>
              </p:cNvSpPr>
              <p:nvPr/>
            </p:nvSpPr>
            <p:spPr>
              <a:xfrm>
                <a:off x="456188" y="1880908"/>
                <a:ext cx="7853312" cy="830997"/>
              </a:xfrm>
              <a:prstGeom prst="rect">
                <a:avLst/>
              </a:prstGeom>
              <a:blipFill rotWithShape="1">
                <a:blip r:embed="rId3"/>
                <a:stretch>
                  <a:fillRect l="-1242" t="-8088" b="-13971"/>
                </a:stretch>
              </a:blipFill>
            </p:spPr>
            <p:txBody>
              <a:bodyPr/>
              <a:lstStyle/>
              <a:p>
                <a:r>
                  <a:rPr lang="zh-CN" altLang="en-US">
                    <a:noFill/>
                  </a:rPr>
                  <a:t> </a:t>
                </a:r>
                <a:endParaRPr lang="zh-CN" altLang="en-US">
                  <a:noFill/>
                </a:endParaRPr>
              </a:p>
            </p:txBody>
          </p:sp>
        </mc:Fallback>
      </mc:AlternateContent>
      <p:pic>
        <p:nvPicPr>
          <p:cNvPr id="655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2587" y="2703986"/>
            <a:ext cx="7000875"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4516">
                                            <p:txEl>
                                              <p:pRg st="0" end="0"/>
                                            </p:txEl>
                                          </p:spTgt>
                                        </p:tgtEl>
                                        <p:attrNameLst>
                                          <p:attrName>style.visibility</p:attrName>
                                        </p:attrNameLst>
                                      </p:cBhvr>
                                      <p:to>
                                        <p:strVal val="visible"/>
                                      </p:to>
                                    </p:set>
                                    <p:animEffect transition="in" filter="wipe(left)">
                                      <p:cBhvr>
                                        <p:cTn id="7" dur="300"/>
                                        <p:tgtEl>
                                          <p:spTgt spid="645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5538"/>
                                        </p:tgtEl>
                                        <p:attrNameLst>
                                          <p:attrName>style.visibility</p:attrName>
                                        </p:attrNameLst>
                                      </p:cBhvr>
                                      <p:to>
                                        <p:strVal val="visible"/>
                                      </p:to>
                                    </p:set>
                                    <p:animEffect transition="in" filter="wipe(left)">
                                      <p:cBhvr>
                                        <p:cTn id="12" dur="500"/>
                                        <p:tgtEl>
                                          <p:spTgt spid="6553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5540"/>
                                        </p:tgtEl>
                                        <p:attrNameLst>
                                          <p:attrName>style.visibility</p:attrName>
                                        </p:attrNameLst>
                                      </p:cBhvr>
                                      <p:to>
                                        <p:strVal val="visible"/>
                                      </p:to>
                                    </p:set>
                                    <p:animEffect transition="in" filter="wipe(left)">
                                      <p:cBhvr>
                                        <p:cTn id="22" dur="500"/>
                                        <p:tgtEl>
                                          <p:spTgt spid="6554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2824"/>
                                        </p:tgtEl>
                                        <p:attrNameLst>
                                          <p:attrName>style.visibility</p:attrName>
                                        </p:attrNameLst>
                                      </p:cBhvr>
                                      <p:to>
                                        <p:strVal val="visible"/>
                                      </p:to>
                                    </p:set>
                                    <p:animEffect transition="in" filter="wipe(left)">
                                      <p:cBhvr>
                                        <p:cTn id="27" dur="500"/>
                                        <p:tgtEl>
                                          <p:spTgt spid="328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autoUpdateAnimBg="0" build="p"/>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3"/>
          <p:cNvSpPr>
            <a:spLocks noGrp="1"/>
          </p:cNvSpPr>
          <p:nvPr>
            <p:ph type="sldNum" sz="quarter" idx="12"/>
          </p:nvPr>
        </p:nvSpPr>
        <p:spPr>
          <a:xfrm>
            <a:off x="6943579" y="253218"/>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8A965670-0A0D-4984-A14E-CF14D0238493}" type="slidenum">
              <a:rPr kumimoji="0" lang="zh-CN" altLang="en-US" sz="2000" smtClean="0">
                <a:solidFill>
                  <a:srgbClr val="0000FF"/>
                </a:solidFill>
              </a:rPr>
            </a:fld>
            <a:endParaRPr kumimoji="0" lang="en-US" altLang="zh-CN" sz="2000" dirty="0" smtClean="0">
              <a:solidFill>
                <a:srgbClr val="0000FF"/>
              </a:solidFill>
            </a:endParaRPr>
          </a:p>
        </p:txBody>
      </p:sp>
      <p:sp>
        <p:nvSpPr>
          <p:cNvPr id="7" name="Text Box 11"/>
          <p:cNvSpPr txBox="1">
            <a:spLocks noChangeArrowheads="1"/>
          </p:cNvSpPr>
          <p:nvPr/>
        </p:nvSpPr>
        <p:spPr bwMode="auto">
          <a:xfrm>
            <a:off x="1114425" y="525309"/>
            <a:ext cx="444299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smtClean="0"/>
              <a:t>由</a:t>
            </a:r>
            <a:r>
              <a:rPr lang="en-US" altLang="zh-CN" b="1" i="1" dirty="0" smtClean="0"/>
              <a:t>a </a:t>
            </a:r>
            <a:r>
              <a:rPr lang="en-US" altLang="zh-CN" b="1" dirty="0" smtClean="0"/>
              <a:t>=</a:t>
            </a:r>
            <a:r>
              <a:rPr lang="en-US" altLang="zh-CN" b="1" dirty="0" smtClean="0">
                <a:latin typeface="Times New Roman" panose="02020603050405020304"/>
                <a:cs typeface="Times New Roman" panose="02020603050405020304"/>
              </a:rPr>
              <a:t>112.75</a:t>
            </a:r>
            <a:r>
              <a:rPr lang="zh-CN" altLang="en-US" b="1" dirty="0" smtClean="0"/>
              <a:t> 查表10.8   得  </a:t>
            </a:r>
            <a:r>
              <a:rPr lang="en-US" altLang="zh-CN" b="1" i="1" dirty="0" err="1" smtClean="0"/>
              <a:t>f</a:t>
            </a:r>
            <a:r>
              <a:rPr lang="en-US" altLang="zh-CN" b="1" i="1" baseline="-25000" dirty="0" err="1" smtClean="0"/>
              <a:t>a</a:t>
            </a:r>
            <a:r>
              <a:rPr lang="en-US" altLang="zh-CN" b="1" i="1" dirty="0" smtClean="0"/>
              <a:t>  </a:t>
            </a:r>
            <a:r>
              <a:rPr lang="en-US" altLang="zh-CN" b="1" dirty="0" smtClean="0"/>
              <a:t>=</a:t>
            </a:r>
            <a:endParaRPr lang="zh-CN" altLang="en-US" b="1" dirty="0"/>
          </a:p>
        </p:txBody>
      </p:sp>
      <p:sp>
        <p:nvSpPr>
          <p:cNvPr id="8" name="Rectangle 12"/>
          <p:cNvSpPr>
            <a:spLocks noChangeArrowheads="1"/>
          </p:cNvSpPr>
          <p:nvPr/>
        </p:nvSpPr>
        <p:spPr bwMode="auto">
          <a:xfrm>
            <a:off x="5186434" y="551943"/>
            <a:ext cx="1431925"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r>
              <a:rPr lang="zh-CN" altLang="en-US" sz="2500" dirty="0">
                <a:solidFill>
                  <a:srgbClr val="000000"/>
                </a:solidFill>
              </a:rPr>
              <a:t> </a:t>
            </a:r>
            <a:r>
              <a:rPr lang="zh-CN" altLang="en-US" b="1" dirty="0" smtClean="0">
                <a:solidFill>
                  <a:srgbClr val="FF0000"/>
                </a:solidFill>
              </a:rPr>
              <a:t>0</a:t>
            </a:r>
            <a:r>
              <a:rPr lang="zh-CN" altLang="en-US" b="1" dirty="0">
                <a:solidFill>
                  <a:srgbClr val="FF0000"/>
                </a:solidFill>
              </a:rPr>
              <a:t>.027</a:t>
            </a:r>
            <a:endParaRPr lang="zh-CN" altLang="en-US" b="1" dirty="0">
              <a:solidFill>
                <a:srgbClr val="FF0000"/>
              </a:solidFill>
            </a:endParaRPr>
          </a:p>
        </p:txBody>
      </p:sp>
      <p:pic>
        <p:nvPicPr>
          <p:cNvPr id="665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2982" y="997756"/>
            <a:ext cx="6677025"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直接连接符 3"/>
          <p:cNvCxnSpPr/>
          <p:nvPr/>
        </p:nvCxnSpPr>
        <p:spPr bwMode="auto">
          <a:xfrm flipV="1">
            <a:off x="1493002" y="2494627"/>
            <a:ext cx="5923559" cy="39949"/>
          </a:xfrm>
          <a:prstGeom prst="line">
            <a:avLst/>
          </a:prstGeom>
          <a:solidFill>
            <a:srgbClr val="000000"/>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24" name="椭圆 23"/>
          <p:cNvSpPr/>
          <p:nvPr/>
        </p:nvSpPr>
        <p:spPr bwMode="auto">
          <a:xfrm>
            <a:off x="6636953" y="2201662"/>
            <a:ext cx="726340" cy="284087"/>
          </a:xfrm>
          <a:prstGeom prst="ellipse">
            <a:avLst/>
          </a:prstGeom>
          <a:noFill/>
          <a:ln w="28575" cap="flat" cmpd="sng" algn="ctr">
            <a:solidFill>
              <a:schemeClr val="accent5">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pic>
        <p:nvPicPr>
          <p:cNvPr id="665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9513" y="3372529"/>
            <a:ext cx="6638925" cy="231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6145" y="2892386"/>
            <a:ext cx="2352675"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椭圆 28"/>
          <p:cNvSpPr/>
          <p:nvPr/>
        </p:nvSpPr>
        <p:spPr bwMode="auto">
          <a:xfrm>
            <a:off x="1968759" y="5309798"/>
            <a:ext cx="1637977" cy="488272"/>
          </a:xfrm>
          <a:prstGeom prst="ellipse">
            <a:avLst/>
          </a:prstGeom>
          <a:noFill/>
          <a:ln w="28575" cap="flat" cmpd="sng" algn="ctr">
            <a:solidFill>
              <a:schemeClr val="accent5">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6562"/>
                                        </p:tgtEl>
                                        <p:attrNameLst>
                                          <p:attrName>style.visibility</p:attrName>
                                        </p:attrNameLst>
                                      </p:cBhvr>
                                      <p:to>
                                        <p:strVal val="visible"/>
                                      </p:to>
                                    </p:set>
                                    <p:anim calcmode="lin" valueType="num">
                                      <p:cBhvr additive="base">
                                        <p:cTn id="12" dur="500" fill="hold"/>
                                        <p:tgtEl>
                                          <p:spTgt spid="66562"/>
                                        </p:tgtEl>
                                        <p:attrNameLst>
                                          <p:attrName>ppt_x</p:attrName>
                                        </p:attrNameLst>
                                      </p:cBhvr>
                                      <p:tavLst>
                                        <p:tav tm="0">
                                          <p:val>
                                            <p:strVal val="0-#ppt_w/2"/>
                                          </p:val>
                                        </p:tav>
                                        <p:tav tm="100000">
                                          <p:val>
                                            <p:strVal val="#ppt_x"/>
                                          </p:val>
                                        </p:tav>
                                      </p:tavLst>
                                    </p:anim>
                                    <p:anim calcmode="lin" valueType="num">
                                      <p:cBhvr additive="base">
                                        <p:cTn id="13" dur="500" fill="hold"/>
                                        <p:tgtEl>
                                          <p:spTgt spid="6656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2000"/>
                                        <p:tgtEl>
                                          <p:spTgt spid="24"/>
                                        </p:tgtEl>
                                      </p:cBhvr>
                                    </p:animEffect>
                                    <p:anim calcmode="lin" valueType="num">
                                      <p:cBhvr>
                                        <p:cTn id="24" dur="2000" fill="hold"/>
                                        <p:tgtEl>
                                          <p:spTgt spid="24"/>
                                        </p:tgtEl>
                                        <p:attrNameLst>
                                          <p:attrName>ppt_w</p:attrName>
                                        </p:attrNameLst>
                                      </p:cBhvr>
                                      <p:tavLst>
                                        <p:tav tm="0" fmla="#ppt_w*sin(2.5*pi*$)">
                                          <p:val>
                                            <p:fltVal val="0"/>
                                          </p:val>
                                        </p:tav>
                                        <p:tav tm="100000">
                                          <p:val>
                                            <p:fltVal val="1"/>
                                          </p:val>
                                        </p:tav>
                                      </p:tavLst>
                                    </p:anim>
                                    <p:anim calcmode="lin" valueType="num">
                                      <p:cBhvr>
                                        <p:cTn id="25" dur="20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66564"/>
                                        </p:tgtEl>
                                        <p:attrNameLst>
                                          <p:attrName>style.visibility</p:attrName>
                                        </p:attrNameLst>
                                      </p:cBhvr>
                                      <p:to>
                                        <p:strVal val="visible"/>
                                      </p:to>
                                    </p:set>
                                    <p:animEffect transition="in" filter="wipe(left)">
                                      <p:cBhvr>
                                        <p:cTn id="35" dur="500"/>
                                        <p:tgtEl>
                                          <p:spTgt spid="6656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66563"/>
                                        </p:tgtEl>
                                        <p:attrNameLst>
                                          <p:attrName>style.visibility</p:attrName>
                                        </p:attrNameLst>
                                      </p:cBhvr>
                                      <p:to>
                                        <p:strVal val="visible"/>
                                      </p:to>
                                    </p:set>
                                    <p:animEffect transition="in" filter="wipe(left)">
                                      <p:cBhvr>
                                        <p:cTn id="40" dur="500"/>
                                        <p:tgtEl>
                                          <p:spTgt spid="66563"/>
                                        </p:tgtEl>
                                      </p:cBhvr>
                                    </p:animEffect>
                                  </p:childTnLst>
                                </p:cTn>
                              </p:par>
                            </p:childTnLst>
                          </p:cTn>
                        </p:par>
                      </p:childTnLst>
                    </p:cTn>
                  </p:par>
                  <p:par>
                    <p:cTn id="41" fill="hold">
                      <p:stCondLst>
                        <p:cond delay="indefinite"/>
                      </p:stCondLst>
                      <p:childTnLst>
                        <p:par>
                          <p:cTn id="42" fill="hold">
                            <p:stCondLst>
                              <p:cond delay="0"/>
                            </p:stCondLst>
                            <p:childTnLst>
                              <p:par>
                                <p:cTn id="43" presetID="45" presetClass="entr" presetSubtype="0"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2000"/>
                                        <p:tgtEl>
                                          <p:spTgt spid="29"/>
                                        </p:tgtEl>
                                      </p:cBhvr>
                                    </p:animEffect>
                                    <p:anim calcmode="lin" valueType="num">
                                      <p:cBhvr>
                                        <p:cTn id="46" dur="2000" fill="hold"/>
                                        <p:tgtEl>
                                          <p:spTgt spid="29"/>
                                        </p:tgtEl>
                                        <p:attrNameLst>
                                          <p:attrName>ppt_w</p:attrName>
                                        </p:attrNameLst>
                                      </p:cBhvr>
                                      <p:tavLst>
                                        <p:tav tm="0" fmla="#ppt_w*sin(2.5*pi*$)">
                                          <p:val>
                                            <p:fltVal val="0"/>
                                          </p:val>
                                        </p:tav>
                                        <p:tav tm="100000">
                                          <p:val>
                                            <p:fltVal val="1"/>
                                          </p:val>
                                        </p:tav>
                                      </p:tavLst>
                                    </p:anim>
                                    <p:anim calcmode="lin" valueType="num">
                                      <p:cBhvr>
                                        <p:cTn id="47" dur="2000" fill="hold"/>
                                        <p:tgtEl>
                                          <p:spTgt spid="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4" grpId="0" animBg="1"/>
      <p:bldP spid="2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3"/>
          <p:cNvSpPr>
            <a:spLocks noGrp="1"/>
          </p:cNvSpPr>
          <p:nvPr>
            <p:ph type="sldNum" sz="quarter" idx="12"/>
          </p:nvPr>
        </p:nvSpPr>
        <p:spPr>
          <a:xfrm>
            <a:off x="6968949" y="157810"/>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44A95C36-19A8-48F7-9EFE-59AD3BA6000A}" type="slidenum">
              <a:rPr kumimoji="0" lang="zh-CN" altLang="en-US" sz="2000" smtClean="0">
                <a:solidFill>
                  <a:srgbClr val="0000FF"/>
                </a:solidFill>
              </a:rPr>
            </a:fld>
            <a:endParaRPr kumimoji="0" lang="en-US" altLang="zh-CN" sz="2000" dirty="0" smtClean="0">
              <a:solidFill>
                <a:srgbClr val="0000FF"/>
              </a:solidFill>
            </a:endParaRPr>
          </a:p>
        </p:txBody>
      </p:sp>
      <p:sp>
        <p:nvSpPr>
          <p:cNvPr id="11290" name="Text Box 26"/>
          <p:cNvSpPr txBox="1">
            <a:spLocks noChangeArrowheads="1"/>
          </p:cNvSpPr>
          <p:nvPr/>
        </p:nvSpPr>
        <p:spPr bwMode="auto">
          <a:xfrm>
            <a:off x="953997" y="575894"/>
            <a:ext cx="37334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smtClean="0"/>
              <a:t>③ 确定齿厚下偏差</a:t>
            </a:r>
            <a:r>
              <a:rPr lang="en-US" altLang="zh-CN" b="1" i="1" dirty="0" err="1" smtClean="0"/>
              <a:t>E</a:t>
            </a:r>
            <a:r>
              <a:rPr lang="en-US" altLang="zh-CN" b="1" baseline="-30000" dirty="0" err="1" smtClean="0"/>
              <a:t>sni</a:t>
            </a:r>
            <a:r>
              <a:rPr lang="en-US" altLang="zh-CN" b="1" baseline="-30000" dirty="0" smtClean="0"/>
              <a:t>  </a:t>
            </a:r>
            <a:r>
              <a:rPr lang="zh-CN" altLang="en-US" b="1" dirty="0" smtClean="0"/>
              <a:t> </a:t>
            </a:r>
            <a:endParaRPr lang="zh-CN" altLang="en-US" b="1" dirty="0"/>
          </a:p>
        </p:txBody>
      </p:sp>
      <p:sp>
        <p:nvSpPr>
          <p:cNvPr id="11292" name="Text Box 28"/>
          <p:cNvSpPr txBox="1">
            <a:spLocks noChangeArrowheads="1"/>
          </p:cNvSpPr>
          <p:nvPr/>
        </p:nvSpPr>
        <p:spPr bwMode="auto">
          <a:xfrm>
            <a:off x="1004887" y="1937672"/>
            <a:ext cx="638133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由表10.</a:t>
            </a:r>
            <a:r>
              <a:rPr lang="zh-CN" altLang="en-US" b="1" dirty="0" smtClean="0"/>
              <a:t>1得径向跳动公差   </a:t>
            </a:r>
            <a:r>
              <a:rPr lang="en-US" altLang="zh-CN" sz="2800" b="1" i="1" dirty="0" err="1" smtClean="0"/>
              <a:t>F</a:t>
            </a:r>
            <a:r>
              <a:rPr lang="en-US" altLang="zh-CN" sz="2800" b="1" baseline="-30000" dirty="0" err="1" smtClean="0"/>
              <a:t>r</a:t>
            </a:r>
            <a:r>
              <a:rPr lang="en-US" altLang="zh-CN" sz="2800" b="1" dirty="0"/>
              <a:t>=</a:t>
            </a:r>
            <a:endParaRPr lang="zh-CN" altLang="en-US" sz="2800" b="1" dirty="0"/>
          </a:p>
        </p:txBody>
      </p:sp>
      <p:sp>
        <p:nvSpPr>
          <p:cNvPr id="11293" name="Text Box 29"/>
          <p:cNvSpPr txBox="1">
            <a:spLocks noChangeArrowheads="1"/>
          </p:cNvSpPr>
          <p:nvPr/>
        </p:nvSpPr>
        <p:spPr bwMode="auto">
          <a:xfrm>
            <a:off x="477233" y="2466942"/>
            <a:ext cx="7734612"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smtClean="0"/>
              <a:t>        由 </a:t>
            </a:r>
            <a:r>
              <a:rPr lang="zh-CN" altLang="en-US" b="1" dirty="0"/>
              <a:t>表10.</a:t>
            </a:r>
            <a:r>
              <a:rPr lang="zh-CN" altLang="en-US" b="1" dirty="0" smtClean="0"/>
              <a:t>7、表</a:t>
            </a:r>
            <a:r>
              <a:rPr lang="zh-CN" altLang="en-US" b="1" dirty="0"/>
              <a:t>3.</a:t>
            </a:r>
            <a:r>
              <a:rPr lang="zh-CN" altLang="en-US" b="1" dirty="0" smtClean="0"/>
              <a:t>2和分度圆直径（</a:t>
            </a:r>
            <a:r>
              <a:rPr lang="en-US" altLang="zh-CN" b="1" dirty="0" smtClean="0"/>
              <a:t>71.5</a:t>
            </a:r>
            <a:r>
              <a:rPr lang="zh-CN" altLang="en-US" b="1" dirty="0" smtClean="0"/>
              <a:t>） 得径向进刀公差     </a:t>
            </a:r>
            <a:r>
              <a:rPr lang="en-US" altLang="zh-CN" sz="2800" b="1" i="1" dirty="0" err="1"/>
              <a:t>b</a:t>
            </a:r>
            <a:r>
              <a:rPr lang="en-US" altLang="zh-CN" sz="2800" b="1" baseline="-30000" dirty="0" err="1"/>
              <a:t>r</a:t>
            </a:r>
            <a:r>
              <a:rPr lang="en-US" altLang="zh-CN" sz="2800" b="1" baseline="-30000" dirty="0"/>
              <a:t> </a:t>
            </a:r>
            <a:r>
              <a:rPr lang="en-US" altLang="zh-CN" sz="2800" b="1" dirty="0"/>
              <a:t>=</a:t>
            </a:r>
            <a:endParaRPr lang="zh-CN" altLang="en-US" sz="2800" b="1" dirty="0"/>
          </a:p>
        </p:txBody>
      </p:sp>
      <p:sp>
        <p:nvSpPr>
          <p:cNvPr id="11294" name="Text Box 30"/>
          <p:cNvSpPr txBox="1">
            <a:spLocks noChangeArrowheads="1"/>
          </p:cNvSpPr>
          <p:nvPr/>
        </p:nvSpPr>
        <p:spPr bwMode="auto">
          <a:xfrm>
            <a:off x="928687" y="1400255"/>
            <a:ext cx="395225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由 式（10.7 </a:t>
            </a:r>
            <a:r>
              <a:rPr lang="zh-CN" altLang="en-US" b="1" dirty="0" smtClean="0"/>
              <a:t>）齿厚公差为</a:t>
            </a:r>
            <a:endParaRPr lang="zh-CN" altLang="en-US" b="1" dirty="0"/>
          </a:p>
        </p:txBody>
      </p:sp>
      <p:sp>
        <p:nvSpPr>
          <p:cNvPr id="11304" name="Text Box 40"/>
          <p:cNvSpPr txBox="1">
            <a:spLocks noChangeArrowheads="1"/>
          </p:cNvSpPr>
          <p:nvPr/>
        </p:nvSpPr>
        <p:spPr bwMode="auto">
          <a:xfrm>
            <a:off x="2843651" y="2886584"/>
            <a:ext cx="179936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b="1" dirty="0"/>
              <a:t>=  </a:t>
            </a:r>
            <a:r>
              <a:rPr lang="en-US" altLang="zh-CN" b="1" dirty="0" smtClean="0">
                <a:solidFill>
                  <a:srgbClr val="FF0000"/>
                </a:solidFill>
              </a:rPr>
              <a:t>0.074 </a:t>
            </a:r>
            <a:r>
              <a:rPr lang="zh-CN" altLang="en-US" b="1" dirty="0" smtClean="0"/>
              <a:t> </a:t>
            </a:r>
            <a:endParaRPr lang="zh-CN" altLang="en-US" b="1" dirty="0"/>
          </a:p>
        </p:txBody>
      </p:sp>
      <p:sp>
        <p:nvSpPr>
          <p:cNvPr id="11305" name="Text Box 41"/>
          <p:cNvSpPr txBox="1">
            <a:spLocks noChangeArrowheads="1"/>
          </p:cNvSpPr>
          <p:nvPr/>
        </p:nvSpPr>
        <p:spPr bwMode="auto">
          <a:xfrm>
            <a:off x="2168032" y="2868828"/>
            <a:ext cx="9858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en-US" altLang="zh-CN" dirty="0"/>
              <a:t>IT9</a:t>
            </a:r>
            <a:endParaRPr lang="zh-CN" altLang="en-US" dirty="0"/>
          </a:p>
        </p:txBody>
      </p:sp>
      <p:sp>
        <p:nvSpPr>
          <p:cNvPr id="11306" name="Text Box 42"/>
          <p:cNvSpPr txBox="1">
            <a:spLocks noChangeArrowheads="1"/>
          </p:cNvSpPr>
          <p:nvPr/>
        </p:nvSpPr>
        <p:spPr bwMode="auto">
          <a:xfrm>
            <a:off x="5253248" y="1953755"/>
            <a:ext cx="9886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en-US" altLang="zh-CN" b="1" dirty="0">
                <a:solidFill>
                  <a:srgbClr val="FF0000"/>
                </a:solidFill>
              </a:rPr>
              <a:t>0.03</a:t>
            </a:r>
            <a:endParaRPr lang="zh-CN" altLang="en-US" b="1" dirty="0">
              <a:solidFill>
                <a:srgbClr val="FF0000"/>
              </a:solidFill>
            </a:endParaRPr>
          </a:p>
        </p:txBody>
      </p:sp>
      <p:pic>
        <p:nvPicPr>
          <p:cNvPr id="34901" name="Picture 8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85774" y="3924096"/>
            <a:ext cx="5538858" cy="566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063" name="Picture 2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9440" y="575894"/>
            <a:ext cx="2876290" cy="52776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065" name="Picture 24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6590" y="1293972"/>
            <a:ext cx="3314700" cy="63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071" name="Picture 2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1286" y="3370843"/>
            <a:ext cx="2861107" cy="553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073" name="Picture 25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6876" y="3411634"/>
            <a:ext cx="4287929" cy="409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4887" y="4615951"/>
            <a:ext cx="6932332" cy="1649453"/>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23" name="Rectangle 94"/>
          <p:cNvSpPr>
            <a:spLocks noChangeArrowheads="1"/>
          </p:cNvSpPr>
          <p:nvPr/>
        </p:nvSpPr>
        <p:spPr bwMode="auto">
          <a:xfrm>
            <a:off x="5213690" y="5617345"/>
            <a:ext cx="840882" cy="330702"/>
          </a:xfrm>
          <a:prstGeom prst="rect">
            <a:avLst/>
          </a:prstGeom>
          <a:noFill/>
          <a:ln w="38100">
            <a:solidFill>
              <a:srgbClr val="FF0066"/>
            </a:solidFill>
            <a:miter lim="800000"/>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90">
                                            <p:txEl>
                                              <p:pRg st="0" end="0"/>
                                            </p:txEl>
                                          </p:spTgt>
                                        </p:tgtEl>
                                        <p:attrNameLst>
                                          <p:attrName>style.visibility</p:attrName>
                                        </p:attrNameLst>
                                      </p:cBhvr>
                                      <p:to>
                                        <p:strVal val="visible"/>
                                      </p:to>
                                    </p:set>
                                    <p:animEffect transition="in" filter="wipe(left)">
                                      <p:cBhvr>
                                        <p:cTn id="7" dur="300"/>
                                        <p:tgtEl>
                                          <p:spTgt spid="112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5063"/>
                                        </p:tgtEl>
                                        <p:attrNameLst>
                                          <p:attrName>style.visibility</p:attrName>
                                        </p:attrNameLst>
                                      </p:cBhvr>
                                      <p:to>
                                        <p:strVal val="visible"/>
                                      </p:to>
                                    </p:set>
                                    <p:animEffect transition="in" filter="wipe(left)">
                                      <p:cBhvr>
                                        <p:cTn id="12" dur="500"/>
                                        <p:tgtEl>
                                          <p:spTgt spid="350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294"/>
                                        </p:tgtEl>
                                        <p:attrNameLst>
                                          <p:attrName>style.visibility</p:attrName>
                                        </p:attrNameLst>
                                      </p:cBhvr>
                                      <p:to>
                                        <p:strVal val="visible"/>
                                      </p:to>
                                    </p:set>
                                    <p:animEffect transition="in" filter="wipe(left)">
                                      <p:cBhvr>
                                        <p:cTn id="17" dur="300"/>
                                        <p:tgtEl>
                                          <p:spTgt spid="1129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5065"/>
                                        </p:tgtEl>
                                        <p:attrNameLst>
                                          <p:attrName>style.visibility</p:attrName>
                                        </p:attrNameLst>
                                      </p:cBhvr>
                                      <p:to>
                                        <p:strVal val="visible"/>
                                      </p:to>
                                    </p:set>
                                    <p:animEffect transition="in" filter="wipe(left)">
                                      <p:cBhvr>
                                        <p:cTn id="22" dur="500"/>
                                        <p:tgtEl>
                                          <p:spTgt spid="3506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1292"/>
                                        </p:tgtEl>
                                        <p:attrNameLst>
                                          <p:attrName>style.visibility</p:attrName>
                                        </p:attrNameLst>
                                      </p:cBhvr>
                                      <p:to>
                                        <p:strVal val="visible"/>
                                      </p:to>
                                    </p:set>
                                    <p:animEffect transition="in" filter="wipe(left)">
                                      <p:cBhvr>
                                        <p:cTn id="27" dur="300"/>
                                        <p:tgtEl>
                                          <p:spTgt spid="1129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1306"/>
                                        </p:tgtEl>
                                        <p:attrNameLst>
                                          <p:attrName>style.visibility</p:attrName>
                                        </p:attrNameLst>
                                      </p:cBhvr>
                                      <p:to>
                                        <p:strVal val="visible"/>
                                      </p:to>
                                    </p:set>
                                    <p:animEffect transition="in" filter="wipe(left)">
                                      <p:cBhvr>
                                        <p:cTn id="32" dur="300"/>
                                        <p:tgtEl>
                                          <p:spTgt spid="1130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1293"/>
                                        </p:tgtEl>
                                        <p:attrNameLst>
                                          <p:attrName>style.visibility</p:attrName>
                                        </p:attrNameLst>
                                      </p:cBhvr>
                                      <p:to>
                                        <p:strVal val="visible"/>
                                      </p:to>
                                    </p:set>
                                    <p:animEffect transition="in" filter="wipe(left)">
                                      <p:cBhvr>
                                        <p:cTn id="37" dur="300"/>
                                        <p:tgtEl>
                                          <p:spTgt spid="11293"/>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6" presetClass="entr" presetSubtype="42"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barn(outHorizontal)">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11305"/>
                                        </p:tgtEl>
                                        <p:attrNameLst>
                                          <p:attrName>style.visibility</p:attrName>
                                        </p:attrNameLst>
                                      </p:cBhvr>
                                      <p:to>
                                        <p:strVal val="visible"/>
                                      </p:to>
                                    </p:set>
                                    <p:animEffect transition="in" filter="wipe(left)">
                                      <p:cBhvr>
                                        <p:cTn id="53" dur="300"/>
                                        <p:tgtEl>
                                          <p:spTgt spid="1130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11304"/>
                                        </p:tgtEl>
                                        <p:attrNameLst>
                                          <p:attrName>style.visibility</p:attrName>
                                        </p:attrNameLst>
                                      </p:cBhvr>
                                      <p:to>
                                        <p:strVal val="visible"/>
                                      </p:to>
                                    </p:set>
                                    <p:animEffect transition="in" filter="wipe(left)">
                                      <p:cBhvr>
                                        <p:cTn id="58" dur="300"/>
                                        <p:tgtEl>
                                          <p:spTgt spid="1130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5071"/>
                                        </p:tgtEl>
                                        <p:attrNameLst>
                                          <p:attrName>style.visibility</p:attrName>
                                        </p:attrNameLst>
                                      </p:cBhvr>
                                      <p:to>
                                        <p:strVal val="visible"/>
                                      </p:to>
                                    </p:set>
                                    <p:animEffect transition="in" filter="wipe(left)">
                                      <p:cBhvr>
                                        <p:cTn id="63" dur="500"/>
                                        <p:tgtEl>
                                          <p:spTgt spid="35071"/>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35073"/>
                                        </p:tgtEl>
                                        <p:attrNameLst>
                                          <p:attrName>style.visibility</p:attrName>
                                        </p:attrNameLst>
                                      </p:cBhvr>
                                      <p:to>
                                        <p:strVal val="visible"/>
                                      </p:to>
                                    </p:set>
                                    <p:animEffect transition="in" filter="wipe(left)">
                                      <p:cBhvr>
                                        <p:cTn id="68" dur="500"/>
                                        <p:tgtEl>
                                          <p:spTgt spid="3507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34901"/>
                                        </p:tgtEl>
                                        <p:attrNameLst>
                                          <p:attrName>style.visibility</p:attrName>
                                        </p:attrNameLst>
                                      </p:cBhvr>
                                      <p:to>
                                        <p:strVal val="visible"/>
                                      </p:to>
                                    </p:set>
                                    <p:animEffect transition="in" filter="wipe(left)">
                                      <p:cBhvr>
                                        <p:cTn id="73" dur="500"/>
                                        <p:tgtEl>
                                          <p:spTgt spid="349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0" grpId="0" autoUpdateAnimBg="0" build="p"/>
      <p:bldP spid="11292" grpId="0" autoUpdateAnimBg="0"/>
      <p:bldP spid="11293" grpId="0" autoUpdateAnimBg="0"/>
      <p:bldP spid="11294" grpId="0" autoUpdateAnimBg="0"/>
      <p:bldP spid="11304" grpId="0" autoUpdateAnimBg="0"/>
      <p:bldP spid="11305" grpId="0" autoUpdateAnimBg="0"/>
      <p:bldP spid="11306" grpId="0" autoUpdateAnimBg="0"/>
      <p:bldP spid="2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3"/>
          <p:cNvSpPr>
            <a:spLocks noGrp="1"/>
          </p:cNvSpPr>
          <p:nvPr>
            <p:ph type="sldNum" sz="quarter" idx="12"/>
          </p:nvPr>
        </p:nvSpPr>
        <p:spPr>
          <a:xfrm>
            <a:off x="7033857" y="222015"/>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E868AADC-C912-4A62-8A7C-9B2B0494E32E}" type="slidenum">
              <a:rPr kumimoji="0" lang="zh-CN" altLang="en-US" sz="2000" smtClean="0">
                <a:solidFill>
                  <a:srgbClr val="0000FF"/>
                </a:solidFill>
              </a:rPr>
            </a:fld>
            <a:endParaRPr kumimoji="0" lang="en-US" altLang="zh-CN" sz="2000" dirty="0" smtClean="0">
              <a:solidFill>
                <a:srgbClr val="0000FF"/>
              </a:solidFill>
            </a:endParaRPr>
          </a:p>
        </p:txBody>
      </p:sp>
      <p:sp>
        <p:nvSpPr>
          <p:cNvPr id="37892" name="Text Box 4"/>
          <p:cNvSpPr txBox="1">
            <a:spLocks noChangeArrowheads="1"/>
          </p:cNvSpPr>
          <p:nvPr/>
        </p:nvSpPr>
        <p:spPr bwMode="auto">
          <a:xfrm>
            <a:off x="1263206" y="696971"/>
            <a:ext cx="612577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(4)  计算公法线的公称长度及其上、下偏差 </a:t>
            </a:r>
            <a:endParaRPr lang="zh-CN" altLang="en-US" b="1" dirty="0"/>
          </a:p>
        </p:txBody>
      </p:sp>
      <p:sp>
        <p:nvSpPr>
          <p:cNvPr id="37893" name="Text Box 5"/>
          <p:cNvSpPr txBox="1">
            <a:spLocks noChangeArrowheads="1"/>
          </p:cNvSpPr>
          <p:nvPr/>
        </p:nvSpPr>
        <p:spPr bwMode="auto">
          <a:xfrm>
            <a:off x="1159257" y="1965364"/>
            <a:ext cx="315529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smtClean="0"/>
              <a:t>① 公称</a:t>
            </a:r>
            <a:r>
              <a:rPr lang="zh-CN" altLang="en-US" b="1" dirty="0"/>
              <a:t>长度</a:t>
            </a:r>
            <a:r>
              <a:rPr lang="en-US" altLang="zh-CN" b="1" i="1" dirty="0" smtClean="0"/>
              <a:t>W</a:t>
            </a:r>
            <a:r>
              <a:rPr lang="en-US" altLang="zh-CN" b="1" baseline="-30000" dirty="0" smtClean="0"/>
              <a:t>K </a:t>
            </a:r>
            <a:r>
              <a:rPr lang="zh-CN" altLang="en-US" b="1" dirty="0"/>
              <a:t>计算</a:t>
            </a:r>
            <a:endParaRPr lang="zh-CN" altLang="en-US" b="1" dirty="0"/>
          </a:p>
        </p:txBody>
      </p:sp>
      <p:sp>
        <p:nvSpPr>
          <p:cNvPr id="37895" name="Text Box 7"/>
          <p:cNvSpPr txBox="1">
            <a:spLocks noChangeArrowheads="1"/>
          </p:cNvSpPr>
          <p:nvPr/>
        </p:nvSpPr>
        <p:spPr bwMode="auto">
          <a:xfrm>
            <a:off x="1226031" y="3140643"/>
            <a:ext cx="41386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由 式（10.17 ）</a:t>
            </a:r>
            <a:endParaRPr lang="zh-CN" altLang="en-US" b="1" dirty="0"/>
          </a:p>
        </p:txBody>
      </p:sp>
      <p:sp>
        <p:nvSpPr>
          <p:cNvPr id="37896" name="Text Box 8"/>
          <p:cNvSpPr txBox="1">
            <a:spLocks noChangeArrowheads="1"/>
          </p:cNvSpPr>
          <p:nvPr/>
        </p:nvSpPr>
        <p:spPr bwMode="auto">
          <a:xfrm>
            <a:off x="4091301" y="1969829"/>
            <a:ext cx="406728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由 式（10.16</a:t>
            </a:r>
            <a:r>
              <a:rPr lang="zh-CN" altLang="en-US" b="1" dirty="0" smtClean="0"/>
              <a:t>）得卡量齿数</a:t>
            </a:r>
            <a:endParaRPr lang="zh-CN" altLang="en-US" b="1" dirty="0"/>
          </a:p>
        </p:txBody>
      </p:sp>
      <p:sp>
        <p:nvSpPr>
          <p:cNvPr id="2" name="矩形 1"/>
          <p:cNvSpPr/>
          <p:nvPr/>
        </p:nvSpPr>
        <p:spPr>
          <a:xfrm>
            <a:off x="597356" y="1178838"/>
            <a:ext cx="7401413" cy="830997"/>
          </a:xfrm>
          <a:prstGeom prst="rect">
            <a:avLst/>
          </a:prstGeom>
        </p:spPr>
        <p:txBody>
          <a:bodyPr wrap="square">
            <a:spAutoFit/>
          </a:bodyPr>
          <a:lstStyle/>
          <a:p>
            <a:pPr algn="l"/>
            <a:r>
              <a:rPr lang="zh-CN" altLang="en-US" b="1" dirty="0" smtClean="0"/>
              <a:t>         通常</a:t>
            </a:r>
            <a:r>
              <a:rPr lang="zh-CN" altLang="en-US" b="1" dirty="0"/>
              <a:t>对于中等模数齿轮</a:t>
            </a:r>
            <a:r>
              <a:rPr lang="en-US" altLang="zh-CN" b="1" dirty="0"/>
              <a:t>,</a:t>
            </a:r>
            <a:r>
              <a:rPr lang="zh-CN" altLang="en-US" b="1" dirty="0"/>
              <a:t>用检查公法线长度上、下偏差来代替齿厚偏差。</a:t>
            </a:r>
            <a:endParaRPr lang="zh-CN" altLang="en-US" b="1" dirty="0"/>
          </a:p>
        </p:txBody>
      </p:sp>
      <p:sp>
        <p:nvSpPr>
          <p:cNvPr id="11" name="TextBox 10"/>
          <p:cNvSpPr txBox="1"/>
          <p:nvPr/>
        </p:nvSpPr>
        <p:spPr>
          <a:xfrm>
            <a:off x="641308" y="5908177"/>
            <a:ext cx="7750217" cy="707886"/>
          </a:xfrm>
          <a:prstGeom prst="rect">
            <a:avLst/>
          </a:prstGeom>
          <a:noFill/>
        </p:spPr>
        <p:txBody>
          <a:bodyPr wrap="square" rtlCol="0">
            <a:spAutoFit/>
          </a:bodyPr>
          <a:lstStyle/>
          <a:p>
            <a:pPr algn="l"/>
            <a:r>
              <a:rPr lang="zh-CN" altLang="en-US" sz="2000" b="1" dirty="0" smtClean="0"/>
              <a:t>参数</a:t>
            </a:r>
            <a:r>
              <a:rPr lang="zh-CN" altLang="en-US" sz="2000" dirty="0" smtClean="0"/>
              <a:t>：</a:t>
            </a:r>
            <a:r>
              <a:rPr lang="zh-CN" altLang="en-US" sz="2000" b="1" dirty="0" smtClean="0"/>
              <a:t>齿数 </a:t>
            </a:r>
            <a:r>
              <a:rPr lang="en-US" altLang="zh-CN" sz="2000" b="1" i="1" dirty="0" smtClean="0"/>
              <a:t>z</a:t>
            </a:r>
            <a:r>
              <a:rPr lang="en-US" altLang="zh-CN" sz="2000" b="1" baseline="-30000" dirty="0" smtClean="0"/>
              <a:t>1</a:t>
            </a:r>
            <a:r>
              <a:rPr lang="en-US" altLang="zh-CN" sz="2000" b="1" dirty="0" smtClean="0"/>
              <a:t>= 26</a:t>
            </a:r>
            <a:r>
              <a:rPr lang="zh-CN" altLang="en-US" sz="2000" b="1" dirty="0" smtClean="0"/>
              <a:t>、</a:t>
            </a:r>
            <a:r>
              <a:rPr lang="en-US" altLang="zh-CN" sz="2000" b="1" dirty="0" smtClean="0"/>
              <a:t>  </a:t>
            </a:r>
            <a:r>
              <a:rPr lang="en-US" altLang="zh-CN" sz="2000" b="1" i="1" dirty="0" smtClean="0"/>
              <a:t>z</a:t>
            </a:r>
            <a:r>
              <a:rPr lang="en-US" altLang="zh-CN" sz="2000" b="1" baseline="-30000" dirty="0" smtClean="0"/>
              <a:t>2 </a:t>
            </a:r>
            <a:r>
              <a:rPr lang="en-US" altLang="zh-CN" sz="2000" b="1" dirty="0" smtClean="0"/>
              <a:t>= 56 </a:t>
            </a:r>
            <a:r>
              <a:rPr lang="zh-CN" altLang="en-US" sz="2000" b="1" dirty="0" smtClean="0"/>
              <a:t>，模数</a:t>
            </a:r>
            <a:r>
              <a:rPr lang="en-US" altLang="zh-CN" sz="2000" b="1" i="1" dirty="0" smtClean="0"/>
              <a:t>m </a:t>
            </a:r>
            <a:r>
              <a:rPr lang="en-US" altLang="zh-CN" sz="2000" b="1" dirty="0" smtClean="0"/>
              <a:t>= 2.75 </a:t>
            </a:r>
            <a:r>
              <a:rPr lang="zh-CN" altLang="en-US" sz="2000" b="1" dirty="0"/>
              <a:t>，</a:t>
            </a:r>
            <a:r>
              <a:rPr lang="zh-CN" altLang="en-US" sz="2000" b="1" dirty="0" smtClean="0"/>
              <a:t>齿宽</a:t>
            </a:r>
            <a:r>
              <a:rPr lang="en-US" altLang="zh-CN" sz="2000" b="1" i="1" dirty="0" smtClean="0"/>
              <a:t>b</a:t>
            </a:r>
            <a:r>
              <a:rPr lang="en-US" altLang="zh-CN" sz="2000" b="1" baseline="-30000" dirty="0" smtClean="0"/>
              <a:t>1</a:t>
            </a:r>
            <a:r>
              <a:rPr lang="en-US" altLang="zh-CN" sz="2000" b="1" dirty="0" smtClean="0"/>
              <a:t>= 28</a:t>
            </a:r>
            <a:r>
              <a:rPr lang="zh-CN" altLang="en-US" sz="2000" b="1" dirty="0" smtClean="0"/>
              <a:t>、</a:t>
            </a:r>
            <a:r>
              <a:rPr lang="en-US" altLang="zh-CN" sz="2000" b="1" i="1" dirty="0" smtClean="0"/>
              <a:t>b</a:t>
            </a:r>
            <a:r>
              <a:rPr lang="en-US" altLang="zh-CN" sz="2000" b="1" baseline="-30000" dirty="0" smtClean="0"/>
              <a:t>2</a:t>
            </a:r>
            <a:r>
              <a:rPr lang="en-US" altLang="zh-CN" sz="2000" b="1" dirty="0" smtClean="0"/>
              <a:t>= 24 </a:t>
            </a:r>
            <a:r>
              <a:rPr lang="zh-CN" altLang="en-US" sz="2000" b="1" dirty="0" smtClean="0"/>
              <a:t>，</a:t>
            </a:r>
            <a:endParaRPr lang="en-US" altLang="zh-CN" sz="2000" b="1" dirty="0" smtClean="0"/>
          </a:p>
          <a:p>
            <a:pPr algn="l"/>
            <a:r>
              <a:rPr lang="en-US" altLang="zh-CN" sz="2000" b="1" dirty="0"/>
              <a:t> </a:t>
            </a:r>
            <a:r>
              <a:rPr lang="en-US" altLang="zh-CN" sz="2000" b="1" dirty="0" smtClean="0"/>
              <a:t>           </a:t>
            </a:r>
            <a:r>
              <a:rPr lang="zh-CN" altLang="en-US" sz="2000" b="1" dirty="0" smtClean="0"/>
              <a:t>基准孔</a:t>
            </a:r>
            <a:r>
              <a:rPr lang="en-US" altLang="zh-CN" sz="2000" b="1" i="1" dirty="0" smtClean="0"/>
              <a:t>D </a:t>
            </a:r>
            <a:r>
              <a:rPr lang="en-US" altLang="zh-CN" sz="2000" b="1" dirty="0" smtClean="0"/>
              <a:t>= </a:t>
            </a:r>
            <a:r>
              <a:rPr lang="el-GR" altLang="zh-CN" sz="2000" b="1" i="1" dirty="0" smtClean="0">
                <a:latin typeface="Times New Roman" panose="02020603050405020304"/>
                <a:cs typeface="Times New Roman" panose="02020603050405020304"/>
              </a:rPr>
              <a:t>ϕ</a:t>
            </a:r>
            <a:r>
              <a:rPr lang="en-US" altLang="zh-CN" sz="2000" b="1" dirty="0" smtClean="0"/>
              <a:t>30</a:t>
            </a:r>
            <a:r>
              <a:rPr lang="zh-CN" altLang="en-US" sz="2000" b="1" dirty="0" smtClean="0"/>
              <a:t>，</a:t>
            </a:r>
            <a:r>
              <a:rPr lang="zh-CN" altLang="en-US" sz="2000" b="1" dirty="0"/>
              <a:t>转速</a:t>
            </a:r>
            <a:r>
              <a:rPr lang="en-US" altLang="zh-CN" sz="2000" b="1" i="1" dirty="0" smtClean="0"/>
              <a:t>n</a:t>
            </a:r>
            <a:r>
              <a:rPr lang="en-US" altLang="zh-CN" sz="2000" b="1" baseline="-30000" dirty="0" smtClean="0"/>
              <a:t>1</a:t>
            </a:r>
            <a:r>
              <a:rPr lang="en-US" altLang="zh-CN" sz="2000" b="1" dirty="0" smtClean="0"/>
              <a:t>=1650r/min,</a:t>
            </a:r>
            <a:r>
              <a:rPr lang="zh-CN" altLang="en-US" sz="2000" b="1" dirty="0" smtClean="0"/>
              <a:t>两轴承孔跨</a:t>
            </a:r>
            <a:r>
              <a:rPr lang="zh-CN" altLang="en-US" sz="2000" b="1" dirty="0"/>
              <a:t>距</a:t>
            </a:r>
            <a:r>
              <a:rPr lang="en-US" altLang="zh-CN" sz="2000" b="1" i="1" dirty="0" smtClean="0"/>
              <a:t>L</a:t>
            </a:r>
            <a:r>
              <a:rPr lang="en-US" altLang="zh-CN" sz="2000" b="1" dirty="0" smtClean="0"/>
              <a:t>= 90</a:t>
            </a:r>
            <a:endParaRPr lang="zh-CN" altLang="en-US" sz="2000" dirty="0"/>
          </a:p>
        </p:txBody>
      </p:sp>
      <p:pic>
        <p:nvPicPr>
          <p:cNvPr id="36008" name="Picture 16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12407" y="2445387"/>
            <a:ext cx="3696440" cy="740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011" name="Picture 17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717" y="3602300"/>
            <a:ext cx="4964005" cy="517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012" name="Picture 1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8939" y="4183601"/>
            <a:ext cx="5163023" cy="1018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7892">
                                            <p:txEl>
                                              <p:pRg st="0" end="0"/>
                                            </p:txEl>
                                          </p:spTgt>
                                        </p:tgtEl>
                                        <p:attrNameLst>
                                          <p:attrName>style.visibility</p:attrName>
                                        </p:attrNameLst>
                                      </p:cBhvr>
                                      <p:to>
                                        <p:strVal val="visible"/>
                                      </p:to>
                                    </p:set>
                                    <p:animEffect transition="in" filter="wipe(left)">
                                      <p:cBhvr>
                                        <p:cTn id="7" dur="300"/>
                                        <p:tgtEl>
                                          <p:spTgt spid="3789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7893">
                                            <p:txEl>
                                              <p:pRg st="0" end="0"/>
                                            </p:txEl>
                                          </p:spTgt>
                                        </p:tgtEl>
                                        <p:attrNameLst>
                                          <p:attrName>style.visibility</p:attrName>
                                        </p:attrNameLst>
                                      </p:cBhvr>
                                      <p:to>
                                        <p:strVal val="visible"/>
                                      </p:to>
                                    </p:set>
                                    <p:animEffect transition="in" filter="wipe(left)">
                                      <p:cBhvr>
                                        <p:cTn id="12" dur="300"/>
                                        <p:tgtEl>
                                          <p:spTgt spid="3789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7896"/>
                                        </p:tgtEl>
                                        <p:attrNameLst>
                                          <p:attrName>style.visibility</p:attrName>
                                        </p:attrNameLst>
                                      </p:cBhvr>
                                      <p:to>
                                        <p:strVal val="visible"/>
                                      </p:to>
                                    </p:set>
                                    <p:animEffect transition="in" filter="wipe(left)">
                                      <p:cBhvr>
                                        <p:cTn id="17" dur="300"/>
                                        <p:tgtEl>
                                          <p:spTgt spid="3789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7895"/>
                                        </p:tgtEl>
                                        <p:attrNameLst>
                                          <p:attrName>style.visibility</p:attrName>
                                        </p:attrNameLst>
                                      </p:cBhvr>
                                      <p:to>
                                        <p:strVal val="visible"/>
                                      </p:to>
                                    </p:set>
                                    <p:animEffect transition="in" filter="wipe(left)">
                                      <p:cBhvr>
                                        <p:cTn id="22" dur="300"/>
                                        <p:tgtEl>
                                          <p:spTgt spid="3789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utoUpdateAnimBg="0" build="p"/>
      <p:bldP spid="37893" grpId="0" autoUpdateAnimBg="0" build="p"/>
      <p:bldP spid="37895" grpId="0" autoUpdateAnimBg="0"/>
      <p:bldP spid="37896" grpId="0" autoUpdateAnimBg="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3"/>
          <p:cNvSpPr>
            <a:spLocks noGrp="1"/>
          </p:cNvSpPr>
          <p:nvPr>
            <p:ph type="sldNum" sz="quarter" idx="12"/>
          </p:nvPr>
        </p:nvSpPr>
        <p:spPr>
          <a:xfrm>
            <a:off x="7038773" y="239151"/>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4E9FA34D-E82E-484B-A9DF-6B2FDB2017F7}" type="slidenum">
              <a:rPr kumimoji="0" lang="zh-CN" altLang="en-US" sz="2000" smtClean="0">
                <a:solidFill>
                  <a:srgbClr val="0000FF"/>
                </a:solidFill>
              </a:rPr>
            </a:fld>
            <a:endParaRPr kumimoji="0" lang="en-US" altLang="zh-CN" sz="2000" dirty="0" smtClean="0">
              <a:solidFill>
                <a:srgbClr val="0000FF"/>
              </a:solidFill>
            </a:endParaRPr>
          </a:p>
        </p:txBody>
      </p:sp>
      <p:sp>
        <p:nvSpPr>
          <p:cNvPr id="66564" name="Text Box 4"/>
          <p:cNvSpPr txBox="1">
            <a:spLocks noChangeArrowheads="1"/>
          </p:cNvSpPr>
          <p:nvPr/>
        </p:nvSpPr>
        <p:spPr bwMode="auto">
          <a:xfrm>
            <a:off x="1049659" y="784541"/>
            <a:ext cx="45545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800" b="1" dirty="0"/>
              <a:t>②  计算 </a:t>
            </a:r>
            <a:r>
              <a:rPr lang="en-US" altLang="zh-CN" sz="2800" b="1" i="1" dirty="0" err="1"/>
              <a:t>E</a:t>
            </a:r>
            <a:r>
              <a:rPr lang="en-US" altLang="zh-CN" sz="2800" b="1" baseline="-30000" dirty="0" err="1"/>
              <a:t>bns</a:t>
            </a:r>
            <a:r>
              <a:rPr lang="en-US" altLang="zh-CN" sz="2800" b="1" dirty="0" err="1"/>
              <a:t>、</a:t>
            </a:r>
            <a:r>
              <a:rPr lang="en-US" altLang="zh-CN" sz="2800" b="1" i="1" dirty="0" err="1"/>
              <a:t>E</a:t>
            </a:r>
            <a:r>
              <a:rPr lang="en-US" altLang="zh-CN" sz="2800" b="1" baseline="-30000" dirty="0" err="1"/>
              <a:t>bni</a:t>
            </a:r>
            <a:endParaRPr lang="zh-CN" altLang="en-US" sz="2800" b="1" baseline="-30000" dirty="0"/>
          </a:p>
        </p:txBody>
      </p:sp>
      <p:sp>
        <p:nvSpPr>
          <p:cNvPr id="66565" name="Text Box 5"/>
          <p:cNvSpPr txBox="1">
            <a:spLocks noChangeArrowheads="1"/>
          </p:cNvSpPr>
          <p:nvPr/>
        </p:nvSpPr>
        <p:spPr bwMode="auto">
          <a:xfrm>
            <a:off x="1049659" y="1435300"/>
            <a:ext cx="3602240" cy="57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30000"/>
              </a:lnSpc>
              <a:spcBef>
                <a:spcPct val="50000"/>
              </a:spcBef>
            </a:pPr>
            <a:r>
              <a:rPr lang="zh-CN" altLang="en-US" b="1" dirty="0"/>
              <a:t>由</a:t>
            </a:r>
            <a:r>
              <a:rPr lang="en-US" altLang="zh-CN" b="1" dirty="0"/>
              <a:t> </a:t>
            </a:r>
            <a:r>
              <a:rPr lang="zh-CN" altLang="en-US" b="1" dirty="0"/>
              <a:t>式（10.8～10.9</a:t>
            </a:r>
            <a:r>
              <a:rPr lang="zh-CN" altLang="en-US" b="1" dirty="0" smtClean="0"/>
              <a:t>）得 </a:t>
            </a:r>
            <a:endParaRPr lang="zh-CN" altLang="en-US" b="1" dirty="0"/>
          </a:p>
        </p:txBody>
      </p:sp>
      <p:sp>
        <p:nvSpPr>
          <p:cNvPr id="66566" name="Text Box 6"/>
          <p:cNvSpPr txBox="1">
            <a:spLocks noChangeArrowheads="1"/>
          </p:cNvSpPr>
          <p:nvPr/>
        </p:nvSpPr>
        <p:spPr bwMode="auto">
          <a:xfrm>
            <a:off x="1049659" y="3841744"/>
            <a:ext cx="38242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dirty="0"/>
              <a:t> </a:t>
            </a:r>
            <a:r>
              <a:rPr lang="zh-CN" altLang="en-US" b="1" dirty="0"/>
              <a:t>则在图样上标注为</a:t>
            </a:r>
            <a:endParaRPr lang="zh-CN" altLang="en-US" b="1" dirty="0"/>
          </a:p>
        </p:txBody>
      </p:sp>
      <p:pic>
        <p:nvPicPr>
          <p:cNvPr id="36927" name="Picture 6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20680" y="2007764"/>
            <a:ext cx="6794457" cy="855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928" name="Picture 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2402" y="2862816"/>
            <a:ext cx="7088773" cy="874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124153" y="1488568"/>
            <a:ext cx="4572000" cy="461665"/>
          </a:xfrm>
          <a:prstGeom prst="rect">
            <a:avLst/>
          </a:prstGeom>
        </p:spPr>
        <p:txBody>
          <a:bodyPr>
            <a:spAutoFit/>
          </a:bodyPr>
          <a:lstStyle/>
          <a:p>
            <a:pPr algn="l"/>
            <a:r>
              <a:rPr lang="zh-CN" altLang="en-US" b="1" dirty="0"/>
              <a:t>公法</a:t>
            </a:r>
            <a:r>
              <a:rPr lang="zh-CN" altLang="en-US" b="1" dirty="0" smtClean="0"/>
              <a:t>线公称长度</a:t>
            </a:r>
            <a:r>
              <a:rPr lang="zh-CN" altLang="en-US" b="1" dirty="0"/>
              <a:t>的</a:t>
            </a:r>
            <a:r>
              <a:rPr lang="zh-CN" altLang="en-US" b="1" dirty="0" smtClean="0"/>
              <a:t>上</a:t>
            </a:r>
            <a:r>
              <a:rPr lang="zh-CN" altLang="en-US" b="1" dirty="0"/>
              <a:t>、下偏差 </a:t>
            </a:r>
            <a:endParaRPr lang="zh-CN" altLang="en-US" dirty="0"/>
          </a:p>
        </p:txBody>
      </p:sp>
      <p:pic>
        <p:nvPicPr>
          <p:cNvPr id="655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1511" y="4319853"/>
            <a:ext cx="4599335" cy="1060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6564">
                                            <p:txEl>
                                              <p:pRg st="0" end="0"/>
                                            </p:txEl>
                                          </p:spTgt>
                                        </p:tgtEl>
                                        <p:attrNameLst>
                                          <p:attrName>style.visibility</p:attrName>
                                        </p:attrNameLst>
                                      </p:cBhvr>
                                      <p:to>
                                        <p:strVal val="visible"/>
                                      </p:to>
                                    </p:set>
                                    <p:animEffect transition="in" filter="wipe(left)">
                                      <p:cBhvr>
                                        <p:cTn id="7" dur="300"/>
                                        <p:tgtEl>
                                          <p:spTgt spid="665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6565"/>
                                        </p:tgtEl>
                                        <p:attrNameLst>
                                          <p:attrName>style.visibility</p:attrName>
                                        </p:attrNameLst>
                                      </p:cBhvr>
                                      <p:to>
                                        <p:strVal val="visible"/>
                                      </p:to>
                                    </p:set>
                                    <p:animEffect transition="in" filter="wipe(left)">
                                      <p:cBhvr>
                                        <p:cTn id="12" dur="300"/>
                                        <p:tgtEl>
                                          <p:spTgt spid="665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6927"/>
                                        </p:tgtEl>
                                        <p:attrNameLst>
                                          <p:attrName>style.visibility</p:attrName>
                                        </p:attrNameLst>
                                      </p:cBhvr>
                                      <p:to>
                                        <p:strVal val="visible"/>
                                      </p:to>
                                    </p:set>
                                    <p:animEffect transition="in" filter="wipe(left)">
                                      <p:cBhvr>
                                        <p:cTn id="22" dur="500"/>
                                        <p:tgtEl>
                                          <p:spTgt spid="369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6928"/>
                                        </p:tgtEl>
                                        <p:attrNameLst>
                                          <p:attrName>style.visibility</p:attrName>
                                        </p:attrNameLst>
                                      </p:cBhvr>
                                      <p:to>
                                        <p:strVal val="visible"/>
                                      </p:to>
                                    </p:set>
                                    <p:animEffect transition="in" filter="wipe(left)">
                                      <p:cBhvr>
                                        <p:cTn id="27" dur="500"/>
                                        <p:tgtEl>
                                          <p:spTgt spid="369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66566"/>
                                        </p:tgtEl>
                                        <p:attrNameLst>
                                          <p:attrName>style.visibility</p:attrName>
                                        </p:attrNameLst>
                                      </p:cBhvr>
                                      <p:to>
                                        <p:strVal val="visible"/>
                                      </p:to>
                                    </p:set>
                                    <p:animEffect transition="in" filter="wipe(left)">
                                      <p:cBhvr>
                                        <p:cTn id="32" dur="300"/>
                                        <p:tgtEl>
                                          <p:spTgt spid="6656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5538"/>
                                        </p:tgtEl>
                                        <p:attrNameLst>
                                          <p:attrName>style.visibility</p:attrName>
                                        </p:attrNameLst>
                                      </p:cBhvr>
                                      <p:to>
                                        <p:strVal val="visible"/>
                                      </p:to>
                                    </p:set>
                                    <p:animEffect transition="in" filter="wipe(left)">
                                      <p:cBhvr>
                                        <p:cTn id="37" dur="500"/>
                                        <p:tgtEl>
                                          <p:spTgt spid="65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autoUpdateAnimBg="0" build="p"/>
      <p:bldP spid="66565" grpId="0" autoUpdateAnimBg="0"/>
      <p:bldP spid="66566" grpId="0" autoUpdateAnimBg="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3"/>
          <p:cNvSpPr>
            <a:spLocks noGrp="1"/>
          </p:cNvSpPr>
          <p:nvPr>
            <p:ph type="sldNum" sz="quarter" idx="12"/>
          </p:nvPr>
        </p:nvSpPr>
        <p:spPr>
          <a:xfrm>
            <a:off x="7124700" y="195263"/>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DBAA2B3-86B4-4F1D-9DD7-011F23272CFE}" type="slidenum">
              <a:rPr kumimoji="0" lang="zh-CN" altLang="en-US" sz="2000" smtClean="0">
                <a:solidFill>
                  <a:srgbClr val="0000FF"/>
                </a:solidFill>
              </a:rPr>
            </a:fld>
            <a:endParaRPr kumimoji="0" lang="en-US" altLang="zh-CN" sz="2000" dirty="0" smtClean="0">
              <a:solidFill>
                <a:srgbClr val="0000FF"/>
              </a:solidFill>
            </a:endParaRPr>
          </a:p>
        </p:txBody>
      </p:sp>
      <p:sp>
        <p:nvSpPr>
          <p:cNvPr id="12312" name="Text Box 24"/>
          <p:cNvSpPr txBox="1">
            <a:spLocks noChangeArrowheads="1"/>
          </p:cNvSpPr>
          <p:nvPr/>
        </p:nvSpPr>
        <p:spPr bwMode="auto">
          <a:xfrm>
            <a:off x="705003" y="390579"/>
            <a:ext cx="54181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(5) 确定齿坯精度 </a:t>
            </a:r>
            <a:endParaRPr lang="zh-CN" altLang="en-US" b="1" dirty="0"/>
          </a:p>
        </p:txBody>
      </p:sp>
      <p:sp>
        <p:nvSpPr>
          <p:cNvPr id="12313" name="Text Box 25"/>
          <p:cNvSpPr txBox="1">
            <a:spLocks noChangeArrowheads="1"/>
          </p:cNvSpPr>
          <p:nvPr/>
        </p:nvSpPr>
        <p:spPr bwMode="auto">
          <a:xfrm>
            <a:off x="743103" y="783752"/>
            <a:ext cx="64123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①  内孔 （基准孔</a:t>
            </a:r>
            <a:r>
              <a:rPr lang="zh-CN" altLang="en-US" b="1" dirty="0" smtClean="0"/>
              <a:t>）的尺寸公差和形状公差</a:t>
            </a:r>
            <a:endParaRPr lang="zh-CN" altLang="en-US" b="1" dirty="0"/>
          </a:p>
        </p:txBody>
      </p:sp>
      <p:sp>
        <p:nvSpPr>
          <p:cNvPr id="12314" name="Text Box 26"/>
          <p:cNvSpPr txBox="1">
            <a:spLocks noChangeArrowheads="1"/>
          </p:cNvSpPr>
          <p:nvPr/>
        </p:nvSpPr>
        <p:spPr bwMode="auto">
          <a:xfrm>
            <a:off x="754216" y="1197209"/>
            <a:ext cx="464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尺寸公差由</a:t>
            </a:r>
            <a:r>
              <a:rPr lang="en-US" altLang="zh-CN" b="1" dirty="0"/>
              <a:t> </a:t>
            </a:r>
            <a:r>
              <a:rPr lang="zh-CN" altLang="en-US" b="1" dirty="0"/>
              <a:t>表10.10 得</a:t>
            </a:r>
            <a:endParaRPr lang="zh-CN" altLang="en-US" b="1" dirty="0"/>
          </a:p>
        </p:txBody>
      </p:sp>
      <p:sp>
        <p:nvSpPr>
          <p:cNvPr id="12334" name="Text Box 46"/>
          <p:cNvSpPr txBox="1">
            <a:spLocks noChangeArrowheads="1"/>
          </p:cNvSpPr>
          <p:nvPr/>
        </p:nvSpPr>
        <p:spPr bwMode="auto">
          <a:xfrm>
            <a:off x="3933049" y="1164225"/>
            <a:ext cx="13081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800" b="1" dirty="0">
                <a:solidFill>
                  <a:srgbClr val="FF0066"/>
                </a:solidFill>
              </a:rPr>
              <a:t> </a:t>
            </a:r>
            <a:r>
              <a:rPr lang="en-US" altLang="zh-CN" b="1" dirty="0">
                <a:solidFill>
                  <a:srgbClr val="FF0066"/>
                </a:solidFill>
              </a:rPr>
              <a:t>IT7</a:t>
            </a:r>
            <a:endParaRPr lang="zh-CN" altLang="en-US" b="1" dirty="0">
              <a:solidFill>
                <a:srgbClr val="FF0066"/>
              </a:solidFill>
            </a:endParaRPr>
          </a:p>
        </p:txBody>
      </p:sp>
      <p:pic>
        <p:nvPicPr>
          <p:cNvPr id="39951" name="Picture 1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8788" y="2349500"/>
            <a:ext cx="7877175" cy="43243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5" name="Line 62"/>
          <p:cNvSpPr>
            <a:spLocks noChangeShapeType="1"/>
          </p:cNvSpPr>
          <p:nvPr/>
        </p:nvSpPr>
        <p:spPr bwMode="auto">
          <a:xfrm>
            <a:off x="1112838" y="3428353"/>
            <a:ext cx="6638925" cy="0"/>
          </a:xfrm>
          <a:prstGeom prst="line">
            <a:avLst/>
          </a:prstGeom>
          <a:noFill/>
          <a:ln w="28575">
            <a:solidFill>
              <a:srgbClr val="FF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16" name="Rectangle 61"/>
          <p:cNvSpPr>
            <a:spLocks noChangeArrowheads="1"/>
          </p:cNvSpPr>
          <p:nvPr/>
        </p:nvSpPr>
        <p:spPr bwMode="auto">
          <a:xfrm>
            <a:off x="3980743" y="3062581"/>
            <a:ext cx="910855" cy="436563"/>
          </a:xfrm>
          <a:prstGeom prst="rect">
            <a:avLst/>
          </a:prstGeom>
          <a:noFill/>
          <a:ln w="38100">
            <a:solidFill>
              <a:srgbClr val="FF0066"/>
            </a:solidFill>
            <a:miter lim="800000"/>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pic>
        <p:nvPicPr>
          <p:cNvPr id="37954" name="Picture 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827" y="1665370"/>
            <a:ext cx="6010569" cy="55371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312">
                                            <p:txEl>
                                              <p:pRg st="0" end="0"/>
                                            </p:txEl>
                                          </p:spTgt>
                                        </p:tgtEl>
                                        <p:attrNameLst>
                                          <p:attrName>style.visibility</p:attrName>
                                        </p:attrNameLst>
                                      </p:cBhvr>
                                      <p:to>
                                        <p:strVal val="visible"/>
                                      </p:to>
                                    </p:set>
                                    <p:animEffect transition="in" filter="wipe(left)">
                                      <p:cBhvr>
                                        <p:cTn id="7" dur="300"/>
                                        <p:tgtEl>
                                          <p:spTgt spid="123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313">
                                            <p:txEl>
                                              <p:pRg st="0" end="0"/>
                                            </p:txEl>
                                          </p:spTgt>
                                        </p:tgtEl>
                                        <p:attrNameLst>
                                          <p:attrName>style.visibility</p:attrName>
                                        </p:attrNameLst>
                                      </p:cBhvr>
                                      <p:to>
                                        <p:strVal val="visible"/>
                                      </p:to>
                                    </p:set>
                                    <p:animEffect transition="in" filter="wipe(left)">
                                      <p:cBhvr>
                                        <p:cTn id="12" dur="300"/>
                                        <p:tgtEl>
                                          <p:spTgt spid="1231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2314"/>
                                        </p:tgtEl>
                                        <p:attrNameLst>
                                          <p:attrName>style.visibility</p:attrName>
                                        </p:attrNameLst>
                                      </p:cBhvr>
                                      <p:to>
                                        <p:strVal val="visible"/>
                                      </p:to>
                                    </p:set>
                                    <p:animEffect transition="in" filter="wipe(left)">
                                      <p:cBhvr>
                                        <p:cTn id="17" dur="300"/>
                                        <p:tgtEl>
                                          <p:spTgt spid="1231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39951"/>
                                        </p:tgtEl>
                                        <p:attrNameLst>
                                          <p:attrName>style.visibility</p:attrName>
                                        </p:attrNameLst>
                                      </p:cBhvr>
                                      <p:to>
                                        <p:strVal val="visible"/>
                                      </p:to>
                                    </p:set>
                                    <p:anim calcmode="lin" valueType="num">
                                      <p:cBhvr additive="base">
                                        <p:cTn id="22" dur="1500" fill="hold"/>
                                        <p:tgtEl>
                                          <p:spTgt spid="39951"/>
                                        </p:tgtEl>
                                        <p:attrNameLst>
                                          <p:attrName>ppt_x</p:attrName>
                                        </p:attrNameLst>
                                      </p:cBhvr>
                                      <p:tavLst>
                                        <p:tav tm="0">
                                          <p:val>
                                            <p:strVal val="1+#ppt_w/2"/>
                                          </p:val>
                                        </p:tav>
                                        <p:tav tm="100000">
                                          <p:val>
                                            <p:strVal val="#ppt_x"/>
                                          </p:val>
                                        </p:tav>
                                      </p:tavLst>
                                    </p:anim>
                                    <p:anim calcmode="lin" valueType="num">
                                      <p:cBhvr additive="base">
                                        <p:cTn id="23" dur="1500" fill="hold"/>
                                        <p:tgtEl>
                                          <p:spTgt spid="39951"/>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7"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ppt_x</p:attrName>
                                        </p:attrNameLst>
                                      </p:cBhvr>
                                      <p:tavLst>
                                        <p:tav tm="0">
                                          <p:val>
                                            <p:strVal val="#ppt_x-#ppt_w/2"/>
                                          </p:val>
                                        </p:tav>
                                        <p:tav tm="100000">
                                          <p:val>
                                            <p:strVal val="#ppt_x"/>
                                          </p:val>
                                        </p:tav>
                                      </p:tavLst>
                                    </p:anim>
                                    <p:anim calcmode="lin" valueType="num">
                                      <p:cBhvr>
                                        <p:cTn id="29" dur="500" fill="hold"/>
                                        <p:tgtEl>
                                          <p:spTgt spid="15"/>
                                        </p:tgtEl>
                                        <p:attrNameLst>
                                          <p:attrName>ppt_y</p:attrName>
                                        </p:attrNameLst>
                                      </p:cBhvr>
                                      <p:tavLst>
                                        <p:tav tm="0">
                                          <p:val>
                                            <p:strVal val="#ppt_y"/>
                                          </p:val>
                                        </p:tav>
                                        <p:tav tm="100000">
                                          <p:val>
                                            <p:strVal val="#ppt_y"/>
                                          </p:val>
                                        </p:tav>
                                      </p:tavLst>
                                    </p:anim>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42"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arn(outHorizontal)">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iterate type="wd">
                                    <p:tmPct val="100000"/>
                                  </p:iterate>
                                  <p:childTnLst>
                                    <p:set>
                                      <p:cBhvr>
                                        <p:cTn id="40" dur="1" fill="hold">
                                          <p:stCondLst>
                                            <p:cond delay="0"/>
                                          </p:stCondLst>
                                        </p:cTn>
                                        <p:tgtEl>
                                          <p:spTgt spid="12334"/>
                                        </p:tgtEl>
                                        <p:attrNameLst>
                                          <p:attrName>style.visibility</p:attrName>
                                        </p:attrNameLst>
                                      </p:cBhvr>
                                      <p:to>
                                        <p:strVal val="visible"/>
                                      </p:to>
                                    </p:set>
                                    <p:animEffect transition="in" filter="wipe(left)">
                                      <p:cBhvr>
                                        <p:cTn id="41" dur="300"/>
                                        <p:tgtEl>
                                          <p:spTgt spid="1233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37954"/>
                                        </p:tgtEl>
                                        <p:attrNameLst>
                                          <p:attrName>style.visibility</p:attrName>
                                        </p:attrNameLst>
                                      </p:cBhvr>
                                      <p:to>
                                        <p:strVal val="visible"/>
                                      </p:to>
                                    </p:set>
                                    <p:animEffect transition="in" filter="wipe(left)">
                                      <p:cBhvr>
                                        <p:cTn id="46" dur="500"/>
                                        <p:tgtEl>
                                          <p:spTgt spid="379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12" grpId="0" autoUpdateAnimBg="0" build="p"/>
      <p:bldP spid="12313" grpId="0" autoUpdateAnimBg="0" build="p"/>
      <p:bldP spid="12314" grpId="0" autoUpdateAnimBg="0"/>
      <p:bldP spid="12334" grpId="0" autoUpdateAnimBg="0"/>
      <p:bldP spid="15" grpId="0" animBg="1"/>
      <p:bldP spid="1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3"/>
          <p:cNvSpPr>
            <a:spLocks noGrp="1"/>
          </p:cNvSpPr>
          <p:nvPr>
            <p:ph type="sldNum" sz="quarter" idx="12"/>
          </p:nvPr>
        </p:nvSpPr>
        <p:spPr>
          <a:xfrm>
            <a:off x="6999849" y="276715"/>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19BED891-E4DE-44CA-B622-49F953657ACF}" type="slidenum">
              <a:rPr kumimoji="0" lang="zh-CN" altLang="en-US" sz="2000" smtClean="0">
                <a:solidFill>
                  <a:srgbClr val="0000FF"/>
                </a:solidFill>
              </a:rPr>
            </a:fld>
            <a:endParaRPr kumimoji="0" lang="en-US" altLang="zh-CN" sz="2000" dirty="0" smtClean="0">
              <a:solidFill>
                <a:srgbClr val="0000FF"/>
              </a:solidFill>
            </a:endParaRPr>
          </a:p>
        </p:txBody>
      </p:sp>
      <p:sp>
        <p:nvSpPr>
          <p:cNvPr id="68612" name="Text Box 4"/>
          <p:cNvSpPr txBox="1">
            <a:spLocks noChangeArrowheads="1"/>
          </p:cNvSpPr>
          <p:nvPr/>
        </p:nvSpPr>
        <p:spPr bwMode="auto">
          <a:xfrm>
            <a:off x="1046517" y="887586"/>
            <a:ext cx="61355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由 表(10.</a:t>
            </a:r>
            <a:r>
              <a:rPr lang="en-US" altLang="zh-CN" b="1" dirty="0"/>
              <a:t>10</a:t>
            </a:r>
            <a:r>
              <a:rPr lang="zh-CN" altLang="en-US" b="1" dirty="0"/>
              <a:t>) （取下面</a:t>
            </a:r>
            <a:r>
              <a:rPr lang="zh-CN" altLang="en-US" b="1" dirty="0">
                <a:solidFill>
                  <a:srgbClr val="FF0066"/>
                </a:solidFill>
              </a:rPr>
              <a:t>两式中小值</a:t>
            </a:r>
            <a:r>
              <a:rPr lang="zh-CN" altLang="en-US" b="1" dirty="0"/>
              <a:t>）得</a:t>
            </a:r>
            <a:endParaRPr lang="zh-CN" altLang="en-US" b="1" dirty="0"/>
          </a:p>
        </p:txBody>
      </p:sp>
      <p:sp>
        <p:nvSpPr>
          <p:cNvPr id="68619" name="Text Box 11"/>
          <p:cNvSpPr txBox="1">
            <a:spLocks noChangeArrowheads="1"/>
          </p:cNvSpPr>
          <p:nvPr/>
        </p:nvSpPr>
        <p:spPr bwMode="auto">
          <a:xfrm>
            <a:off x="1046517" y="383251"/>
            <a:ext cx="3956050" cy="46166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内孔的圆柱度公差</a:t>
            </a:r>
            <a:endParaRPr lang="zh-CN" altLang="en-US" b="1" dirty="0"/>
          </a:p>
        </p:txBody>
      </p:sp>
      <p:sp>
        <p:nvSpPr>
          <p:cNvPr id="40971" name="Text Box 19"/>
          <p:cNvSpPr txBox="1">
            <a:spLocks noChangeArrowheads="1"/>
          </p:cNvSpPr>
          <p:nvPr/>
        </p:nvSpPr>
        <p:spPr bwMode="auto">
          <a:xfrm>
            <a:off x="1046517" y="2266633"/>
            <a:ext cx="4579182" cy="461665"/>
          </a:xfrm>
          <a:prstGeom prst="rect">
            <a:avLst/>
          </a:prstGeom>
          <a:noFill/>
          <a:ln>
            <a:noFill/>
          </a:ln>
          <a:effec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内孔的圆柱度</a:t>
            </a:r>
            <a:r>
              <a:rPr lang="zh-CN" altLang="en-US" b="1" dirty="0" smtClean="0"/>
              <a:t>公差取   </a:t>
            </a:r>
            <a:r>
              <a:rPr lang="en-US" altLang="zh-CN" b="1" i="1" dirty="0"/>
              <a:t>t  </a:t>
            </a:r>
            <a:r>
              <a:rPr lang="en-US" altLang="zh-CN" b="1" dirty="0"/>
              <a:t>= </a:t>
            </a:r>
            <a:r>
              <a:rPr lang="en-US" altLang="zh-CN" b="1" dirty="0">
                <a:solidFill>
                  <a:srgbClr val="FF0000"/>
                </a:solidFill>
              </a:rPr>
              <a:t>0.002</a:t>
            </a:r>
            <a:endParaRPr lang="en-US" altLang="zh-CN" b="1" dirty="0">
              <a:solidFill>
                <a:srgbClr val="FF0000"/>
              </a:solidFill>
            </a:endParaRPr>
          </a:p>
        </p:txBody>
      </p:sp>
      <p:pic>
        <p:nvPicPr>
          <p:cNvPr id="40979" name="Picture 1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20589" y="2795007"/>
            <a:ext cx="6669088" cy="3660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4" name="圆角矩形 3"/>
          <p:cNvSpPr>
            <a:spLocks noChangeArrowheads="1"/>
          </p:cNvSpPr>
          <p:nvPr/>
        </p:nvSpPr>
        <p:spPr bwMode="auto">
          <a:xfrm>
            <a:off x="2897507" y="4563482"/>
            <a:ext cx="1352550" cy="815975"/>
          </a:xfrm>
          <a:prstGeom prst="roundRect">
            <a:avLst>
              <a:gd name="adj" fmla="val 16667"/>
            </a:avLst>
          </a:prstGeom>
          <a:noFill/>
          <a:ln w="38100" algn="ctr">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pic>
        <p:nvPicPr>
          <p:cNvPr id="39079" name="Picture 16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1533" y="1349251"/>
            <a:ext cx="29527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080" name="Picture 1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7524" y="1393641"/>
            <a:ext cx="3515519" cy="373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082" name="Picture 1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6517" y="1838170"/>
            <a:ext cx="5061320" cy="402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8619"/>
                                        </p:tgtEl>
                                        <p:attrNameLst>
                                          <p:attrName>style.visibility</p:attrName>
                                        </p:attrNameLst>
                                      </p:cBhvr>
                                      <p:to>
                                        <p:strVal val="visible"/>
                                      </p:to>
                                    </p:set>
                                    <p:anim calcmode="lin" valueType="num">
                                      <p:cBhvr additive="base">
                                        <p:cTn id="7" dur="500" fill="hold"/>
                                        <p:tgtEl>
                                          <p:spTgt spid="68619"/>
                                        </p:tgtEl>
                                        <p:attrNameLst>
                                          <p:attrName>ppt_x</p:attrName>
                                        </p:attrNameLst>
                                      </p:cBhvr>
                                      <p:tavLst>
                                        <p:tav tm="0">
                                          <p:val>
                                            <p:strVal val="0-#ppt_w/2"/>
                                          </p:val>
                                        </p:tav>
                                        <p:tav tm="100000">
                                          <p:val>
                                            <p:strVal val="#ppt_x"/>
                                          </p:val>
                                        </p:tav>
                                      </p:tavLst>
                                    </p:anim>
                                    <p:anim calcmode="lin" valueType="num">
                                      <p:cBhvr additive="base">
                                        <p:cTn id="8" dur="500" fill="hold"/>
                                        <p:tgtEl>
                                          <p:spTgt spid="686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68612"/>
                                        </p:tgtEl>
                                        <p:attrNameLst>
                                          <p:attrName>style.visibility</p:attrName>
                                        </p:attrNameLst>
                                      </p:cBhvr>
                                      <p:to>
                                        <p:strVal val="visible"/>
                                      </p:to>
                                    </p:set>
                                    <p:animEffect transition="in" filter="wipe(left)">
                                      <p:cBhvr>
                                        <p:cTn id="13" dur="300"/>
                                        <p:tgtEl>
                                          <p:spTgt spid="6861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6" fill="hold" nodeType="clickEffect">
                                  <p:stCondLst>
                                    <p:cond delay="0"/>
                                  </p:stCondLst>
                                  <p:childTnLst>
                                    <p:set>
                                      <p:cBhvr>
                                        <p:cTn id="17" dur="1" fill="hold">
                                          <p:stCondLst>
                                            <p:cond delay="0"/>
                                          </p:stCondLst>
                                        </p:cTn>
                                        <p:tgtEl>
                                          <p:spTgt spid="40979"/>
                                        </p:tgtEl>
                                        <p:attrNameLst>
                                          <p:attrName>style.visibility</p:attrName>
                                        </p:attrNameLst>
                                      </p:cBhvr>
                                      <p:to>
                                        <p:strVal val="visible"/>
                                      </p:to>
                                    </p:set>
                                    <p:anim calcmode="lin" valueType="num">
                                      <p:cBhvr additive="base">
                                        <p:cTn id="18" dur="2000" fill="hold"/>
                                        <p:tgtEl>
                                          <p:spTgt spid="40979"/>
                                        </p:tgtEl>
                                        <p:attrNameLst>
                                          <p:attrName>ppt_x</p:attrName>
                                        </p:attrNameLst>
                                      </p:cBhvr>
                                      <p:tavLst>
                                        <p:tav tm="0">
                                          <p:val>
                                            <p:strVal val="1+#ppt_w/2"/>
                                          </p:val>
                                        </p:tav>
                                        <p:tav tm="100000">
                                          <p:val>
                                            <p:strVal val="#ppt_x"/>
                                          </p:val>
                                        </p:tav>
                                      </p:tavLst>
                                    </p:anim>
                                    <p:anim calcmode="lin" valueType="num">
                                      <p:cBhvr additive="base">
                                        <p:cTn id="19" dur="2000" fill="hold"/>
                                        <p:tgtEl>
                                          <p:spTgt spid="4097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ppt_w</p:attrName>
                                        </p:attrNameLst>
                                      </p:cBhvr>
                                      <p:tavLst>
                                        <p:tav tm="0">
                                          <p:val>
                                            <p:fltVal val="0"/>
                                          </p:val>
                                        </p:tav>
                                        <p:tav tm="100000">
                                          <p:val>
                                            <p:strVal val="#ppt_w"/>
                                          </p:val>
                                        </p:tav>
                                      </p:tavLst>
                                    </p:anim>
                                    <p:anim calcmode="lin" valueType="num">
                                      <p:cBhvr>
                                        <p:cTn id="25" dur="1000" fill="hold"/>
                                        <p:tgtEl>
                                          <p:spTgt spid="4"/>
                                        </p:tgtEl>
                                        <p:attrNameLst>
                                          <p:attrName>ppt_h</p:attrName>
                                        </p:attrNameLst>
                                      </p:cBhvr>
                                      <p:tavLst>
                                        <p:tav tm="0">
                                          <p:val>
                                            <p:fltVal val="0"/>
                                          </p:val>
                                        </p:tav>
                                        <p:tav tm="100000">
                                          <p:val>
                                            <p:strVal val="#ppt_h"/>
                                          </p:val>
                                        </p:tav>
                                      </p:tavLst>
                                    </p:anim>
                                    <p:anim calcmode="lin" valueType="num">
                                      <p:cBhvr>
                                        <p:cTn id="26" dur="1000" fill="hold"/>
                                        <p:tgtEl>
                                          <p:spTgt spid="4"/>
                                        </p:tgtEl>
                                        <p:attrNameLst>
                                          <p:attrName>style.rotation</p:attrName>
                                        </p:attrNameLst>
                                      </p:cBhvr>
                                      <p:tavLst>
                                        <p:tav tm="0">
                                          <p:val>
                                            <p:fltVal val="90"/>
                                          </p:val>
                                        </p:tav>
                                        <p:tav tm="100000">
                                          <p:val>
                                            <p:fltVal val="0"/>
                                          </p:val>
                                        </p:tav>
                                      </p:tavLst>
                                    </p:anim>
                                    <p:animEffect transition="in" filter="fade">
                                      <p:cBhvr>
                                        <p:cTn id="27" dur="1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9079"/>
                                        </p:tgtEl>
                                        <p:attrNameLst>
                                          <p:attrName>style.visibility</p:attrName>
                                        </p:attrNameLst>
                                      </p:cBhvr>
                                      <p:to>
                                        <p:strVal val="visible"/>
                                      </p:to>
                                    </p:set>
                                    <p:animEffect transition="in" filter="wipe(left)">
                                      <p:cBhvr>
                                        <p:cTn id="32" dur="500"/>
                                        <p:tgtEl>
                                          <p:spTgt spid="3907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9080"/>
                                        </p:tgtEl>
                                        <p:attrNameLst>
                                          <p:attrName>style.visibility</p:attrName>
                                        </p:attrNameLst>
                                      </p:cBhvr>
                                      <p:to>
                                        <p:strVal val="visible"/>
                                      </p:to>
                                    </p:set>
                                    <p:animEffect transition="in" filter="wipe(left)">
                                      <p:cBhvr>
                                        <p:cTn id="37" dur="500"/>
                                        <p:tgtEl>
                                          <p:spTgt spid="3908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9082"/>
                                        </p:tgtEl>
                                        <p:attrNameLst>
                                          <p:attrName>style.visibility</p:attrName>
                                        </p:attrNameLst>
                                      </p:cBhvr>
                                      <p:to>
                                        <p:strVal val="visible"/>
                                      </p:to>
                                    </p:set>
                                    <p:animEffect transition="in" filter="wipe(left)">
                                      <p:cBhvr>
                                        <p:cTn id="42" dur="500"/>
                                        <p:tgtEl>
                                          <p:spTgt spid="3908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0971"/>
                                        </p:tgtEl>
                                        <p:attrNameLst>
                                          <p:attrName>style.visibility</p:attrName>
                                        </p:attrNameLst>
                                      </p:cBhvr>
                                      <p:to>
                                        <p:strVal val="visible"/>
                                      </p:to>
                                    </p:set>
                                    <p:animEffect transition="in" filter="wipe(left)">
                                      <p:cBhvr>
                                        <p:cTn id="47" dur="500"/>
                                        <p:tgtEl>
                                          <p:spTgt spid="409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autoUpdateAnimBg="0"/>
      <p:bldP spid="68619" grpId="0" autoUpdateAnimBg="0"/>
      <p:bldP spid="40971" grpId="0"/>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3"/>
          <p:cNvSpPr>
            <a:spLocks noGrp="1"/>
          </p:cNvSpPr>
          <p:nvPr>
            <p:ph type="sldNum" sz="quarter" idx="12"/>
          </p:nvPr>
        </p:nvSpPr>
        <p:spPr>
          <a:xfrm>
            <a:off x="7098323" y="209550"/>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8B5321A3-FCE8-45CB-AE0F-94DD409FEEF3}" type="slidenum">
              <a:rPr kumimoji="0" lang="zh-CN" altLang="en-US" sz="2000" smtClean="0">
                <a:solidFill>
                  <a:srgbClr val="0000FF"/>
                </a:solidFill>
              </a:rPr>
            </a:fld>
            <a:endParaRPr kumimoji="0" lang="en-US" altLang="zh-CN" sz="2000" dirty="0" smtClean="0">
              <a:solidFill>
                <a:srgbClr val="0000FF"/>
              </a:solidFill>
            </a:endParaRPr>
          </a:p>
        </p:txBody>
      </p:sp>
      <p:sp>
        <p:nvSpPr>
          <p:cNvPr id="13323" name="Text Box 11"/>
          <p:cNvSpPr txBox="1">
            <a:spLocks noChangeArrowheads="1"/>
          </p:cNvSpPr>
          <p:nvPr/>
        </p:nvSpPr>
        <p:spPr bwMode="auto">
          <a:xfrm>
            <a:off x="868955" y="1642943"/>
            <a:ext cx="43259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尺寸公差   由表10.</a:t>
            </a:r>
            <a:r>
              <a:rPr lang="zh-CN" altLang="en-US" b="1" dirty="0" smtClean="0"/>
              <a:t>10和表</a:t>
            </a:r>
            <a:r>
              <a:rPr lang="en-US" altLang="zh-CN" b="1" dirty="0" smtClean="0"/>
              <a:t>3.2</a:t>
            </a:r>
            <a:r>
              <a:rPr lang="zh-CN" altLang="en-US" b="1" dirty="0"/>
              <a:t>得</a:t>
            </a:r>
            <a:endParaRPr lang="zh-CN" altLang="en-US" b="1" dirty="0"/>
          </a:p>
        </p:txBody>
      </p:sp>
      <p:sp>
        <p:nvSpPr>
          <p:cNvPr id="13337" name="Text Box 25"/>
          <p:cNvSpPr txBox="1">
            <a:spLocks noChangeArrowheads="1"/>
          </p:cNvSpPr>
          <p:nvPr/>
        </p:nvSpPr>
        <p:spPr bwMode="auto">
          <a:xfrm>
            <a:off x="868955" y="1152992"/>
            <a:ext cx="47402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b="1" dirty="0" smtClean="0"/>
              <a:t>顶圆直径 为</a:t>
            </a:r>
            <a:r>
              <a:rPr lang="en-US" altLang="zh-CN" b="1" i="1" dirty="0"/>
              <a:t>d</a:t>
            </a:r>
            <a:r>
              <a:rPr lang="en-US" altLang="zh-CN" b="1" i="1" baseline="-25000" dirty="0"/>
              <a:t>a</a:t>
            </a:r>
            <a:r>
              <a:rPr lang="en-US" altLang="zh-CN" b="1" dirty="0"/>
              <a:t> = </a:t>
            </a:r>
            <a:r>
              <a:rPr lang="en-US" altLang="zh-CN" b="1" i="1" dirty="0"/>
              <a:t>m</a:t>
            </a:r>
            <a:r>
              <a:rPr lang="en-US" altLang="zh-CN" b="1" dirty="0"/>
              <a:t>(</a:t>
            </a:r>
            <a:r>
              <a:rPr lang="en-US" altLang="zh-CN" b="1" i="1" dirty="0"/>
              <a:t>z</a:t>
            </a:r>
            <a:r>
              <a:rPr lang="en-US" altLang="zh-CN" b="1" baseline="-25000" dirty="0"/>
              <a:t>1</a:t>
            </a:r>
            <a:r>
              <a:rPr lang="en-US" altLang="zh-CN" b="1" dirty="0"/>
              <a:t>+2)</a:t>
            </a:r>
            <a:endParaRPr lang="en-US" altLang="zh-CN" b="1" dirty="0"/>
          </a:p>
        </p:txBody>
      </p:sp>
      <p:sp>
        <p:nvSpPr>
          <p:cNvPr id="13338" name="Text Box 26"/>
          <p:cNvSpPr txBox="1">
            <a:spLocks noChangeArrowheads="1"/>
          </p:cNvSpPr>
          <p:nvPr/>
        </p:nvSpPr>
        <p:spPr bwMode="auto">
          <a:xfrm>
            <a:off x="4204234" y="1169574"/>
            <a:ext cx="34496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800" b="1" dirty="0"/>
              <a:t>=  2.75(26+2</a:t>
            </a:r>
            <a:r>
              <a:rPr lang="zh-CN" altLang="en-US" sz="2800" b="1" dirty="0" smtClean="0"/>
              <a:t>) =  </a:t>
            </a:r>
            <a:r>
              <a:rPr lang="zh-CN" altLang="en-US" sz="2800" b="1" dirty="0"/>
              <a:t>77</a:t>
            </a:r>
            <a:endParaRPr lang="zh-CN" altLang="en-US" sz="2800" b="1" dirty="0"/>
          </a:p>
        </p:txBody>
      </p:sp>
      <p:sp>
        <p:nvSpPr>
          <p:cNvPr id="13346" name="Text Box 34"/>
          <p:cNvSpPr txBox="1">
            <a:spLocks noChangeArrowheads="1"/>
          </p:cNvSpPr>
          <p:nvPr/>
        </p:nvSpPr>
        <p:spPr bwMode="auto">
          <a:xfrm>
            <a:off x="648292" y="316320"/>
            <a:ext cx="54684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dirty="0"/>
              <a:t>② </a:t>
            </a:r>
            <a:r>
              <a:rPr lang="zh-CN" altLang="en-US" dirty="0" smtClean="0"/>
              <a:t>齿</a:t>
            </a:r>
            <a:r>
              <a:rPr lang="zh-CN" altLang="en-US" b="1" dirty="0" smtClean="0"/>
              <a:t>顶圆的尺寸公差和几何公差 </a:t>
            </a:r>
            <a:endParaRPr lang="zh-CN" altLang="en-US" b="1" dirty="0"/>
          </a:p>
        </p:txBody>
      </p:sp>
      <p:sp>
        <p:nvSpPr>
          <p:cNvPr id="13347" name="Text Box 35"/>
          <p:cNvSpPr txBox="1">
            <a:spLocks noChangeArrowheads="1"/>
          </p:cNvSpPr>
          <p:nvPr/>
        </p:nvSpPr>
        <p:spPr bwMode="auto">
          <a:xfrm>
            <a:off x="702267" y="748120"/>
            <a:ext cx="5616575"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spcBef>
                <a:spcPct val="50000"/>
              </a:spcBef>
            </a:pPr>
            <a:r>
              <a:rPr lang="zh-CN" altLang="en-US" b="1" dirty="0"/>
              <a:t>若顶圆为加工和测量基准时 </a:t>
            </a:r>
            <a:endParaRPr lang="zh-CN" altLang="en-US" b="1" dirty="0"/>
          </a:p>
        </p:txBody>
      </p:sp>
      <p:sp>
        <p:nvSpPr>
          <p:cNvPr id="13350" name="Rectangle 38"/>
          <p:cNvSpPr>
            <a:spLocks noChangeArrowheads="1"/>
          </p:cNvSpPr>
          <p:nvPr/>
        </p:nvSpPr>
        <p:spPr bwMode="auto">
          <a:xfrm>
            <a:off x="5062371" y="1585853"/>
            <a:ext cx="2448135" cy="52322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sz="2800" dirty="0"/>
              <a:t> </a:t>
            </a:r>
            <a:r>
              <a:rPr lang="en-US" altLang="zh-CN" dirty="0" smtClean="0">
                <a:solidFill>
                  <a:srgbClr val="FF0000"/>
                </a:solidFill>
              </a:rPr>
              <a:t>IT8 </a:t>
            </a:r>
            <a:r>
              <a:rPr lang="en-US" altLang="zh-CN" dirty="0" smtClean="0">
                <a:solidFill>
                  <a:srgbClr val="FF0000"/>
                </a:solidFill>
                <a:latin typeface="Times New Roman" panose="02020603050405020304"/>
                <a:cs typeface="Times New Roman" panose="02020603050405020304"/>
              </a:rPr>
              <a:t>═ 0.046</a:t>
            </a:r>
            <a:endParaRPr lang="zh-CN" altLang="en-US" dirty="0">
              <a:solidFill>
                <a:srgbClr val="FF0000"/>
              </a:solidFill>
            </a:endParaRPr>
          </a:p>
        </p:txBody>
      </p:sp>
      <p:pic>
        <p:nvPicPr>
          <p:cNvPr id="13" name="Picture 1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850" y="2728913"/>
            <a:ext cx="6918325" cy="38195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4" name="Line 39"/>
          <p:cNvSpPr>
            <a:spLocks noChangeShapeType="1"/>
          </p:cNvSpPr>
          <p:nvPr/>
        </p:nvSpPr>
        <p:spPr bwMode="auto">
          <a:xfrm>
            <a:off x="1466850" y="4310063"/>
            <a:ext cx="5792788" cy="0"/>
          </a:xfrm>
          <a:prstGeom prst="line">
            <a:avLst/>
          </a:prstGeom>
          <a:noFill/>
          <a:ln w="28575">
            <a:solidFill>
              <a:srgbClr val="FF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15" name="Rectangle 40"/>
          <p:cNvSpPr>
            <a:spLocks noChangeArrowheads="1"/>
          </p:cNvSpPr>
          <p:nvPr/>
        </p:nvSpPr>
        <p:spPr bwMode="auto">
          <a:xfrm>
            <a:off x="3473097" y="3980157"/>
            <a:ext cx="1481137" cy="281126"/>
          </a:xfrm>
          <a:prstGeom prst="rect">
            <a:avLst/>
          </a:prstGeom>
          <a:noFill/>
          <a:ln w="38100">
            <a:solidFill>
              <a:schemeClr val="accent1"/>
            </a:solidFill>
            <a:miter lim="800000"/>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pic>
        <p:nvPicPr>
          <p:cNvPr id="40003" name="Picture 6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851" y="2100037"/>
            <a:ext cx="4970202" cy="58566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346">
                                            <p:txEl>
                                              <p:pRg st="0" end="0"/>
                                            </p:txEl>
                                          </p:spTgt>
                                        </p:tgtEl>
                                        <p:attrNameLst>
                                          <p:attrName>style.visibility</p:attrName>
                                        </p:attrNameLst>
                                      </p:cBhvr>
                                      <p:to>
                                        <p:strVal val="visible"/>
                                      </p:to>
                                    </p:set>
                                    <p:animEffect transition="in" filter="wipe(left)">
                                      <p:cBhvr>
                                        <p:cTn id="7" dur="300"/>
                                        <p:tgtEl>
                                          <p:spTgt spid="133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3347"/>
                                        </p:tgtEl>
                                        <p:attrNameLst>
                                          <p:attrName>style.visibility</p:attrName>
                                        </p:attrNameLst>
                                      </p:cBhvr>
                                      <p:to>
                                        <p:strVal val="visible"/>
                                      </p:to>
                                    </p:set>
                                    <p:animEffect transition="in" filter="wipe(left)">
                                      <p:cBhvr>
                                        <p:cTn id="12" dur="300"/>
                                        <p:tgtEl>
                                          <p:spTgt spid="133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3337"/>
                                        </p:tgtEl>
                                        <p:attrNameLst>
                                          <p:attrName>style.visibility</p:attrName>
                                        </p:attrNameLst>
                                      </p:cBhvr>
                                      <p:to>
                                        <p:strVal val="visible"/>
                                      </p:to>
                                    </p:set>
                                    <p:animEffect transition="in" filter="wipe(left)">
                                      <p:cBhvr>
                                        <p:cTn id="17" dur="300"/>
                                        <p:tgtEl>
                                          <p:spTgt spid="1333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3338"/>
                                        </p:tgtEl>
                                        <p:attrNameLst>
                                          <p:attrName>style.visibility</p:attrName>
                                        </p:attrNameLst>
                                      </p:cBhvr>
                                      <p:to>
                                        <p:strVal val="visible"/>
                                      </p:to>
                                    </p:set>
                                    <p:animEffect transition="in" filter="wipe(left)">
                                      <p:cBhvr>
                                        <p:cTn id="22" dur="300"/>
                                        <p:tgtEl>
                                          <p:spTgt spid="1333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3323"/>
                                        </p:tgtEl>
                                        <p:attrNameLst>
                                          <p:attrName>style.visibility</p:attrName>
                                        </p:attrNameLst>
                                      </p:cBhvr>
                                      <p:to>
                                        <p:strVal val="visible"/>
                                      </p:to>
                                    </p:set>
                                    <p:animEffect transition="in" filter="wipe(left)">
                                      <p:cBhvr>
                                        <p:cTn id="27" dur="300"/>
                                        <p:tgtEl>
                                          <p:spTgt spid="13323"/>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6"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000" fill="hold"/>
                                        <p:tgtEl>
                                          <p:spTgt spid="13"/>
                                        </p:tgtEl>
                                        <p:attrNameLst>
                                          <p:attrName>ppt_x</p:attrName>
                                        </p:attrNameLst>
                                      </p:cBhvr>
                                      <p:tavLst>
                                        <p:tav tm="0">
                                          <p:val>
                                            <p:strVal val="1+#ppt_w/2"/>
                                          </p:val>
                                        </p:tav>
                                        <p:tav tm="100000">
                                          <p:val>
                                            <p:strVal val="#ppt_x"/>
                                          </p:val>
                                        </p:tav>
                                      </p:tavLst>
                                    </p:anim>
                                    <p:anim calcmode="lin" valueType="num">
                                      <p:cBhvr additive="base">
                                        <p:cTn id="33" dur="2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7" presetClass="entr" presetSubtype="8"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ppt_x</p:attrName>
                                        </p:attrNameLst>
                                      </p:cBhvr>
                                      <p:tavLst>
                                        <p:tav tm="0">
                                          <p:val>
                                            <p:strVal val="#ppt_x-#ppt_w/2"/>
                                          </p:val>
                                        </p:tav>
                                        <p:tav tm="100000">
                                          <p:val>
                                            <p:strVal val="#ppt_x"/>
                                          </p:val>
                                        </p:tav>
                                      </p:tavLst>
                                    </p:anim>
                                    <p:anim calcmode="lin" valueType="num">
                                      <p:cBhvr>
                                        <p:cTn id="39" dur="500" fill="hold"/>
                                        <p:tgtEl>
                                          <p:spTgt spid="14"/>
                                        </p:tgtEl>
                                        <p:attrNameLst>
                                          <p:attrName>ppt_y</p:attrName>
                                        </p:attrNameLst>
                                      </p:cBhvr>
                                      <p:tavLst>
                                        <p:tav tm="0">
                                          <p:val>
                                            <p:strVal val="#ppt_y"/>
                                          </p:val>
                                        </p:tav>
                                        <p:tav tm="100000">
                                          <p:val>
                                            <p:strVal val="#ppt_y"/>
                                          </p:val>
                                        </p:tav>
                                      </p:tavLst>
                                    </p:anim>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42"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barn(outHorizontal)">
                                      <p:cBhvr>
                                        <p:cTn id="46" dur="5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iterate type="wd">
                                    <p:tmPct val="100000"/>
                                  </p:iterate>
                                  <p:childTnLst>
                                    <p:set>
                                      <p:cBhvr>
                                        <p:cTn id="50" dur="1" fill="hold">
                                          <p:stCondLst>
                                            <p:cond delay="0"/>
                                          </p:stCondLst>
                                        </p:cTn>
                                        <p:tgtEl>
                                          <p:spTgt spid="13350"/>
                                        </p:tgtEl>
                                        <p:attrNameLst>
                                          <p:attrName>style.visibility</p:attrName>
                                        </p:attrNameLst>
                                      </p:cBhvr>
                                      <p:to>
                                        <p:strVal val="visible"/>
                                      </p:to>
                                    </p:set>
                                    <p:animEffect transition="in" filter="wipe(left)">
                                      <p:cBhvr>
                                        <p:cTn id="51" dur="300"/>
                                        <p:tgtEl>
                                          <p:spTgt spid="1335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40003"/>
                                        </p:tgtEl>
                                        <p:attrNameLst>
                                          <p:attrName>style.visibility</p:attrName>
                                        </p:attrNameLst>
                                      </p:cBhvr>
                                      <p:to>
                                        <p:strVal val="visible"/>
                                      </p:to>
                                    </p:set>
                                    <p:animEffect transition="in" filter="wipe(left)">
                                      <p:cBhvr>
                                        <p:cTn id="56" dur="500"/>
                                        <p:tgtEl>
                                          <p:spTgt spid="400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3" grpId="0" autoUpdateAnimBg="0"/>
      <p:bldP spid="13337" grpId="0" autoUpdateAnimBg="0"/>
      <p:bldP spid="13338" grpId="0" autoUpdateAnimBg="0"/>
      <p:bldP spid="13346" grpId="0" autoUpdateAnimBg="0" build="p"/>
      <p:bldP spid="13347" grpId="0"/>
      <p:bldP spid="13350" grpId="0" autoUpdateAnimBg="0"/>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xfrm>
            <a:off x="7072916" y="207463"/>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0A24490-6172-4946-A0BC-AA07DE2591CF}" type="slidenum">
              <a:rPr kumimoji="0" lang="zh-CN" altLang="en-US" sz="2000" smtClean="0">
                <a:solidFill>
                  <a:srgbClr val="0000FF"/>
                </a:solidFill>
              </a:rPr>
            </a:fld>
            <a:endParaRPr kumimoji="0" lang="en-US" altLang="zh-CN" sz="2000" dirty="0" smtClean="0">
              <a:solidFill>
                <a:srgbClr val="0000FF"/>
              </a:solidFill>
            </a:endParaRPr>
          </a:p>
        </p:txBody>
      </p:sp>
      <p:sp>
        <p:nvSpPr>
          <p:cNvPr id="48132" name="Text Box 4"/>
          <p:cNvSpPr txBox="1">
            <a:spLocks noChangeArrowheads="1"/>
          </p:cNvSpPr>
          <p:nvPr/>
        </p:nvSpPr>
        <p:spPr bwMode="auto">
          <a:xfrm>
            <a:off x="540106" y="5119501"/>
            <a:ext cx="7673096"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b="1" dirty="0" smtClean="0"/>
              <a:t>         ②  </a:t>
            </a:r>
            <a:r>
              <a:rPr lang="zh-CN" altLang="en-US" b="1" dirty="0"/>
              <a:t>根据使用要求和工作条件( 线速度</a:t>
            </a:r>
            <a:r>
              <a:rPr lang="en-US" altLang="zh-CN" b="1" dirty="0"/>
              <a:t>v、</a:t>
            </a:r>
            <a:r>
              <a:rPr lang="zh-CN" altLang="en-US" b="1" dirty="0"/>
              <a:t>功  率、工作持续时间 和寿命等 )。 </a:t>
            </a:r>
            <a:endParaRPr lang="zh-CN" altLang="en-US" b="1" dirty="0"/>
          </a:p>
        </p:txBody>
      </p:sp>
      <p:sp>
        <p:nvSpPr>
          <p:cNvPr id="48133" name="Text Box 5"/>
          <p:cNvSpPr txBox="1">
            <a:spLocks noChangeArrowheads="1"/>
          </p:cNvSpPr>
          <p:nvPr/>
        </p:nvSpPr>
        <p:spPr bwMode="auto">
          <a:xfrm>
            <a:off x="1299399" y="735670"/>
            <a:ext cx="64563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10.3.1  </a:t>
            </a:r>
            <a:r>
              <a:rPr lang="zh-CN" altLang="en-US" b="1" dirty="0" smtClean="0"/>
              <a:t>确定齿轮</a:t>
            </a:r>
            <a:r>
              <a:rPr lang="zh-CN" altLang="en-US" b="1" dirty="0"/>
              <a:t>精度</a:t>
            </a:r>
            <a:r>
              <a:rPr lang="zh-CN" altLang="en-US" b="1" dirty="0" smtClean="0"/>
              <a:t>等级和必检的偏差项目</a:t>
            </a:r>
            <a:endParaRPr lang="zh-CN" altLang="en-US" dirty="0"/>
          </a:p>
        </p:txBody>
      </p:sp>
      <p:sp>
        <p:nvSpPr>
          <p:cNvPr id="48134" name="Text Box 6"/>
          <p:cNvSpPr txBox="1">
            <a:spLocks noChangeArrowheads="1"/>
          </p:cNvSpPr>
          <p:nvPr/>
        </p:nvSpPr>
        <p:spPr bwMode="auto">
          <a:xfrm>
            <a:off x="1032646" y="1527862"/>
            <a:ext cx="61737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（1）  </a:t>
            </a:r>
            <a:r>
              <a:rPr lang="zh-CN" altLang="en-US" b="1" dirty="0">
                <a:latin typeface="宋体" panose="02010600030101010101" pitchFamily="2" charset="-122"/>
              </a:rPr>
              <a:t>选用</a:t>
            </a:r>
            <a:r>
              <a:rPr lang="zh-CN" altLang="en-US" b="1" dirty="0"/>
              <a:t>齿轮的精度等级</a:t>
            </a:r>
            <a:r>
              <a:rPr lang="zh-CN" altLang="en-US" b="1" dirty="0">
                <a:latin typeface="宋体" panose="02010600030101010101" pitchFamily="2" charset="-122"/>
              </a:rPr>
              <a:t>依据</a:t>
            </a:r>
            <a:r>
              <a:rPr lang="zh-CN" altLang="en-US" b="1" dirty="0"/>
              <a:t> </a:t>
            </a:r>
            <a:endParaRPr lang="zh-CN" altLang="en-US" b="1" dirty="0"/>
          </a:p>
        </p:txBody>
      </p:sp>
      <p:sp>
        <p:nvSpPr>
          <p:cNvPr id="48135" name="Text Box 7"/>
          <p:cNvSpPr txBox="1">
            <a:spLocks noChangeArrowheads="1"/>
          </p:cNvSpPr>
          <p:nvPr/>
        </p:nvSpPr>
        <p:spPr bwMode="auto">
          <a:xfrm>
            <a:off x="495503" y="1985062"/>
            <a:ext cx="741451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smtClean="0"/>
              <a:t>         ① </a:t>
            </a:r>
            <a:r>
              <a:rPr lang="zh-CN" altLang="en-US" b="1" dirty="0"/>
              <a:t>根据齿轮用途(分度、变速、传递转矩等</a:t>
            </a:r>
            <a:r>
              <a:rPr lang="zh-CN" altLang="en-US" b="1" dirty="0" smtClean="0"/>
              <a:t>)，使用要求和工作条件等。</a:t>
            </a:r>
            <a:endParaRPr lang="zh-CN" altLang="en-US" b="1" dirty="0"/>
          </a:p>
        </p:txBody>
      </p:sp>
      <p:sp>
        <p:nvSpPr>
          <p:cNvPr id="48136" name="Text Box 8"/>
          <p:cNvSpPr txBox="1">
            <a:spLocks noChangeArrowheads="1"/>
          </p:cNvSpPr>
          <p:nvPr/>
        </p:nvSpPr>
        <p:spPr bwMode="auto">
          <a:xfrm>
            <a:off x="490910" y="4140772"/>
            <a:ext cx="7746951"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b="1" dirty="0">
                <a:latin typeface="宋体" panose="02010600030101010101" pitchFamily="2" charset="-122"/>
              </a:rPr>
              <a:t>    通常运动精度不能低过</a:t>
            </a:r>
            <a:r>
              <a:rPr lang="zh-CN" altLang="en-US" b="1" dirty="0">
                <a:solidFill>
                  <a:srgbClr val="FF0066"/>
                </a:solidFill>
                <a:latin typeface="宋体" panose="02010600030101010101" pitchFamily="2" charset="-122"/>
              </a:rPr>
              <a:t>平稳性</a:t>
            </a:r>
            <a:r>
              <a:rPr lang="zh-CN" altLang="en-US" b="1" dirty="0">
                <a:latin typeface="宋体" panose="02010600030101010101" pitchFamily="2" charset="-122"/>
              </a:rPr>
              <a:t>精度</a:t>
            </a:r>
            <a:r>
              <a:rPr lang="zh-CN" altLang="en-US" b="1" dirty="0">
                <a:solidFill>
                  <a:srgbClr val="FF0066"/>
                </a:solidFill>
              </a:rPr>
              <a:t>2</a:t>
            </a:r>
            <a:r>
              <a:rPr lang="zh-CN" altLang="en-US" b="1" dirty="0">
                <a:latin typeface="宋体" panose="02010600030101010101" pitchFamily="2" charset="-122"/>
              </a:rPr>
              <a:t>级和高过</a:t>
            </a:r>
            <a:r>
              <a:rPr lang="zh-CN" altLang="en-US" b="1" dirty="0">
                <a:solidFill>
                  <a:srgbClr val="FF0066"/>
                </a:solidFill>
              </a:rPr>
              <a:t>1</a:t>
            </a:r>
            <a:r>
              <a:rPr lang="zh-CN" altLang="en-US" b="1" dirty="0">
                <a:latin typeface="宋体" panose="02010600030101010101" pitchFamily="2" charset="-122"/>
              </a:rPr>
              <a:t>级，接触精度不能低于</a:t>
            </a:r>
            <a:r>
              <a:rPr lang="zh-CN" altLang="en-US" b="1" dirty="0">
                <a:solidFill>
                  <a:srgbClr val="FF0066"/>
                </a:solidFill>
                <a:latin typeface="宋体" panose="02010600030101010101" pitchFamily="2" charset="-122"/>
              </a:rPr>
              <a:t>平稳性</a:t>
            </a:r>
            <a:r>
              <a:rPr lang="zh-CN" altLang="en-US" b="1" dirty="0">
                <a:latin typeface="宋体" panose="02010600030101010101" pitchFamily="2" charset="-122"/>
              </a:rPr>
              <a:t>精度。  </a:t>
            </a:r>
            <a:endParaRPr lang="zh-CN" altLang="en-US" b="1" dirty="0"/>
          </a:p>
        </p:txBody>
      </p:sp>
      <p:sp>
        <p:nvSpPr>
          <p:cNvPr id="48137" name="Text Box 9"/>
          <p:cNvSpPr txBox="1">
            <a:spLocks noChangeArrowheads="1"/>
          </p:cNvSpPr>
          <p:nvPr/>
        </p:nvSpPr>
        <p:spPr bwMode="auto">
          <a:xfrm>
            <a:off x="539354" y="2769687"/>
            <a:ext cx="748606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b="1" dirty="0"/>
              <a:t>         </a:t>
            </a:r>
            <a:r>
              <a:rPr lang="zh-CN" altLang="en-US" b="1" dirty="0" smtClean="0">
                <a:latin typeface="宋体" panose="02010600030101010101" pitchFamily="2" charset="-122"/>
              </a:rPr>
              <a:t>首先</a:t>
            </a:r>
            <a:r>
              <a:rPr lang="zh-CN" altLang="en-US" b="1" dirty="0">
                <a:latin typeface="宋体" panose="02010600030101010101" pitchFamily="2" charset="-122"/>
              </a:rPr>
              <a:t>确定</a:t>
            </a:r>
            <a:r>
              <a:rPr lang="zh-CN" altLang="en-US" b="1" dirty="0">
                <a:solidFill>
                  <a:srgbClr val="FF0066"/>
                </a:solidFill>
                <a:latin typeface="宋体" panose="02010600030101010101" pitchFamily="2" charset="-122"/>
              </a:rPr>
              <a:t>主要用途</a:t>
            </a:r>
            <a:r>
              <a:rPr lang="zh-CN" altLang="en-US" b="1" dirty="0">
                <a:latin typeface="宋体" panose="02010600030101010101" pitchFamily="2" charset="-122"/>
              </a:rPr>
              <a:t>方面的精度等级，然后按三项精度之间的关系确定</a:t>
            </a:r>
            <a:r>
              <a:rPr lang="zh-CN" altLang="en-US" b="1" dirty="0" smtClean="0">
                <a:latin typeface="宋体" panose="02010600030101010101" pitchFamily="2" charset="-122"/>
              </a:rPr>
              <a:t>其他</a:t>
            </a:r>
            <a:r>
              <a:rPr lang="zh-CN" altLang="en-US" b="1" dirty="0">
                <a:latin typeface="宋体" panose="02010600030101010101" pitchFamily="2" charset="-122"/>
              </a:rPr>
              <a:t>两</a:t>
            </a:r>
            <a:r>
              <a:rPr lang="zh-CN" altLang="en-US" b="1" dirty="0" smtClean="0">
                <a:latin typeface="宋体" panose="02010600030101010101" pitchFamily="2" charset="-122"/>
              </a:rPr>
              <a:t>项要求</a:t>
            </a:r>
            <a:r>
              <a:rPr lang="zh-CN" altLang="en-US" b="1" dirty="0">
                <a:latin typeface="宋体" panose="02010600030101010101" pitchFamily="2" charset="-122"/>
              </a:rPr>
              <a:t>的精度等级。</a:t>
            </a:r>
            <a:endParaRPr lang="zh-CN" altLang="en-US" b="1" dirty="0">
              <a:latin typeface="宋体" panose="02010600030101010101" pitchFamily="2" charset="-122"/>
            </a:endParaRPr>
          </a:p>
        </p:txBody>
      </p:sp>
      <p:sp>
        <p:nvSpPr>
          <p:cNvPr id="48138" name="Text Box 10"/>
          <p:cNvSpPr txBox="1">
            <a:spLocks noChangeArrowheads="1"/>
          </p:cNvSpPr>
          <p:nvPr/>
        </p:nvSpPr>
        <p:spPr bwMode="auto">
          <a:xfrm>
            <a:off x="1147192" y="3683572"/>
            <a:ext cx="751681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defRPr/>
            </a:pPr>
            <a:r>
              <a:rPr lang="zh-CN" altLang="en-US" b="1" dirty="0">
                <a:solidFill>
                  <a:schemeClr val="accent5">
                    <a:lumMod val="50000"/>
                  </a:schemeClr>
                </a:solidFill>
              </a:rPr>
              <a:t>运动精度、平稳性精度和</a:t>
            </a:r>
            <a:r>
              <a:rPr lang="zh-CN" altLang="en-US" b="1" dirty="0">
                <a:solidFill>
                  <a:schemeClr val="accent5">
                    <a:lumMod val="50000"/>
                  </a:schemeClr>
                </a:solidFill>
                <a:latin typeface="宋体" panose="02010600030101010101" pitchFamily="2" charset="-122"/>
              </a:rPr>
              <a:t>接触精度之间的关系为：</a:t>
            </a:r>
            <a:endParaRPr lang="zh-CN" altLang="en-US" b="1" dirty="0">
              <a:solidFill>
                <a:schemeClr val="accent5">
                  <a:lumMod val="50000"/>
                </a:schemeClr>
              </a:solidFill>
              <a:latin typeface="宋体" panose="02010600030101010101" pitchFamily="2" charset="-122"/>
            </a:endParaRPr>
          </a:p>
        </p:txBody>
      </p:sp>
      <p:sp>
        <p:nvSpPr>
          <p:cNvPr id="11" name="Text Box 6"/>
          <p:cNvSpPr txBox="1">
            <a:spLocks noChangeArrowheads="1"/>
          </p:cNvSpPr>
          <p:nvPr/>
        </p:nvSpPr>
        <p:spPr bwMode="auto">
          <a:xfrm>
            <a:off x="1294523" y="1130867"/>
            <a:ext cx="36623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1.  确定齿轮的精度等级</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8133">
                                            <p:txEl>
                                              <p:pRg st="0" end="0"/>
                                            </p:txEl>
                                          </p:spTgt>
                                        </p:tgtEl>
                                        <p:attrNameLst>
                                          <p:attrName>style.visibility</p:attrName>
                                        </p:attrNameLst>
                                      </p:cBhvr>
                                      <p:to>
                                        <p:strVal val="visible"/>
                                      </p:to>
                                    </p:set>
                                    <p:animEffect transition="in" filter="wipe(left)">
                                      <p:cBhvr>
                                        <p:cTn id="7" dur="300"/>
                                        <p:tgtEl>
                                          <p:spTgt spid="4813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wipe(left)">
                                      <p:cBhvr>
                                        <p:cTn id="12" dur="3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8134">
                                            <p:txEl>
                                              <p:pRg st="0" end="0"/>
                                            </p:txEl>
                                          </p:spTgt>
                                        </p:tgtEl>
                                        <p:attrNameLst>
                                          <p:attrName>style.visibility</p:attrName>
                                        </p:attrNameLst>
                                      </p:cBhvr>
                                      <p:to>
                                        <p:strVal val="visible"/>
                                      </p:to>
                                    </p:set>
                                    <p:animEffect transition="in" filter="wipe(left)">
                                      <p:cBhvr>
                                        <p:cTn id="17" dur="300"/>
                                        <p:tgtEl>
                                          <p:spTgt spid="4813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8135">
                                            <p:txEl>
                                              <p:pRg st="0" end="0"/>
                                            </p:txEl>
                                          </p:spTgt>
                                        </p:tgtEl>
                                        <p:attrNameLst>
                                          <p:attrName>style.visibility</p:attrName>
                                        </p:attrNameLst>
                                      </p:cBhvr>
                                      <p:to>
                                        <p:strVal val="visible"/>
                                      </p:to>
                                    </p:set>
                                    <p:animEffect transition="in" filter="wipe(left)">
                                      <p:cBhvr>
                                        <p:cTn id="22" dur="300"/>
                                        <p:tgtEl>
                                          <p:spTgt spid="4813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8137"/>
                                        </p:tgtEl>
                                        <p:attrNameLst>
                                          <p:attrName>style.visibility</p:attrName>
                                        </p:attrNameLst>
                                      </p:cBhvr>
                                      <p:to>
                                        <p:strVal val="visible"/>
                                      </p:to>
                                    </p:set>
                                    <p:animEffect transition="in" filter="wipe(left)">
                                      <p:cBhvr>
                                        <p:cTn id="27" dur="300"/>
                                        <p:tgtEl>
                                          <p:spTgt spid="4813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8138"/>
                                        </p:tgtEl>
                                        <p:attrNameLst>
                                          <p:attrName>style.visibility</p:attrName>
                                        </p:attrNameLst>
                                      </p:cBhvr>
                                      <p:to>
                                        <p:strVal val="visible"/>
                                      </p:to>
                                    </p:set>
                                    <p:animEffect transition="in" filter="wipe(left)">
                                      <p:cBhvr>
                                        <p:cTn id="32" dur="300"/>
                                        <p:tgtEl>
                                          <p:spTgt spid="4813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8136"/>
                                        </p:tgtEl>
                                        <p:attrNameLst>
                                          <p:attrName>style.visibility</p:attrName>
                                        </p:attrNameLst>
                                      </p:cBhvr>
                                      <p:to>
                                        <p:strVal val="visible"/>
                                      </p:to>
                                    </p:set>
                                    <p:animEffect transition="in" filter="wipe(left)">
                                      <p:cBhvr>
                                        <p:cTn id="37" dur="300"/>
                                        <p:tgtEl>
                                          <p:spTgt spid="4813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48132">
                                            <p:txEl>
                                              <p:pRg st="0" end="0"/>
                                            </p:txEl>
                                          </p:spTgt>
                                        </p:tgtEl>
                                        <p:attrNameLst>
                                          <p:attrName>style.visibility</p:attrName>
                                        </p:attrNameLst>
                                      </p:cBhvr>
                                      <p:to>
                                        <p:strVal val="visible"/>
                                      </p:to>
                                    </p:set>
                                    <p:animEffect transition="in" filter="wipe(left)">
                                      <p:cBhvr>
                                        <p:cTn id="42" dur="300"/>
                                        <p:tgtEl>
                                          <p:spTgt spid="481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autoUpdateAnimBg="0" build="p"/>
      <p:bldP spid="48133" grpId="0" autoUpdateAnimBg="0" build="p"/>
      <p:bldP spid="48134" grpId="0" autoUpdateAnimBg="0" build="p"/>
      <p:bldP spid="48135" grpId="0" autoUpdateAnimBg="0" build="p"/>
      <p:bldP spid="48136" grpId="0" autoUpdateAnimBg="0"/>
      <p:bldP spid="48137" grpId="0" autoUpdateAnimBg="0"/>
      <p:bldP spid="48138" grpId="0" autoUpdateAnimBg="0"/>
      <p:bldP spid="11" grpId="0" autoUpdateAnimBg="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3"/>
          <p:cNvSpPr>
            <a:spLocks noGrp="1"/>
          </p:cNvSpPr>
          <p:nvPr>
            <p:ph type="sldNum" sz="quarter" idx="12"/>
          </p:nvPr>
        </p:nvSpPr>
        <p:spPr>
          <a:xfrm>
            <a:off x="6873240" y="258755"/>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1C9FD0EE-D277-4FBB-824E-C92FF5C30FB9}" type="slidenum">
              <a:rPr kumimoji="0" lang="zh-CN" altLang="en-US" sz="2000" smtClean="0">
                <a:solidFill>
                  <a:srgbClr val="0000FF"/>
                </a:solidFill>
              </a:rPr>
            </a:fld>
            <a:endParaRPr kumimoji="0" lang="en-US" altLang="zh-CN" sz="2000" dirty="0" smtClean="0">
              <a:solidFill>
                <a:srgbClr val="0000FF"/>
              </a:solidFill>
            </a:endParaRPr>
          </a:p>
        </p:txBody>
      </p:sp>
      <p:sp>
        <p:nvSpPr>
          <p:cNvPr id="70662" name="Text Box 6"/>
          <p:cNvSpPr txBox="1">
            <a:spLocks noChangeArrowheads="1"/>
          </p:cNvSpPr>
          <p:nvPr/>
        </p:nvSpPr>
        <p:spPr bwMode="auto">
          <a:xfrm>
            <a:off x="947570" y="379014"/>
            <a:ext cx="4610100" cy="53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b="1" dirty="0"/>
              <a:t>顶圆的</a:t>
            </a:r>
            <a:r>
              <a:rPr lang="zh-CN" altLang="en-US" b="1" dirty="0">
                <a:solidFill>
                  <a:srgbClr val="FF0066"/>
                </a:solidFill>
              </a:rPr>
              <a:t>圆柱度公差</a:t>
            </a:r>
            <a:r>
              <a:rPr lang="en-US" altLang="zh-CN" b="1" dirty="0">
                <a:solidFill>
                  <a:srgbClr val="FF0066"/>
                </a:solidFill>
              </a:rPr>
              <a:t>（</a:t>
            </a:r>
            <a:r>
              <a:rPr lang="zh-CN" altLang="en-US" b="1" dirty="0"/>
              <a:t>同内孔</a:t>
            </a:r>
            <a:r>
              <a:rPr lang="zh-CN" altLang="en-US" b="1" dirty="0">
                <a:solidFill>
                  <a:srgbClr val="FF0066"/>
                </a:solidFill>
              </a:rPr>
              <a:t>）</a:t>
            </a:r>
            <a:endParaRPr lang="zh-CN" altLang="en-US" b="1" dirty="0">
              <a:solidFill>
                <a:srgbClr val="FF0066"/>
              </a:solidFill>
            </a:endParaRPr>
          </a:p>
        </p:txBody>
      </p:sp>
      <p:sp>
        <p:nvSpPr>
          <p:cNvPr id="70664" name="Rectangle 8"/>
          <p:cNvSpPr>
            <a:spLocks noChangeArrowheads="1"/>
          </p:cNvSpPr>
          <p:nvPr/>
        </p:nvSpPr>
        <p:spPr bwMode="auto">
          <a:xfrm>
            <a:off x="945749" y="877332"/>
            <a:ext cx="5695578" cy="46166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a:t>顶圆径向</a:t>
            </a:r>
            <a:r>
              <a:rPr lang="zh-CN" altLang="en-US" b="1" dirty="0">
                <a:solidFill>
                  <a:srgbClr val="FF0066"/>
                </a:solidFill>
              </a:rPr>
              <a:t>圆跳动</a:t>
            </a:r>
            <a:r>
              <a:rPr lang="zh-CN" altLang="en-US" b="1" dirty="0"/>
              <a:t>公差由表10.1</a:t>
            </a:r>
            <a:r>
              <a:rPr lang="en-US" altLang="zh-CN" b="1" dirty="0"/>
              <a:t>0</a:t>
            </a:r>
            <a:r>
              <a:rPr lang="zh-CN" altLang="en-US" b="1" dirty="0"/>
              <a:t> 得</a:t>
            </a:r>
            <a:endParaRPr lang="zh-CN" altLang="en-US" b="1" dirty="0"/>
          </a:p>
        </p:txBody>
      </p:sp>
      <p:grpSp>
        <p:nvGrpSpPr>
          <p:cNvPr id="70673" name="Group 17"/>
          <p:cNvGrpSpPr/>
          <p:nvPr/>
        </p:nvGrpSpPr>
        <p:grpSpPr bwMode="auto">
          <a:xfrm>
            <a:off x="5059373" y="474377"/>
            <a:ext cx="1569455" cy="369888"/>
            <a:chOff x="1277" y="1876"/>
            <a:chExt cx="1240" cy="334"/>
          </a:xfrm>
        </p:grpSpPr>
        <p:graphicFrame>
          <p:nvGraphicFramePr>
            <p:cNvPr id="40972" name="Object 15"/>
            <p:cNvGraphicFramePr>
              <a:graphicFrameLocks noChangeAspect="1"/>
            </p:cNvGraphicFramePr>
            <p:nvPr/>
          </p:nvGraphicFramePr>
          <p:xfrm>
            <a:off x="1277" y="1876"/>
            <a:ext cx="1240" cy="334"/>
          </p:xfrm>
          <a:graphic>
            <a:graphicData uri="http://schemas.openxmlformats.org/presentationml/2006/ole">
              <mc:AlternateContent xmlns:mc="http://schemas.openxmlformats.org/markup-compatibility/2006">
                <mc:Choice xmlns:v="urn:schemas-microsoft-com:vml" Requires="v">
                  <p:oleObj spid="_x0000_s41109" name="公式" r:id="rId1" imgW="660400" imgH="177800" progId="Equation.3">
                    <p:embed/>
                  </p:oleObj>
                </mc:Choice>
                <mc:Fallback>
                  <p:oleObj name="公式" r:id="rId1" imgW="660400" imgH="177800" progId="Equation.3">
                    <p:embed/>
                    <p:pic>
                      <p:nvPicPr>
                        <p:cNvPr id="0" name="Object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7" y="1876"/>
                          <a:ext cx="1240" cy="3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0973"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5" y="2039"/>
              <a:ext cx="152" cy="14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grpSp>
      <p:pic>
        <p:nvPicPr>
          <p:cNvPr id="12"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713" y="1882775"/>
            <a:ext cx="8056562" cy="4448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4" name="圆角矩形 13"/>
          <p:cNvSpPr>
            <a:spLocks noChangeArrowheads="1"/>
          </p:cNvSpPr>
          <p:nvPr/>
        </p:nvSpPr>
        <p:spPr bwMode="auto">
          <a:xfrm>
            <a:off x="4811713" y="4121150"/>
            <a:ext cx="1492250" cy="760413"/>
          </a:xfrm>
          <a:prstGeom prst="roundRect">
            <a:avLst>
              <a:gd name="adj" fmla="val 16667"/>
            </a:avLst>
          </a:prstGeom>
          <a:noFill/>
          <a:ln w="38100" algn="ctr">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cxnSp>
        <p:nvCxnSpPr>
          <p:cNvPr id="4" name="直接连接符 3"/>
          <p:cNvCxnSpPr>
            <a:cxnSpLocks noChangeShapeType="1"/>
          </p:cNvCxnSpPr>
          <p:nvPr/>
        </p:nvCxnSpPr>
        <p:spPr bwMode="auto">
          <a:xfrm>
            <a:off x="900113" y="5683250"/>
            <a:ext cx="7470775" cy="0"/>
          </a:xfrm>
          <a:prstGeom prst="line">
            <a:avLst/>
          </a:prstGeom>
          <a:noFill/>
          <a:ln w="38100" algn="ctr">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6" name="直接连接符 5"/>
          <p:cNvCxnSpPr>
            <a:cxnSpLocks noChangeShapeType="1"/>
          </p:cNvCxnSpPr>
          <p:nvPr/>
        </p:nvCxnSpPr>
        <p:spPr bwMode="auto">
          <a:xfrm>
            <a:off x="830263" y="5964238"/>
            <a:ext cx="1519237" cy="0"/>
          </a:xfrm>
          <a:prstGeom prst="line">
            <a:avLst/>
          </a:prstGeom>
          <a:noFill/>
          <a:ln w="38100" algn="ctr">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19" name="圆角矩形 18"/>
          <p:cNvSpPr>
            <a:spLocks noChangeArrowheads="1"/>
          </p:cNvSpPr>
          <p:nvPr/>
        </p:nvSpPr>
        <p:spPr bwMode="auto">
          <a:xfrm>
            <a:off x="2762517" y="4094163"/>
            <a:ext cx="1679575" cy="928687"/>
          </a:xfrm>
          <a:prstGeom prst="roundRect">
            <a:avLst>
              <a:gd name="adj" fmla="val 16667"/>
            </a:avLst>
          </a:prstGeom>
          <a:noFill/>
          <a:ln w="38100" algn="ctr">
            <a:solidFill>
              <a:schemeClr val="accent5">
                <a:lumMod val="50000"/>
              </a:schemeClr>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pic>
        <p:nvPicPr>
          <p:cNvPr id="41083" name="Picture 1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676" y="1379077"/>
            <a:ext cx="50577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0662"/>
                                        </p:tgtEl>
                                        <p:attrNameLst>
                                          <p:attrName>style.visibility</p:attrName>
                                        </p:attrNameLst>
                                      </p:cBhvr>
                                      <p:to>
                                        <p:strVal val="visible"/>
                                      </p:to>
                                    </p:set>
                                    <p:animEffect transition="in" filter="wipe(left)">
                                      <p:cBhvr>
                                        <p:cTn id="7" dur="300"/>
                                        <p:tgtEl>
                                          <p:spTgt spid="706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2000" fill="hold"/>
                                        <p:tgtEl>
                                          <p:spTgt spid="12"/>
                                        </p:tgtEl>
                                        <p:attrNameLst>
                                          <p:attrName>ppt_x</p:attrName>
                                        </p:attrNameLst>
                                      </p:cBhvr>
                                      <p:tavLst>
                                        <p:tav tm="0">
                                          <p:val>
                                            <p:strVal val="1+#ppt_w/2"/>
                                          </p:val>
                                        </p:tav>
                                        <p:tav tm="100000">
                                          <p:val>
                                            <p:strVal val="#ppt_x"/>
                                          </p:val>
                                        </p:tav>
                                      </p:tavLst>
                                    </p:anim>
                                    <p:anim calcmode="lin" valueType="num">
                                      <p:cBhvr additive="base">
                                        <p:cTn id="13" dur="2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70673"/>
                                        </p:tgtEl>
                                        <p:attrNameLst>
                                          <p:attrName>style.visibility</p:attrName>
                                        </p:attrNameLst>
                                      </p:cBhvr>
                                      <p:to>
                                        <p:strVal val="visible"/>
                                      </p:to>
                                    </p:set>
                                    <p:animEffect transition="in" filter="wipe(left)">
                                      <p:cBhvr>
                                        <p:cTn id="23" dur="2000"/>
                                        <p:tgtEl>
                                          <p:spTgt spid="7067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0664"/>
                                        </p:tgtEl>
                                        <p:attrNameLst>
                                          <p:attrName>style.visibility</p:attrName>
                                        </p:attrNameLst>
                                      </p:cBhvr>
                                      <p:to>
                                        <p:strVal val="visible"/>
                                      </p:to>
                                    </p:set>
                                    <p:animEffect transition="in" filter="wipe(left)">
                                      <p:cBhvr>
                                        <p:cTn id="28" dur="500"/>
                                        <p:tgtEl>
                                          <p:spTgt spid="70664"/>
                                        </p:tgtEl>
                                      </p:cBhvr>
                                    </p:animEffect>
                                  </p:childTnLst>
                                </p:cTn>
                              </p:par>
                            </p:childTnLst>
                          </p:cTn>
                        </p:par>
                      </p:childTnLst>
                    </p:cTn>
                  </p:par>
                  <p:par>
                    <p:cTn id="29" fill="hold">
                      <p:stCondLst>
                        <p:cond delay="indefinite"/>
                      </p:stCondLst>
                      <p:childTnLst>
                        <p:par>
                          <p:cTn id="30" fill="hold">
                            <p:stCondLst>
                              <p:cond delay="0"/>
                            </p:stCondLst>
                            <p:childTnLst>
                              <p:par>
                                <p:cTn id="31" presetID="45"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500"/>
                                        <p:tgtEl>
                                          <p:spTgt spid="14"/>
                                        </p:tgtEl>
                                      </p:cBhvr>
                                    </p:animEffect>
                                    <p:anim calcmode="lin" valueType="num">
                                      <p:cBhvr>
                                        <p:cTn id="34" dur="1500" fill="hold"/>
                                        <p:tgtEl>
                                          <p:spTgt spid="14"/>
                                        </p:tgtEl>
                                        <p:attrNameLst>
                                          <p:attrName>ppt_w</p:attrName>
                                        </p:attrNameLst>
                                      </p:cBhvr>
                                      <p:tavLst>
                                        <p:tav tm="0" fmla="#ppt_w*sin(2.5*pi*$)">
                                          <p:val>
                                            <p:fltVal val="0"/>
                                          </p:val>
                                        </p:tav>
                                        <p:tav tm="100000">
                                          <p:val>
                                            <p:fltVal val="1"/>
                                          </p:val>
                                        </p:tav>
                                      </p:tavLst>
                                    </p:anim>
                                    <p:anim calcmode="lin" valueType="num">
                                      <p:cBhvr>
                                        <p:cTn id="35" dur="1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41083"/>
                                        </p:tgtEl>
                                        <p:attrNameLst>
                                          <p:attrName>style.visibility</p:attrName>
                                        </p:attrNameLst>
                                      </p:cBhvr>
                                      <p:to>
                                        <p:strVal val="visible"/>
                                      </p:to>
                                    </p:set>
                                    <p:animEffect transition="in" filter="wipe(left)">
                                      <p:cBhvr>
                                        <p:cTn id="40" dur="500"/>
                                        <p:tgtEl>
                                          <p:spTgt spid="4108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1750"/>
                                        <p:tgtEl>
                                          <p:spTgt spid="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2" grpId="0" autoUpdateAnimBg="0"/>
      <p:bldP spid="70664" grpId="0"/>
      <p:bldP spid="14" grpId="0" animBg="1"/>
      <p:bldP spid="1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3"/>
          <p:cNvSpPr>
            <a:spLocks noGrp="1"/>
          </p:cNvSpPr>
          <p:nvPr>
            <p:ph type="sldNum" sz="quarter" idx="12"/>
          </p:nvPr>
        </p:nvSpPr>
        <p:spPr>
          <a:xfrm>
            <a:off x="7080250" y="84357"/>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983216A8-4CB4-4288-95D1-3458008622F3}" type="slidenum">
              <a:rPr kumimoji="0" lang="zh-CN" altLang="en-US" sz="2000" smtClean="0">
                <a:solidFill>
                  <a:srgbClr val="0000FF"/>
                </a:solidFill>
              </a:rPr>
            </a:fld>
            <a:endParaRPr kumimoji="0" lang="en-US" altLang="zh-CN" sz="2000" dirty="0" smtClean="0">
              <a:solidFill>
                <a:srgbClr val="0000FF"/>
              </a:solidFill>
            </a:endParaRPr>
          </a:p>
        </p:txBody>
      </p:sp>
      <p:sp>
        <p:nvSpPr>
          <p:cNvPr id="39940" name="Text Box 4"/>
          <p:cNvSpPr txBox="1">
            <a:spLocks noChangeArrowheads="1"/>
          </p:cNvSpPr>
          <p:nvPr/>
        </p:nvSpPr>
        <p:spPr bwMode="auto">
          <a:xfrm>
            <a:off x="1125696" y="164259"/>
            <a:ext cx="3657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③ 径向基准面</a:t>
            </a:r>
            <a:r>
              <a:rPr lang="en-US" altLang="zh-CN" b="1" dirty="0" err="1"/>
              <a:t>S</a:t>
            </a:r>
            <a:r>
              <a:rPr lang="en-US" altLang="zh-CN" b="1" baseline="-30000" dirty="0" err="1"/>
              <a:t>r</a:t>
            </a:r>
            <a:r>
              <a:rPr lang="en-US" altLang="zh-CN" b="1" dirty="0"/>
              <a:t>  </a:t>
            </a:r>
            <a:endParaRPr lang="zh-CN" altLang="en-US" b="1" dirty="0"/>
          </a:p>
        </p:txBody>
      </p:sp>
      <p:sp>
        <p:nvSpPr>
          <p:cNvPr id="39941" name="Text Box 5"/>
          <p:cNvSpPr txBox="1">
            <a:spLocks noChangeArrowheads="1"/>
          </p:cNvSpPr>
          <p:nvPr/>
        </p:nvSpPr>
        <p:spPr bwMode="auto">
          <a:xfrm>
            <a:off x="514341" y="550022"/>
            <a:ext cx="748963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        由于齿顶圆作为加工和测量基准，因此，不必另规定径向基准面。 </a:t>
            </a:r>
            <a:endParaRPr lang="zh-CN" altLang="en-US" b="1" dirty="0"/>
          </a:p>
        </p:txBody>
      </p:sp>
      <p:sp>
        <p:nvSpPr>
          <p:cNvPr id="39942" name="Text Box 6"/>
          <p:cNvSpPr txBox="1">
            <a:spLocks noChangeArrowheads="1"/>
          </p:cNvSpPr>
          <p:nvPr/>
        </p:nvSpPr>
        <p:spPr bwMode="auto">
          <a:xfrm>
            <a:off x="1106475" y="1329847"/>
            <a:ext cx="322583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④ 轴向基准面</a:t>
            </a:r>
            <a:r>
              <a:rPr lang="en-US" altLang="zh-CN" b="1" dirty="0"/>
              <a:t>S</a:t>
            </a:r>
            <a:r>
              <a:rPr lang="en-US" altLang="zh-CN" b="1" baseline="-30000" dirty="0"/>
              <a:t>i</a:t>
            </a:r>
            <a:r>
              <a:rPr lang="en-US" altLang="zh-CN" b="1" dirty="0"/>
              <a:t> </a:t>
            </a:r>
            <a:endParaRPr lang="zh-CN" altLang="en-US" b="1" dirty="0"/>
          </a:p>
        </p:txBody>
      </p:sp>
      <p:sp>
        <p:nvSpPr>
          <p:cNvPr id="39944" name="Text Box 8"/>
          <p:cNvSpPr txBox="1">
            <a:spLocks noChangeArrowheads="1"/>
          </p:cNvSpPr>
          <p:nvPr/>
        </p:nvSpPr>
        <p:spPr bwMode="auto">
          <a:xfrm>
            <a:off x="1104360" y="1727722"/>
            <a:ext cx="623747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轴向基准面的轴向圆跳动公差由表10.1</a:t>
            </a:r>
            <a:r>
              <a:rPr lang="en-US" altLang="zh-CN" b="1" dirty="0"/>
              <a:t>0</a:t>
            </a:r>
            <a:r>
              <a:rPr lang="zh-CN" altLang="en-US" b="1" dirty="0"/>
              <a:t>  得</a:t>
            </a:r>
            <a:endParaRPr lang="zh-CN" altLang="en-US" b="1" dirty="0"/>
          </a:p>
        </p:txBody>
      </p:sp>
      <p:pic>
        <p:nvPicPr>
          <p:cNvPr id="10" name="Picture 1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73084" y="2758195"/>
            <a:ext cx="6678742" cy="3686993"/>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2" name="圆角矩形 11"/>
          <p:cNvSpPr>
            <a:spLocks noChangeArrowheads="1"/>
          </p:cNvSpPr>
          <p:nvPr/>
        </p:nvSpPr>
        <p:spPr bwMode="auto">
          <a:xfrm>
            <a:off x="6127403" y="4580118"/>
            <a:ext cx="1116013" cy="542291"/>
          </a:xfrm>
          <a:prstGeom prst="roundRect">
            <a:avLst>
              <a:gd name="adj" fmla="val 16667"/>
            </a:avLst>
          </a:prstGeom>
          <a:noFill/>
          <a:ln w="28575" algn="ctr">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pic>
        <p:nvPicPr>
          <p:cNvPr id="42109" name="Picture 1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0086" y="2210553"/>
            <a:ext cx="266700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110" name="Picture 1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452" y="2267042"/>
            <a:ext cx="3380461" cy="390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9940">
                                            <p:txEl>
                                              <p:pRg st="0" end="0"/>
                                            </p:txEl>
                                          </p:spTgt>
                                        </p:tgtEl>
                                        <p:attrNameLst>
                                          <p:attrName>style.visibility</p:attrName>
                                        </p:attrNameLst>
                                      </p:cBhvr>
                                      <p:to>
                                        <p:strVal val="visible"/>
                                      </p:to>
                                    </p:set>
                                    <p:animEffect transition="in" filter="wipe(left)">
                                      <p:cBhvr>
                                        <p:cTn id="7" dur="300"/>
                                        <p:tgtEl>
                                          <p:spTgt spid="3994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9941"/>
                                        </p:tgtEl>
                                        <p:attrNameLst>
                                          <p:attrName>style.visibility</p:attrName>
                                        </p:attrNameLst>
                                      </p:cBhvr>
                                      <p:to>
                                        <p:strVal val="visible"/>
                                      </p:to>
                                    </p:set>
                                    <p:animEffect transition="in" filter="wipe(left)">
                                      <p:cBhvr>
                                        <p:cTn id="12" dur="300"/>
                                        <p:tgtEl>
                                          <p:spTgt spid="399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9942">
                                            <p:txEl>
                                              <p:pRg st="0" end="0"/>
                                            </p:txEl>
                                          </p:spTgt>
                                        </p:tgtEl>
                                        <p:attrNameLst>
                                          <p:attrName>style.visibility</p:attrName>
                                        </p:attrNameLst>
                                      </p:cBhvr>
                                      <p:to>
                                        <p:strVal val="visible"/>
                                      </p:to>
                                    </p:set>
                                    <p:animEffect transition="in" filter="wipe(left)">
                                      <p:cBhvr>
                                        <p:cTn id="17" dur="300"/>
                                        <p:tgtEl>
                                          <p:spTgt spid="3994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9944"/>
                                        </p:tgtEl>
                                        <p:attrNameLst>
                                          <p:attrName>style.visibility</p:attrName>
                                        </p:attrNameLst>
                                      </p:cBhvr>
                                      <p:to>
                                        <p:strVal val="visible"/>
                                      </p:to>
                                    </p:set>
                                    <p:animEffect transition="in" filter="wipe(left)">
                                      <p:cBhvr>
                                        <p:cTn id="22" dur="300"/>
                                        <p:tgtEl>
                                          <p:spTgt spid="3994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000" fill="hold"/>
                                        <p:tgtEl>
                                          <p:spTgt spid="10"/>
                                        </p:tgtEl>
                                        <p:attrNameLst>
                                          <p:attrName>ppt_x</p:attrName>
                                        </p:attrNameLst>
                                      </p:cBhvr>
                                      <p:tavLst>
                                        <p:tav tm="0">
                                          <p:val>
                                            <p:strVal val="1+#ppt_w/2"/>
                                          </p:val>
                                        </p:tav>
                                        <p:tav tm="100000">
                                          <p:val>
                                            <p:strVal val="#ppt_x"/>
                                          </p:val>
                                        </p:tav>
                                      </p:tavLst>
                                    </p:anim>
                                    <p:anim calcmode="lin" valueType="num">
                                      <p:cBhvr additive="base">
                                        <p:cTn id="28" dur="20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fltVal val="0"/>
                                          </p:val>
                                        </p:tav>
                                        <p:tav tm="100000">
                                          <p:val>
                                            <p:strVal val="#ppt_w"/>
                                          </p:val>
                                        </p:tav>
                                      </p:tavLst>
                                    </p:anim>
                                    <p:anim calcmode="lin" valueType="num">
                                      <p:cBhvr>
                                        <p:cTn id="34" dur="1000" fill="hold"/>
                                        <p:tgtEl>
                                          <p:spTgt spid="12"/>
                                        </p:tgtEl>
                                        <p:attrNameLst>
                                          <p:attrName>ppt_h</p:attrName>
                                        </p:attrNameLst>
                                      </p:cBhvr>
                                      <p:tavLst>
                                        <p:tav tm="0">
                                          <p:val>
                                            <p:fltVal val="0"/>
                                          </p:val>
                                        </p:tav>
                                        <p:tav tm="100000">
                                          <p:val>
                                            <p:strVal val="#ppt_h"/>
                                          </p:val>
                                        </p:tav>
                                      </p:tavLst>
                                    </p:anim>
                                    <p:anim calcmode="lin" valueType="num">
                                      <p:cBhvr>
                                        <p:cTn id="35" dur="1000" fill="hold"/>
                                        <p:tgtEl>
                                          <p:spTgt spid="12"/>
                                        </p:tgtEl>
                                        <p:attrNameLst>
                                          <p:attrName>style.rotation</p:attrName>
                                        </p:attrNameLst>
                                      </p:cBhvr>
                                      <p:tavLst>
                                        <p:tav tm="0">
                                          <p:val>
                                            <p:fltVal val="90"/>
                                          </p:val>
                                        </p:tav>
                                        <p:tav tm="100000">
                                          <p:val>
                                            <p:fltVal val="0"/>
                                          </p:val>
                                        </p:tav>
                                      </p:tavLst>
                                    </p:anim>
                                    <p:animEffect transition="in" filter="fade">
                                      <p:cBhvr>
                                        <p:cTn id="36" dur="10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42109"/>
                                        </p:tgtEl>
                                        <p:attrNameLst>
                                          <p:attrName>style.visibility</p:attrName>
                                        </p:attrNameLst>
                                      </p:cBhvr>
                                      <p:to>
                                        <p:strVal val="visible"/>
                                      </p:to>
                                    </p:set>
                                    <p:animEffect transition="in" filter="wipe(left)">
                                      <p:cBhvr>
                                        <p:cTn id="41" dur="500"/>
                                        <p:tgtEl>
                                          <p:spTgt spid="4210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42110"/>
                                        </p:tgtEl>
                                        <p:attrNameLst>
                                          <p:attrName>style.visibility</p:attrName>
                                        </p:attrNameLst>
                                      </p:cBhvr>
                                      <p:to>
                                        <p:strVal val="visible"/>
                                      </p:to>
                                    </p:set>
                                    <p:animEffect transition="in" filter="wipe(left)">
                                      <p:cBhvr>
                                        <p:cTn id="46" dur="500"/>
                                        <p:tgtEl>
                                          <p:spTgt spid="42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utoUpdateAnimBg="0" build="p"/>
      <p:bldP spid="39941" grpId="0" autoUpdateAnimBg="0"/>
      <p:bldP spid="39942" grpId="0" autoUpdateAnimBg="0" build="p"/>
      <p:bldP spid="39944" grpId="0" autoUpdateAnimBg="0"/>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189478AA-4C21-4865-88B0-FE9C5370EF7E}" type="slidenum">
              <a:rPr kumimoji="0" lang="zh-CN" altLang="en-US" sz="2000" smtClean="0">
                <a:solidFill>
                  <a:srgbClr val="0000FF"/>
                </a:solidFill>
              </a:rPr>
            </a:fld>
            <a:endParaRPr kumimoji="0" lang="en-US" altLang="zh-CN" sz="2000" smtClean="0">
              <a:solidFill>
                <a:srgbClr val="0000FF"/>
              </a:solidFill>
            </a:endParaRPr>
          </a:p>
        </p:txBody>
      </p:sp>
      <p:sp>
        <p:nvSpPr>
          <p:cNvPr id="14343" name="Text Box 7"/>
          <p:cNvSpPr txBox="1">
            <a:spLocks noChangeArrowheads="1"/>
          </p:cNvSpPr>
          <p:nvPr/>
        </p:nvSpPr>
        <p:spPr bwMode="auto">
          <a:xfrm>
            <a:off x="1248356" y="1280333"/>
            <a:ext cx="4038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由 表10.11得 </a:t>
            </a:r>
            <a:endParaRPr lang="zh-CN" altLang="en-US" b="1" dirty="0"/>
          </a:p>
        </p:txBody>
      </p:sp>
      <p:sp>
        <p:nvSpPr>
          <p:cNvPr id="14344" name="Text Box 8"/>
          <p:cNvSpPr txBox="1">
            <a:spLocks noChangeArrowheads="1"/>
          </p:cNvSpPr>
          <p:nvPr/>
        </p:nvSpPr>
        <p:spPr bwMode="auto">
          <a:xfrm>
            <a:off x="1226131" y="1748118"/>
            <a:ext cx="65214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齿面表面粗糙度轮廓</a:t>
            </a:r>
            <a:r>
              <a:rPr lang="en-US" altLang="zh-CN" b="1" i="1" dirty="0">
                <a:solidFill>
                  <a:srgbClr val="FF0066"/>
                </a:solidFill>
              </a:rPr>
              <a:t>Ra</a:t>
            </a:r>
            <a:r>
              <a:rPr lang="zh-CN" altLang="en-US" b="1" dirty="0"/>
              <a:t>的上限值为</a:t>
            </a:r>
            <a:endParaRPr lang="zh-CN" altLang="en-US" b="1" dirty="0"/>
          </a:p>
        </p:txBody>
      </p:sp>
      <p:sp>
        <p:nvSpPr>
          <p:cNvPr id="14351" name="Text Box 15"/>
          <p:cNvSpPr txBox="1">
            <a:spLocks noChangeArrowheads="1"/>
          </p:cNvSpPr>
          <p:nvPr/>
        </p:nvSpPr>
        <p:spPr bwMode="auto">
          <a:xfrm>
            <a:off x="1196549" y="769158"/>
            <a:ext cx="36941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⑤ 表面粗糙度轮廓</a:t>
            </a:r>
            <a:endParaRPr lang="en-US" altLang="zh-CN" b="1" dirty="0"/>
          </a:p>
        </p:txBody>
      </p:sp>
      <p:sp>
        <p:nvSpPr>
          <p:cNvPr id="14352" name="Text Box 16"/>
          <p:cNvSpPr txBox="1">
            <a:spLocks noChangeArrowheads="1"/>
          </p:cNvSpPr>
          <p:nvPr/>
        </p:nvSpPr>
        <p:spPr bwMode="auto">
          <a:xfrm>
            <a:off x="6118125" y="1762406"/>
            <a:ext cx="200818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b="1" dirty="0">
                <a:solidFill>
                  <a:srgbClr val="FF0066"/>
                </a:solidFill>
              </a:rPr>
              <a:t>1.25</a:t>
            </a:r>
            <a:r>
              <a:rPr lang="en-US" altLang="zh-CN" b="1" dirty="0" err="1"/>
              <a:t>μm</a:t>
            </a:r>
            <a:r>
              <a:rPr lang="en-US" altLang="zh-CN" b="1" dirty="0"/>
              <a:t>。</a:t>
            </a:r>
            <a:endParaRPr lang="zh-CN" altLang="en-US" b="1" dirty="0"/>
          </a:p>
        </p:txBody>
      </p:sp>
      <p:sp>
        <p:nvSpPr>
          <p:cNvPr id="14363" name="Text Box 27"/>
          <p:cNvSpPr txBox="1">
            <a:spLocks noChangeArrowheads="1"/>
          </p:cNvSpPr>
          <p:nvPr/>
        </p:nvSpPr>
        <p:spPr bwMode="auto">
          <a:xfrm>
            <a:off x="1267700" y="2160461"/>
            <a:ext cx="4085546" cy="46166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或 </a:t>
            </a:r>
            <a:r>
              <a:rPr lang="en-US" altLang="zh-CN" b="1" i="1" dirty="0" err="1">
                <a:solidFill>
                  <a:srgbClr val="FF0066"/>
                </a:solidFill>
              </a:rPr>
              <a:t>Rz</a:t>
            </a:r>
            <a:r>
              <a:rPr lang="en-US" altLang="zh-CN" b="1" i="1" dirty="0">
                <a:solidFill>
                  <a:srgbClr val="FF0066"/>
                </a:solidFill>
              </a:rPr>
              <a:t> </a:t>
            </a:r>
            <a:r>
              <a:rPr lang="zh-CN" altLang="en-US" b="1" dirty="0"/>
              <a:t>的上限值为</a:t>
            </a:r>
            <a:r>
              <a:rPr lang="zh-CN" altLang="en-US" b="1" i="1" dirty="0"/>
              <a:t> </a:t>
            </a:r>
            <a:r>
              <a:rPr lang="zh-CN" altLang="en-US" b="1" dirty="0">
                <a:solidFill>
                  <a:srgbClr val="FF0066"/>
                </a:solidFill>
              </a:rPr>
              <a:t>8.0</a:t>
            </a:r>
            <a:r>
              <a:rPr lang="zh-CN" altLang="en-US" b="1" i="1" dirty="0"/>
              <a:t> </a:t>
            </a:r>
            <a:r>
              <a:rPr lang="en-US" altLang="zh-CN" b="1" dirty="0" err="1"/>
              <a:t>μm</a:t>
            </a:r>
            <a:r>
              <a:rPr lang="en-US" altLang="zh-CN" b="1" dirty="0"/>
              <a:t>。</a:t>
            </a:r>
            <a:endParaRPr lang="zh-CN" altLang="en-US" b="1" dirty="0"/>
          </a:p>
        </p:txBody>
      </p:sp>
      <p:pic>
        <p:nvPicPr>
          <p:cNvPr id="655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80075" y="2858748"/>
            <a:ext cx="6359280" cy="2734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31"/>
          <p:cNvSpPr>
            <a:spLocks noChangeArrowheads="1"/>
          </p:cNvSpPr>
          <p:nvPr/>
        </p:nvSpPr>
        <p:spPr bwMode="auto">
          <a:xfrm>
            <a:off x="2475975" y="4704367"/>
            <a:ext cx="914400" cy="258252"/>
          </a:xfrm>
          <a:prstGeom prst="rect">
            <a:avLst/>
          </a:prstGeom>
          <a:noFill/>
          <a:ln w="28575">
            <a:solidFill>
              <a:srgbClr val="FF0066"/>
            </a:solidFill>
            <a:miter lim="800000"/>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18" name="Rectangle 30"/>
          <p:cNvSpPr>
            <a:spLocks noChangeArrowheads="1"/>
          </p:cNvSpPr>
          <p:nvPr/>
        </p:nvSpPr>
        <p:spPr bwMode="auto">
          <a:xfrm>
            <a:off x="4874146" y="4665218"/>
            <a:ext cx="914400" cy="336550"/>
          </a:xfrm>
          <a:prstGeom prst="rect">
            <a:avLst/>
          </a:prstGeom>
          <a:noFill/>
          <a:ln w="28575">
            <a:solidFill>
              <a:srgbClr val="FF0066"/>
            </a:solidFill>
            <a:miter lim="800000"/>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351">
                                            <p:txEl>
                                              <p:pRg st="0" end="0"/>
                                            </p:txEl>
                                          </p:spTgt>
                                        </p:tgtEl>
                                        <p:attrNameLst>
                                          <p:attrName>style.visibility</p:attrName>
                                        </p:attrNameLst>
                                      </p:cBhvr>
                                      <p:to>
                                        <p:strVal val="visible"/>
                                      </p:to>
                                    </p:set>
                                    <p:animEffect transition="in" filter="wipe(left)">
                                      <p:cBhvr>
                                        <p:cTn id="7" dur="300"/>
                                        <p:tgtEl>
                                          <p:spTgt spid="143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4343"/>
                                        </p:tgtEl>
                                        <p:attrNameLst>
                                          <p:attrName>style.visibility</p:attrName>
                                        </p:attrNameLst>
                                      </p:cBhvr>
                                      <p:to>
                                        <p:strVal val="visible"/>
                                      </p:to>
                                    </p:set>
                                    <p:animEffect transition="in" filter="wipe(left)">
                                      <p:cBhvr>
                                        <p:cTn id="12" dur="300"/>
                                        <p:tgtEl>
                                          <p:spTgt spid="1434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5538"/>
                                        </p:tgtEl>
                                        <p:attrNameLst>
                                          <p:attrName>style.visibility</p:attrName>
                                        </p:attrNameLst>
                                      </p:cBhvr>
                                      <p:to>
                                        <p:strVal val="visible"/>
                                      </p:to>
                                    </p:set>
                                    <p:anim calcmode="lin" valueType="num">
                                      <p:cBhvr additive="base">
                                        <p:cTn id="17" dur="500" fill="hold"/>
                                        <p:tgtEl>
                                          <p:spTgt spid="65538"/>
                                        </p:tgtEl>
                                        <p:attrNameLst>
                                          <p:attrName>ppt_x</p:attrName>
                                        </p:attrNameLst>
                                      </p:cBhvr>
                                      <p:tavLst>
                                        <p:tav tm="0">
                                          <p:val>
                                            <p:strVal val="#ppt_x"/>
                                          </p:val>
                                        </p:tav>
                                        <p:tav tm="100000">
                                          <p:val>
                                            <p:strVal val="#ppt_x"/>
                                          </p:val>
                                        </p:tav>
                                      </p:tavLst>
                                    </p:anim>
                                    <p:anim calcmode="lin" valueType="num">
                                      <p:cBhvr additive="base">
                                        <p:cTn id="18" dur="500" fill="hold"/>
                                        <p:tgtEl>
                                          <p:spTgt spid="6553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4344"/>
                                        </p:tgtEl>
                                        <p:attrNameLst>
                                          <p:attrName>style.visibility</p:attrName>
                                        </p:attrNameLst>
                                      </p:cBhvr>
                                      <p:to>
                                        <p:strVal val="visible"/>
                                      </p:to>
                                    </p:set>
                                    <p:animEffect transition="in" filter="wipe(left)">
                                      <p:cBhvr>
                                        <p:cTn id="23" dur="300"/>
                                        <p:tgtEl>
                                          <p:spTgt spid="1434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42"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outHorizont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4352"/>
                                        </p:tgtEl>
                                        <p:attrNameLst>
                                          <p:attrName>style.visibility</p:attrName>
                                        </p:attrNameLst>
                                      </p:cBhvr>
                                      <p:to>
                                        <p:strVal val="visible"/>
                                      </p:to>
                                    </p:set>
                                    <p:animEffect transition="in" filter="wipe(left)">
                                      <p:cBhvr>
                                        <p:cTn id="33" dur="300"/>
                                        <p:tgtEl>
                                          <p:spTgt spid="1435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4363"/>
                                        </p:tgtEl>
                                        <p:attrNameLst>
                                          <p:attrName>style.visibility</p:attrName>
                                        </p:attrNameLst>
                                      </p:cBhvr>
                                      <p:to>
                                        <p:strVal val="visible"/>
                                      </p:to>
                                    </p:set>
                                    <p:animEffect transition="in" filter="wipe(left)">
                                      <p:cBhvr>
                                        <p:cTn id="38" dur="300"/>
                                        <p:tgtEl>
                                          <p:spTgt spid="1436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42"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arn(outHorizontal)">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autoUpdateAnimBg="0"/>
      <p:bldP spid="14344" grpId="0" autoUpdateAnimBg="0"/>
      <p:bldP spid="14351" grpId="0" autoUpdateAnimBg="0" build="p"/>
      <p:bldP spid="14352" grpId="0" autoUpdateAnimBg="0"/>
      <p:bldP spid="14363" grpId="0" autoUpdateAnimBg="0"/>
      <p:bldP spid="17" grpId="0" animBg="1"/>
      <p:bldP spid="1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4FFF6895-8B0B-47C5-8C65-790D31C86EBF}" type="slidenum">
              <a:rPr kumimoji="0" lang="zh-CN" altLang="en-US" sz="2000" smtClean="0">
                <a:solidFill>
                  <a:srgbClr val="0000FF"/>
                </a:solidFill>
              </a:rPr>
            </a:fld>
            <a:endParaRPr kumimoji="0" lang="en-US" altLang="zh-CN" sz="2000" smtClean="0">
              <a:solidFill>
                <a:srgbClr val="0000FF"/>
              </a:solidFill>
            </a:endParaRPr>
          </a:p>
        </p:txBody>
      </p:sp>
      <p:sp>
        <p:nvSpPr>
          <p:cNvPr id="72709" name="Text Box 1029"/>
          <p:cNvSpPr txBox="1">
            <a:spLocks noChangeArrowheads="1"/>
          </p:cNvSpPr>
          <p:nvPr/>
        </p:nvSpPr>
        <p:spPr bwMode="auto">
          <a:xfrm>
            <a:off x="1019588" y="2702769"/>
            <a:ext cx="6712873"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spcBef>
                <a:spcPct val="50000"/>
              </a:spcBef>
            </a:pPr>
            <a:r>
              <a:rPr lang="zh-CN" altLang="en-US" b="1" dirty="0"/>
              <a:t>(6) 未注</a:t>
            </a:r>
            <a:r>
              <a:rPr lang="zh-CN" altLang="en-US" b="1" dirty="0" smtClean="0"/>
              <a:t>尺寸公差取 </a:t>
            </a:r>
            <a:r>
              <a:rPr lang="en-US" altLang="zh-CN" b="1" dirty="0" smtClean="0"/>
              <a:t>f </a:t>
            </a:r>
            <a:r>
              <a:rPr lang="zh-CN" altLang="en-US" b="1" dirty="0"/>
              <a:t>级，未注几何</a:t>
            </a:r>
            <a:r>
              <a:rPr lang="zh-CN" altLang="en-US" b="1" dirty="0" smtClean="0"/>
              <a:t>公差取</a:t>
            </a:r>
            <a:r>
              <a:rPr lang="en-US" altLang="zh-CN" b="1" dirty="0" smtClean="0"/>
              <a:t>K</a:t>
            </a:r>
            <a:r>
              <a:rPr lang="zh-CN" altLang="en-US" b="1" dirty="0"/>
              <a:t>级</a:t>
            </a:r>
            <a:endParaRPr lang="zh-CN" altLang="en-US" b="1" dirty="0"/>
          </a:p>
        </p:txBody>
      </p:sp>
      <p:sp>
        <p:nvSpPr>
          <p:cNvPr id="72711" name="Text Box 1031"/>
          <p:cNvSpPr txBox="1">
            <a:spLocks noChangeArrowheads="1"/>
          </p:cNvSpPr>
          <p:nvPr/>
        </p:nvSpPr>
        <p:spPr bwMode="auto">
          <a:xfrm>
            <a:off x="1091938" y="936621"/>
            <a:ext cx="60293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内孔表面粗糙度轮廓</a:t>
            </a:r>
            <a:r>
              <a:rPr lang="en-US" altLang="zh-CN" b="1" i="1" dirty="0"/>
              <a:t>Ra</a:t>
            </a:r>
            <a:r>
              <a:rPr lang="zh-CN" altLang="en-US" b="1" dirty="0"/>
              <a:t>的上</a:t>
            </a:r>
            <a:r>
              <a:rPr lang="zh-CN" altLang="en-US" b="1" dirty="0" smtClean="0"/>
              <a:t>限值取</a:t>
            </a:r>
            <a:endParaRPr lang="zh-CN" altLang="en-US" b="1" dirty="0"/>
          </a:p>
        </p:txBody>
      </p:sp>
      <p:sp>
        <p:nvSpPr>
          <p:cNvPr id="72712" name="Text Box 1032"/>
          <p:cNvSpPr txBox="1">
            <a:spLocks noChangeArrowheads="1"/>
          </p:cNvSpPr>
          <p:nvPr/>
        </p:nvSpPr>
        <p:spPr bwMode="auto">
          <a:xfrm>
            <a:off x="1052365" y="1410389"/>
            <a:ext cx="407004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smtClean="0"/>
              <a:t>顶圆</a:t>
            </a:r>
            <a:r>
              <a:rPr lang="en-US" altLang="zh-CN" b="1" i="1" dirty="0"/>
              <a:t>Ra</a:t>
            </a:r>
            <a:r>
              <a:rPr lang="zh-CN" altLang="en-US" b="1" dirty="0"/>
              <a:t>的上</a:t>
            </a:r>
            <a:r>
              <a:rPr lang="zh-CN" altLang="en-US" b="1" dirty="0" smtClean="0"/>
              <a:t>限值取</a:t>
            </a:r>
            <a:endParaRPr lang="zh-CN" altLang="en-US" b="1" dirty="0"/>
          </a:p>
        </p:txBody>
      </p:sp>
      <p:sp>
        <p:nvSpPr>
          <p:cNvPr id="72713" name="Text Box 1033"/>
          <p:cNvSpPr txBox="1">
            <a:spLocks noChangeArrowheads="1"/>
          </p:cNvSpPr>
          <p:nvPr/>
        </p:nvSpPr>
        <p:spPr bwMode="auto">
          <a:xfrm>
            <a:off x="1080588" y="1870896"/>
            <a:ext cx="373111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smtClean="0"/>
              <a:t>端面</a:t>
            </a:r>
            <a:r>
              <a:rPr lang="en-US" altLang="zh-CN" b="1" i="1" dirty="0"/>
              <a:t>Ra</a:t>
            </a:r>
            <a:r>
              <a:rPr lang="zh-CN" altLang="en-US" b="1" dirty="0"/>
              <a:t>的上</a:t>
            </a:r>
            <a:r>
              <a:rPr lang="zh-CN" altLang="en-US" b="1" dirty="0" smtClean="0"/>
              <a:t>限值取</a:t>
            </a:r>
            <a:endParaRPr lang="zh-CN" altLang="en-US" b="1" dirty="0"/>
          </a:p>
        </p:txBody>
      </p:sp>
      <p:sp>
        <p:nvSpPr>
          <p:cNvPr id="72714" name="Text Box 1034"/>
          <p:cNvSpPr txBox="1">
            <a:spLocks noChangeArrowheads="1"/>
          </p:cNvSpPr>
          <p:nvPr/>
        </p:nvSpPr>
        <p:spPr bwMode="auto">
          <a:xfrm>
            <a:off x="1044857" y="2291478"/>
            <a:ext cx="58080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smtClean="0"/>
              <a:t>其余表面</a:t>
            </a:r>
            <a:r>
              <a:rPr lang="en-US" altLang="zh-CN" b="1" i="1" dirty="0"/>
              <a:t>Ra</a:t>
            </a:r>
            <a:r>
              <a:rPr lang="zh-CN" altLang="en-US" b="1" dirty="0"/>
              <a:t>的上</a:t>
            </a:r>
            <a:r>
              <a:rPr lang="zh-CN" altLang="en-US" b="1" dirty="0" smtClean="0"/>
              <a:t>限值取12</a:t>
            </a:r>
            <a:r>
              <a:rPr lang="zh-CN" altLang="en-US" b="1" dirty="0"/>
              <a:t>.5</a:t>
            </a:r>
            <a:r>
              <a:rPr lang="en-US" altLang="zh-CN" b="1" dirty="0" err="1"/>
              <a:t>μm</a:t>
            </a:r>
            <a:r>
              <a:rPr lang="en-US" altLang="zh-CN" b="1" dirty="0"/>
              <a:t>。</a:t>
            </a:r>
            <a:endParaRPr lang="zh-CN" altLang="en-US" b="1" dirty="0"/>
          </a:p>
        </p:txBody>
      </p:sp>
      <p:sp>
        <p:nvSpPr>
          <p:cNvPr id="72715" name="Text Box 1035"/>
          <p:cNvSpPr txBox="1">
            <a:spLocks noChangeArrowheads="1"/>
          </p:cNvSpPr>
          <p:nvPr/>
        </p:nvSpPr>
        <p:spPr bwMode="auto">
          <a:xfrm>
            <a:off x="5855732" y="938867"/>
            <a:ext cx="206533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b="1" dirty="0"/>
              <a:t>1.25</a:t>
            </a:r>
            <a:r>
              <a:rPr lang="en-US" altLang="zh-CN" b="1" dirty="0" err="1" smtClean="0"/>
              <a:t>μm</a:t>
            </a:r>
            <a:r>
              <a:rPr lang="zh-CN" altLang="en-US" b="1" dirty="0" smtClean="0"/>
              <a:t>，</a:t>
            </a:r>
            <a:endParaRPr lang="zh-CN" altLang="en-US" b="1" dirty="0"/>
          </a:p>
        </p:txBody>
      </p:sp>
      <p:sp>
        <p:nvSpPr>
          <p:cNvPr id="72716" name="Text Box 1036"/>
          <p:cNvSpPr txBox="1">
            <a:spLocks noChangeArrowheads="1"/>
          </p:cNvSpPr>
          <p:nvPr/>
        </p:nvSpPr>
        <p:spPr bwMode="auto">
          <a:xfrm>
            <a:off x="3847285" y="1840017"/>
            <a:ext cx="21097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800" b="1" dirty="0"/>
              <a:t>2.5</a:t>
            </a:r>
            <a:r>
              <a:rPr lang="en-US" altLang="zh-CN" sz="2800" b="1" dirty="0" err="1"/>
              <a:t>μm</a:t>
            </a:r>
            <a:r>
              <a:rPr lang="en-US" altLang="zh-CN" sz="2800" b="1" dirty="0"/>
              <a:t>，</a:t>
            </a:r>
            <a:endParaRPr lang="zh-CN" altLang="en-US" sz="2800" b="1" dirty="0"/>
          </a:p>
        </p:txBody>
      </p:sp>
      <p:sp>
        <p:nvSpPr>
          <p:cNvPr id="72717" name="Text Box 1037"/>
          <p:cNvSpPr txBox="1">
            <a:spLocks noChangeArrowheads="1"/>
          </p:cNvSpPr>
          <p:nvPr/>
        </p:nvSpPr>
        <p:spPr bwMode="auto">
          <a:xfrm>
            <a:off x="3728064" y="1418288"/>
            <a:ext cx="1981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3.2</a:t>
            </a:r>
            <a:r>
              <a:rPr lang="en-US" altLang="zh-CN" b="1" dirty="0" err="1" smtClean="0"/>
              <a:t>μm</a:t>
            </a:r>
            <a:r>
              <a:rPr lang="en-US" altLang="zh-CN" b="1" dirty="0" smtClean="0"/>
              <a:t> </a:t>
            </a:r>
            <a:r>
              <a:rPr lang="zh-CN" altLang="en-US" dirty="0" smtClean="0"/>
              <a:t>，</a:t>
            </a:r>
            <a:endParaRPr lang="zh-CN" altLang="en-US" sz="2800" dirty="0"/>
          </a:p>
        </p:txBody>
      </p:sp>
      <p:sp>
        <p:nvSpPr>
          <p:cNvPr id="72718" name="Text Box 1038"/>
          <p:cNvSpPr txBox="1">
            <a:spLocks noChangeArrowheads="1"/>
          </p:cNvSpPr>
          <p:nvPr/>
        </p:nvSpPr>
        <p:spPr bwMode="auto">
          <a:xfrm>
            <a:off x="1120987" y="517659"/>
            <a:ext cx="3097213" cy="46166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由表10.12</a:t>
            </a:r>
            <a:r>
              <a:rPr lang="zh-CN" altLang="en-US" b="1" dirty="0" smtClean="0"/>
              <a:t>得：</a:t>
            </a:r>
            <a:endParaRPr lang="zh-CN" altLang="en-US" b="1" dirty="0"/>
          </a:p>
        </p:txBody>
      </p:sp>
      <p:pic>
        <p:nvPicPr>
          <p:cNvPr id="14" name="Picture 4" descr="表10-12基准面粗糙度"/>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0807" y="3185032"/>
            <a:ext cx="7534355" cy="3126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椭圆 16"/>
          <p:cNvSpPr/>
          <p:nvPr/>
        </p:nvSpPr>
        <p:spPr bwMode="auto">
          <a:xfrm>
            <a:off x="5161362" y="4961469"/>
            <a:ext cx="1079636" cy="311866"/>
          </a:xfrm>
          <a:prstGeom prst="ellipse">
            <a:avLst/>
          </a:prstGeom>
          <a:noFill/>
          <a:ln w="28575" cap="flat" cmpd="sng" algn="ctr">
            <a:solidFill>
              <a:srgbClr val="FF0066"/>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8" name="椭圆 17"/>
          <p:cNvSpPr/>
          <p:nvPr/>
        </p:nvSpPr>
        <p:spPr bwMode="auto">
          <a:xfrm>
            <a:off x="5181039" y="5840360"/>
            <a:ext cx="1130981" cy="311866"/>
          </a:xfrm>
          <a:prstGeom prst="ellipse">
            <a:avLst/>
          </a:prstGeom>
          <a:noFill/>
          <a:ln w="28575" cap="flat" cmpd="sng" algn="ctr">
            <a:solidFill>
              <a:srgbClr val="FF0066"/>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9" name="椭圆 18"/>
          <p:cNvSpPr/>
          <p:nvPr/>
        </p:nvSpPr>
        <p:spPr bwMode="auto">
          <a:xfrm>
            <a:off x="4023333" y="5574029"/>
            <a:ext cx="1138029" cy="311866"/>
          </a:xfrm>
          <a:prstGeom prst="ellipse">
            <a:avLst/>
          </a:prstGeom>
          <a:noFill/>
          <a:ln w="28575" cap="flat" cmpd="sng" algn="ctr">
            <a:solidFill>
              <a:srgbClr val="FF0066"/>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2718"/>
                                        </p:tgtEl>
                                        <p:attrNameLst>
                                          <p:attrName>style.visibility</p:attrName>
                                        </p:attrNameLst>
                                      </p:cBhvr>
                                      <p:to>
                                        <p:strVal val="visible"/>
                                      </p:to>
                                    </p:set>
                                    <p:animEffect transition="in" filter="wipe(left)">
                                      <p:cBhvr>
                                        <p:cTn id="7" dur="300"/>
                                        <p:tgtEl>
                                          <p:spTgt spid="727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72711"/>
                                        </p:tgtEl>
                                        <p:attrNameLst>
                                          <p:attrName>style.visibility</p:attrName>
                                        </p:attrNameLst>
                                      </p:cBhvr>
                                      <p:to>
                                        <p:strVal val="visible"/>
                                      </p:to>
                                    </p:set>
                                    <p:animEffect transition="in" filter="wipe(left)">
                                      <p:cBhvr>
                                        <p:cTn id="18" dur="300"/>
                                        <p:tgtEl>
                                          <p:spTgt spid="7271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72715"/>
                                        </p:tgtEl>
                                        <p:attrNameLst>
                                          <p:attrName>style.visibility</p:attrName>
                                        </p:attrNameLst>
                                      </p:cBhvr>
                                      <p:to>
                                        <p:strVal val="visible"/>
                                      </p:to>
                                    </p:set>
                                    <p:animEffect transition="in" filter="wipe(left)">
                                      <p:cBhvr>
                                        <p:cTn id="28" dur="300"/>
                                        <p:tgtEl>
                                          <p:spTgt spid="727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72712"/>
                                        </p:tgtEl>
                                        <p:attrNameLst>
                                          <p:attrName>style.visibility</p:attrName>
                                        </p:attrNameLst>
                                      </p:cBhvr>
                                      <p:to>
                                        <p:strVal val="visible"/>
                                      </p:to>
                                    </p:set>
                                    <p:animEffect transition="in" filter="wipe(left)">
                                      <p:cBhvr>
                                        <p:cTn id="33" dur="300"/>
                                        <p:tgtEl>
                                          <p:spTgt spid="7271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72717"/>
                                        </p:tgtEl>
                                        <p:attrNameLst>
                                          <p:attrName>style.visibility</p:attrName>
                                        </p:attrNameLst>
                                      </p:cBhvr>
                                      <p:to>
                                        <p:strVal val="visible"/>
                                      </p:to>
                                    </p:set>
                                    <p:animEffect transition="in" filter="wipe(left)">
                                      <p:cBhvr>
                                        <p:cTn id="43" dur="300"/>
                                        <p:tgtEl>
                                          <p:spTgt spid="7271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72713"/>
                                        </p:tgtEl>
                                        <p:attrNameLst>
                                          <p:attrName>style.visibility</p:attrName>
                                        </p:attrNameLst>
                                      </p:cBhvr>
                                      <p:to>
                                        <p:strVal val="visible"/>
                                      </p:to>
                                    </p:set>
                                    <p:animEffect transition="in" filter="wipe(left)">
                                      <p:cBhvr>
                                        <p:cTn id="48" dur="300"/>
                                        <p:tgtEl>
                                          <p:spTgt spid="7271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72716"/>
                                        </p:tgtEl>
                                        <p:attrNameLst>
                                          <p:attrName>style.visibility</p:attrName>
                                        </p:attrNameLst>
                                      </p:cBhvr>
                                      <p:to>
                                        <p:strVal val="visible"/>
                                      </p:to>
                                    </p:set>
                                    <p:animEffect transition="in" filter="wipe(left)">
                                      <p:cBhvr>
                                        <p:cTn id="58" dur="300"/>
                                        <p:tgtEl>
                                          <p:spTgt spid="7271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iterate type="wd">
                                    <p:tmPct val="100000"/>
                                  </p:iterate>
                                  <p:childTnLst>
                                    <p:set>
                                      <p:cBhvr>
                                        <p:cTn id="62" dur="1" fill="hold">
                                          <p:stCondLst>
                                            <p:cond delay="0"/>
                                          </p:stCondLst>
                                        </p:cTn>
                                        <p:tgtEl>
                                          <p:spTgt spid="72714"/>
                                        </p:tgtEl>
                                        <p:attrNameLst>
                                          <p:attrName>style.visibility</p:attrName>
                                        </p:attrNameLst>
                                      </p:cBhvr>
                                      <p:to>
                                        <p:strVal val="visible"/>
                                      </p:to>
                                    </p:set>
                                    <p:animEffect transition="in" filter="wipe(left)">
                                      <p:cBhvr>
                                        <p:cTn id="63" dur="300"/>
                                        <p:tgtEl>
                                          <p:spTgt spid="7271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iterate type="wd">
                                    <p:tmPct val="100000"/>
                                  </p:iterate>
                                  <p:childTnLst>
                                    <p:set>
                                      <p:cBhvr>
                                        <p:cTn id="67" dur="1" fill="hold">
                                          <p:stCondLst>
                                            <p:cond delay="0"/>
                                          </p:stCondLst>
                                        </p:cTn>
                                        <p:tgtEl>
                                          <p:spTgt spid="72709">
                                            <p:txEl>
                                              <p:pRg st="0" end="0"/>
                                            </p:txEl>
                                          </p:spTgt>
                                        </p:tgtEl>
                                        <p:attrNameLst>
                                          <p:attrName>style.visibility</p:attrName>
                                        </p:attrNameLst>
                                      </p:cBhvr>
                                      <p:to>
                                        <p:strVal val="visible"/>
                                      </p:to>
                                    </p:set>
                                    <p:animEffect transition="in" filter="wipe(left)">
                                      <p:cBhvr>
                                        <p:cTn id="68" dur="300"/>
                                        <p:tgtEl>
                                          <p:spTgt spid="727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autoUpdateAnimBg="0" build="p"/>
      <p:bldP spid="72711" grpId="0" autoUpdateAnimBg="0"/>
      <p:bldP spid="72712" grpId="0" autoUpdateAnimBg="0"/>
      <p:bldP spid="72713" grpId="0" autoUpdateAnimBg="0"/>
      <p:bldP spid="72714" grpId="0" autoUpdateAnimBg="0"/>
      <p:bldP spid="72715" grpId="0" autoUpdateAnimBg="0"/>
      <p:bldP spid="72716" grpId="0" autoUpdateAnimBg="0"/>
      <p:bldP spid="72717" grpId="0" autoUpdateAnimBg="0"/>
      <p:bldP spid="72718" grpId="0" autoUpdateAnimBg="0"/>
      <p:bldP spid="17" grpId="0" animBg="1"/>
      <p:bldP spid="18" grpId="0" animBg="1"/>
      <p:bldP spid="1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BE603E79-E4EE-41B0-B155-920D3C14A463}" type="slidenum">
              <a:rPr lang="zh-CN" altLang="en-US" smtClean="0"/>
            </a:fld>
            <a:endParaRPr lang="en-US" altLang="zh-CN"/>
          </a:p>
        </p:txBody>
      </p:sp>
      <mc:AlternateContent xmlns:mc="http://schemas.openxmlformats.org/markup-compatibility/2006">
        <mc:Choice xmlns:a14="http://schemas.microsoft.com/office/drawing/2010/main" Requires="a14">
          <p:sp>
            <p:nvSpPr>
              <p:cNvPr id="4" name="矩形 3"/>
              <p:cNvSpPr/>
              <p:nvPr/>
            </p:nvSpPr>
            <p:spPr>
              <a:xfrm>
                <a:off x="1105268" y="398119"/>
                <a:ext cx="6192175" cy="1569660"/>
              </a:xfrm>
              <a:prstGeom prst="rect">
                <a:avLst/>
              </a:prstGeom>
            </p:spPr>
            <p:txBody>
              <a:bodyPr wrap="square">
                <a:spAutoFit/>
              </a:bodyPr>
              <a:lstStyle/>
              <a:p>
                <a:pPr algn="l"/>
                <a:r>
                  <a:rPr lang="en-US" altLang="zh-CN" b="1" dirty="0" smtClean="0"/>
                  <a:t>(7) </a:t>
                </a:r>
                <a:r>
                  <a:rPr lang="zh-CN" altLang="en-US" b="1" dirty="0"/>
                  <a:t>确定齿轮副精度</a:t>
                </a:r>
              </a:p>
              <a:p>
                <a:pPr algn="l"/>
                <a:r>
                  <a:rPr lang="zh-CN" altLang="en-US" b="1" dirty="0" smtClean="0">
                    <a:latin typeface="宋体"/>
                    <a:ea typeface="宋体"/>
                  </a:rPr>
                  <a:t>① </a:t>
                </a:r>
                <a:r>
                  <a:rPr lang="zh-CN" altLang="en-US" b="1" dirty="0" smtClean="0"/>
                  <a:t>齿轮</a:t>
                </a:r>
                <a:r>
                  <a:rPr lang="zh-CN" altLang="en-US" b="1" dirty="0"/>
                  <a:t>副中心距极限偏差</a:t>
                </a:r>
                <a:r>
                  <a:rPr lang="en-US" altLang="zh-CN" b="1" dirty="0">
                    <a:latin typeface="Times New Roman"/>
                    <a:cs typeface="Times New Roman"/>
                  </a:rPr>
                  <a:t>± </a:t>
                </a:r>
                <a14:m>
                  <m:oMath xmlns:m="http://schemas.openxmlformats.org/officeDocument/2006/math">
                    <m:sSub>
                      <m:sSubPr>
                        <m:ctrlPr>
                          <a:rPr lang="en-US" altLang="zh-CN" b="1" i="1" smtClean="0">
                            <a:latin typeface="Cambria Math"/>
                          </a:rPr>
                        </m:ctrlPr>
                      </m:sSubPr>
                      <m:e>
                        <m:r>
                          <a:rPr lang="en-US" altLang="zh-CN" b="1" i="1" smtClean="0">
                            <a:latin typeface="Cambria Math"/>
                          </a:rPr>
                          <m:t>𝒇</m:t>
                        </m:r>
                      </m:e>
                      <m:sub>
                        <m:r>
                          <a:rPr lang="en-US" altLang="zh-CN" b="1" i="0" smtClean="0">
                            <a:latin typeface="Cambria Math"/>
                          </a:rPr>
                          <m:t>𝐚</m:t>
                        </m:r>
                      </m:sub>
                    </m:sSub>
                  </m:oMath>
                </a14:m>
                <a:r>
                  <a:rPr lang="zh-CN" altLang="en-US" b="1" dirty="0" smtClean="0"/>
                  <a:t>（表</a:t>
                </a:r>
                <a:r>
                  <a:rPr lang="en-US" altLang="zh-CN" b="1" dirty="0" smtClean="0"/>
                  <a:t>10.8</a:t>
                </a:r>
                <a:r>
                  <a:rPr lang="zh-CN" altLang="en-US" b="1" dirty="0" smtClean="0"/>
                  <a:t>）</a:t>
                </a:r>
                <a:endParaRPr lang="zh-CN" altLang="en-US" b="1" dirty="0"/>
              </a:p>
              <a:p>
                <a:pPr algn="l"/>
                <a:r>
                  <a:rPr lang="zh-CN" altLang="en-US" b="1" dirty="0" smtClean="0"/>
                  <a:t>查</a:t>
                </a:r>
                <a:r>
                  <a:rPr lang="zh-CN" altLang="en-US" b="1" dirty="0"/>
                  <a:t>得</a:t>
                </a:r>
                <a14:m>
                  <m:oMath xmlns:m="http://schemas.openxmlformats.org/officeDocument/2006/math">
                    <m:sSub>
                      <m:sSubPr>
                        <m:ctrlPr>
                          <a:rPr lang="en-US" altLang="zh-CN" b="1" i="1">
                            <a:latin typeface="Cambria Math"/>
                          </a:rPr>
                        </m:ctrlPr>
                      </m:sSubPr>
                      <m:e>
                        <m:r>
                          <a:rPr lang="en-US" altLang="zh-CN" b="1" i="1">
                            <a:latin typeface="Cambria Math"/>
                          </a:rPr>
                          <m:t>𝒇</m:t>
                        </m:r>
                      </m:e>
                      <m:sub>
                        <m:r>
                          <a:rPr lang="en-US" altLang="zh-CN" b="1">
                            <a:latin typeface="Cambria Math"/>
                          </a:rPr>
                          <m:t>𝐚</m:t>
                        </m:r>
                      </m:sub>
                    </m:sSub>
                  </m:oMath>
                </a14:m>
                <a:r>
                  <a:rPr lang="en-US" altLang="zh-CN" b="1" dirty="0"/>
                  <a:t> = </a:t>
                </a:r>
                <a:r>
                  <a:rPr lang="en-US" altLang="zh-CN" b="1" dirty="0" smtClean="0">
                    <a:latin typeface="Times New Roman"/>
                    <a:cs typeface="Times New Roman"/>
                  </a:rPr>
                  <a:t>±0.0</a:t>
                </a:r>
                <a:r>
                  <a:rPr lang="en-US" altLang="zh-CN" b="1" dirty="0" smtClean="0"/>
                  <a:t>27 ,</a:t>
                </a:r>
                <a:r>
                  <a:rPr lang="zh-CN" altLang="en-US" b="1" dirty="0"/>
                  <a:t>则在图上标注</a:t>
                </a:r>
                <a:r>
                  <a:rPr lang="en-US" altLang="zh-CN" b="1" dirty="0" smtClean="0"/>
                  <a:t>:</a:t>
                </a:r>
              </a:p>
              <a:p>
                <a:pPr algn="l"/>
                <a:r>
                  <a:rPr lang="en-US" altLang="zh-CN" b="1" dirty="0"/>
                  <a:t> </a:t>
                </a:r>
                <a:r>
                  <a:rPr lang="en-US" altLang="zh-CN" b="1" dirty="0" smtClean="0"/>
                  <a:t>   </a:t>
                </a:r>
                <a:r>
                  <a:rPr lang="en-US" altLang="zh-CN" b="1" i="1" dirty="0" smtClean="0"/>
                  <a:t>a </a:t>
                </a:r>
                <a:r>
                  <a:rPr lang="en-US" altLang="zh-CN" b="1" dirty="0"/>
                  <a:t>= 112. 75 </a:t>
                </a:r>
                <a:r>
                  <a:rPr lang="en-US" altLang="zh-CN" b="1" dirty="0">
                    <a:latin typeface="Times New Roman"/>
                    <a:cs typeface="Times New Roman"/>
                  </a:rPr>
                  <a:t>± </a:t>
                </a:r>
                <a:r>
                  <a:rPr lang="en-US" altLang="zh-CN" b="1" dirty="0" smtClean="0"/>
                  <a:t>0</a:t>
                </a:r>
                <a:r>
                  <a:rPr lang="en-US" altLang="zh-CN" b="1" dirty="0"/>
                  <a:t>. </a:t>
                </a:r>
                <a:r>
                  <a:rPr lang="en-US" altLang="zh-CN" b="1" dirty="0" smtClean="0"/>
                  <a:t>027</a:t>
                </a:r>
                <a:endParaRPr lang="zh-CN" altLang="en-US" b="1" dirty="0"/>
              </a:p>
            </p:txBody>
          </p:sp>
        </mc:Choice>
        <mc:Fallback>
          <p:sp>
            <p:nvSpPr>
              <p:cNvPr id="4" name="矩形 3"/>
              <p:cNvSpPr>
                <a:spLocks noRot="1" noChangeAspect="1" noMove="1" noResize="1" noEditPoints="1" noAdjustHandles="1" noChangeArrowheads="1" noChangeShapeType="1" noTextEdit="1"/>
              </p:cNvSpPr>
              <p:nvPr/>
            </p:nvSpPr>
            <p:spPr>
              <a:xfrm>
                <a:off x="1105268" y="398119"/>
                <a:ext cx="6192175" cy="1569660"/>
              </a:xfrm>
              <a:prstGeom prst="rect">
                <a:avLst/>
              </a:prstGeom>
              <a:blipFill rotWithShape="1">
                <a:blip r:embed="rId1"/>
                <a:stretch>
                  <a:fillRect l="-1476" t="-4264" b="-8140"/>
                </a:stretch>
              </a:blipFill>
            </p:spPr>
            <p:txBody>
              <a:bodyPr/>
              <a:lstStyle/>
              <a:p>
                <a:r>
                  <a:rPr lang="zh-CN" altLang="en-US">
                    <a:noFill/>
                  </a:rPr>
                  <a:t> </a:t>
                </a:r>
                <a:endParaRPr lang="zh-CN" altLang="en-US">
                  <a:noFill/>
                </a:endParaRPr>
              </a:p>
            </p:txBody>
          </p:sp>
        </mc:Fallback>
      </mc:AlternateContent>
      <p:pic>
        <p:nvPicPr>
          <p:cNvPr id="5" name="Picture 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926" y="3884660"/>
            <a:ext cx="7288188" cy="2667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椭圆 5"/>
          <p:cNvSpPr/>
          <p:nvPr/>
        </p:nvSpPr>
        <p:spPr bwMode="auto">
          <a:xfrm>
            <a:off x="6473558" y="5414245"/>
            <a:ext cx="1138029" cy="311866"/>
          </a:xfrm>
          <a:prstGeom prst="ellipse">
            <a:avLst/>
          </a:prstGeom>
          <a:noFill/>
          <a:ln w="28575" cap="flat" cmpd="sng" algn="ctr">
            <a:solidFill>
              <a:srgbClr val="FF0066"/>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7" name="矩形 6"/>
          <p:cNvSpPr/>
          <p:nvPr/>
        </p:nvSpPr>
        <p:spPr>
          <a:xfrm>
            <a:off x="501560" y="2287928"/>
            <a:ext cx="7878959" cy="830997"/>
          </a:xfrm>
          <a:prstGeom prst="rect">
            <a:avLst/>
          </a:prstGeom>
        </p:spPr>
        <p:txBody>
          <a:bodyPr wrap="square">
            <a:spAutoFit/>
          </a:bodyPr>
          <a:lstStyle/>
          <a:p>
            <a:pPr algn="l"/>
            <a:r>
              <a:rPr lang="zh-CN" altLang="en-US" b="1" dirty="0" smtClean="0"/>
              <a:t>        轴线</a:t>
            </a:r>
            <a:r>
              <a:rPr lang="zh-CN" altLang="en-US" b="1" dirty="0"/>
              <a:t>平面上的平行度偏差和垂直平面上的平行度偏差最大推荐值分别按式</a:t>
            </a:r>
            <a:r>
              <a:rPr lang="en-US" altLang="zh-CN" b="1" dirty="0"/>
              <a:t>(10. 10</a:t>
            </a:r>
            <a:r>
              <a:rPr lang="en-US" altLang="zh-CN" b="1" dirty="0" smtClean="0"/>
              <a:t>)</a:t>
            </a:r>
            <a:r>
              <a:rPr lang="zh-CN" altLang="en-US" b="1" dirty="0" smtClean="0"/>
              <a:t>和</a:t>
            </a:r>
            <a:r>
              <a:rPr lang="zh-CN" altLang="en-US" b="1" dirty="0"/>
              <a:t>式</a:t>
            </a:r>
            <a:r>
              <a:rPr lang="en-US" altLang="zh-CN" b="1" dirty="0"/>
              <a:t>(10. 11) </a:t>
            </a:r>
            <a:r>
              <a:rPr lang="zh-CN" altLang="en-US" b="1" dirty="0" smtClean="0"/>
              <a:t>确定</a:t>
            </a:r>
            <a:r>
              <a:rPr lang="zh-CN" altLang="en-US" b="1" dirty="0"/>
              <a:t>。</a:t>
            </a:r>
            <a:endParaRPr lang="zh-CN" altLang="en-US" b="1" dirty="0"/>
          </a:p>
        </p:txBody>
      </p:sp>
      <p:sp>
        <p:nvSpPr>
          <p:cNvPr id="8" name="矩形 7"/>
          <p:cNvSpPr/>
          <p:nvPr/>
        </p:nvSpPr>
        <p:spPr>
          <a:xfrm>
            <a:off x="1105268" y="1879531"/>
            <a:ext cx="6192175" cy="461665"/>
          </a:xfrm>
          <a:prstGeom prst="rect">
            <a:avLst/>
          </a:prstGeom>
        </p:spPr>
        <p:txBody>
          <a:bodyPr wrap="square">
            <a:spAutoFit/>
          </a:bodyPr>
          <a:lstStyle/>
          <a:p>
            <a:pPr algn="l"/>
            <a:r>
              <a:rPr lang="zh-CN" altLang="en-US" b="1" dirty="0" smtClean="0">
                <a:latin typeface="宋体" panose="02010600030101010101" pitchFamily="2" charset="-122"/>
                <a:ea typeface="宋体" panose="02010600030101010101" pitchFamily="2" charset="-122"/>
              </a:rPr>
              <a:t>② </a:t>
            </a:r>
            <a:r>
              <a:rPr lang="zh-CN" altLang="en-US" b="1" dirty="0" smtClean="0"/>
              <a:t>轴线</a:t>
            </a:r>
            <a:r>
              <a:rPr lang="zh-CN" altLang="en-US" b="1" dirty="0"/>
              <a:t>平行度偏差最大推荐</a:t>
            </a:r>
            <a:r>
              <a:rPr lang="zh-CN" altLang="en-US" b="1" dirty="0" smtClean="0"/>
              <a:t>值</a:t>
            </a:r>
            <a:endParaRPr lang="zh-CN" altLang="en-US" b="1" dirty="0"/>
          </a:p>
        </p:txBody>
      </p:sp>
      <p:pic>
        <p:nvPicPr>
          <p:cNvPr id="655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7643" y="3106264"/>
            <a:ext cx="481965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wipe(left)">
                                      <p:cBhvr>
                                        <p:cTn id="27" dur="500"/>
                                        <p:tgtEl>
                                          <p:spTgt spid="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Effect transition="in" filter="wipe(left)">
                                      <p:cBhvr>
                                        <p:cTn id="32" dur="500"/>
                                        <p:tgtEl>
                                          <p:spTgt spid="4">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5539"/>
                                        </p:tgtEl>
                                        <p:attrNameLst>
                                          <p:attrName>style.visibility</p:attrName>
                                        </p:attrNameLst>
                                      </p:cBhvr>
                                      <p:to>
                                        <p:strVal val="visible"/>
                                      </p:to>
                                    </p:set>
                                    <p:animEffect transition="in" filter="wipe(left)">
                                      <p:cBhvr>
                                        <p:cTn id="47" dur="500"/>
                                        <p:tgtEl>
                                          <p:spTgt spid="655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BE603E79-E4EE-41B0-B155-920D3C14A463}" type="slidenum">
              <a:rPr lang="zh-CN" altLang="en-US" smtClean="0"/>
            </a:fld>
            <a:endParaRPr lang="en-US" altLang="zh-CN"/>
          </a:p>
        </p:txBody>
      </p:sp>
      <p:pic>
        <p:nvPicPr>
          <p:cNvPr id="6656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35757" y="281086"/>
            <a:ext cx="2026559" cy="417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5757" y="1301590"/>
            <a:ext cx="6915107" cy="438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2247" y="1683137"/>
            <a:ext cx="3759000" cy="428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734" y="2116566"/>
            <a:ext cx="4614242" cy="4305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7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1678" y="2179730"/>
            <a:ext cx="2962275"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71"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2648" y="654384"/>
            <a:ext cx="707707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6563"/>
                                        </p:tgtEl>
                                        <p:attrNameLst>
                                          <p:attrName>style.visibility</p:attrName>
                                        </p:attrNameLst>
                                      </p:cBhvr>
                                      <p:to>
                                        <p:strVal val="visible"/>
                                      </p:to>
                                    </p:set>
                                    <p:animEffect transition="in" filter="wipe(left)">
                                      <p:cBhvr>
                                        <p:cTn id="7" dur="500"/>
                                        <p:tgtEl>
                                          <p:spTgt spid="6656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6571"/>
                                        </p:tgtEl>
                                        <p:attrNameLst>
                                          <p:attrName>style.visibility</p:attrName>
                                        </p:attrNameLst>
                                      </p:cBhvr>
                                      <p:to>
                                        <p:strVal val="visible"/>
                                      </p:to>
                                    </p:set>
                                    <p:animEffect transition="in" filter="wipe(left)">
                                      <p:cBhvr>
                                        <p:cTn id="12" dur="500"/>
                                        <p:tgtEl>
                                          <p:spTgt spid="6657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6564"/>
                                        </p:tgtEl>
                                        <p:attrNameLst>
                                          <p:attrName>style.visibility</p:attrName>
                                        </p:attrNameLst>
                                      </p:cBhvr>
                                      <p:to>
                                        <p:strVal val="visible"/>
                                      </p:to>
                                    </p:set>
                                    <p:animEffect transition="in" filter="wipe(left)">
                                      <p:cBhvr>
                                        <p:cTn id="17" dur="500"/>
                                        <p:tgtEl>
                                          <p:spTgt spid="6656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6566"/>
                                        </p:tgtEl>
                                        <p:attrNameLst>
                                          <p:attrName>style.visibility</p:attrName>
                                        </p:attrNameLst>
                                      </p:cBhvr>
                                      <p:to>
                                        <p:strVal val="visible"/>
                                      </p:to>
                                    </p:set>
                                    <p:animEffect transition="in" filter="wipe(left)">
                                      <p:cBhvr>
                                        <p:cTn id="22" dur="500"/>
                                        <p:tgtEl>
                                          <p:spTgt spid="6656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6568"/>
                                        </p:tgtEl>
                                        <p:attrNameLst>
                                          <p:attrName>style.visibility</p:attrName>
                                        </p:attrNameLst>
                                      </p:cBhvr>
                                      <p:to>
                                        <p:strVal val="visible"/>
                                      </p:to>
                                    </p:set>
                                    <p:anim calcmode="lin" valueType="num">
                                      <p:cBhvr additive="base">
                                        <p:cTn id="27" dur="500" fill="hold"/>
                                        <p:tgtEl>
                                          <p:spTgt spid="66568"/>
                                        </p:tgtEl>
                                        <p:attrNameLst>
                                          <p:attrName>ppt_x</p:attrName>
                                        </p:attrNameLst>
                                      </p:cBhvr>
                                      <p:tavLst>
                                        <p:tav tm="0">
                                          <p:val>
                                            <p:strVal val="#ppt_x"/>
                                          </p:val>
                                        </p:tav>
                                        <p:tav tm="100000">
                                          <p:val>
                                            <p:strVal val="#ppt_x"/>
                                          </p:val>
                                        </p:tav>
                                      </p:tavLst>
                                    </p:anim>
                                    <p:anim calcmode="lin" valueType="num">
                                      <p:cBhvr additive="base">
                                        <p:cTn id="28" dur="500" fill="hold"/>
                                        <p:tgtEl>
                                          <p:spTgt spid="6656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66570"/>
                                        </p:tgtEl>
                                        <p:attrNameLst>
                                          <p:attrName>style.visibility</p:attrName>
                                        </p:attrNameLst>
                                      </p:cBhvr>
                                      <p:to>
                                        <p:strVal val="visible"/>
                                      </p:to>
                                    </p:set>
                                    <p:animEffect transition="in" filter="wipe(up)">
                                      <p:cBhvr>
                                        <p:cTn id="33" dur="500"/>
                                        <p:tgtEl>
                                          <p:spTgt spid="66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E145437-4CD5-430E-919E-3041AB9350A9}" type="slidenum">
              <a:rPr kumimoji="0" lang="zh-CN" altLang="en-US" sz="2000" smtClean="0">
                <a:solidFill>
                  <a:srgbClr val="0000FF"/>
                </a:solidFill>
              </a:rPr>
            </a:fld>
            <a:endParaRPr kumimoji="0" lang="en-US" altLang="zh-CN" sz="2000" smtClean="0">
              <a:solidFill>
                <a:srgbClr val="0000FF"/>
              </a:solidFill>
            </a:endParaRPr>
          </a:p>
        </p:txBody>
      </p:sp>
      <p:sp>
        <p:nvSpPr>
          <p:cNvPr id="107524" name="Text Box 4"/>
          <p:cNvSpPr txBox="1">
            <a:spLocks noChangeArrowheads="1"/>
          </p:cNvSpPr>
          <p:nvPr/>
        </p:nvSpPr>
        <p:spPr bwMode="auto">
          <a:xfrm>
            <a:off x="1165899" y="550983"/>
            <a:ext cx="5199396" cy="40011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000" b="1" dirty="0"/>
              <a:t>10.4 </a:t>
            </a:r>
            <a:r>
              <a:rPr lang="zh-CN" altLang="en-US" sz="2000" b="1" dirty="0"/>
              <a:t>齿轮精度</a:t>
            </a:r>
            <a:r>
              <a:rPr lang="zh-CN" altLang="en-US" sz="2000" b="1" dirty="0" smtClean="0"/>
              <a:t>检测（在实验课讲）</a:t>
            </a:r>
            <a:endParaRPr lang="zh-CN" altLang="en-US" sz="2000" b="1" dirty="0"/>
          </a:p>
        </p:txBody>
      </p:sp>
      <p:sp>
        <p:nvSpPr>
          <p:cNvPr id="107525" name="Text Box 5"/>
          <p:cNvSpPr txBox="1">
            <a:spLocks noChangeArrowheads="1"/>
          </p:cNvSpPr>
          <p:nvPr/>
        </p:nvSpPr>
        <p:spPr bwMode="auto">
          <a:xfrm>
            <a:off x="580432" y="892402"/>
            <a:ext cx="7507133" cy="7078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000" b="1" dirty="0"/>
              <a:t>       </a:t>
            </a:r>
            <a:r>
              <a:rPr lang="zh-CN" altLang="en-US" sz="2000" b="1" dirty="0" smtClean="0"/>
              <a:t>  </a:t>
            </a:r>
            <a:r>
              <a:rPr lang="zh-CN" altLang="en-US" sz="2000" b="1" dirty="0"/>
              <a:t>齿轮精度的检测包括齿轮副和 单个齿轮的检测。以下主要讲述单个齿轮的检测。</a:t>
            </a:r>
            <a:endParaRPr lang="zh-CN" altLang="en-US" sz="2000" b="1" dirty="0"/>
          </a:p>
        </p:txBody>
      </p:sp>
      <p:sp>
        <p:nvSpPr>
          <p:cNvPr id="107526" name="Text Box 6"/>
          <p:cNvSpPr txBox="1">
            <a:spLocks noChangeArrowheads="1"/>
          </p:cNvSpPr>
          <p:nvPr/>
        </p:nvSpPr>
        <p:spPr bwMode="auto">
          <a:xfrm>
            <a:off x="1126579" y="1531291"/>
            <a:ext cx="4333212" cy="40011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000" b="1" dirty="0"/>
              <a:t>10.4.1 </a:t>
            </a:r>
            <a:r>
              <a:rPr lang="zh-CN" altLang="en-US" sz="2000" b="1" dirty="0"/>
              <a:t>齿轮径向跳动的测量</a:t>
            </a:r>
            <a:endParaRPr lang="zh-CN" altLang="en-US" sz="2000" b="1" dirty="0"/>
          </a:p>
        </p:txBody>
      </p:sp>
      <p:sp>
        <p:nvSpPr>
          <p:cNvPr id="107527" name="Text Box 7"/>
          <p:cNvSpPr txBox="1">
            <a:spLocks noChangeArrowheads="1"/>
          </p:cNvSpPr>
          <p:nvPr/>
        </p:nvSpPr>
        <p:spPr bwMode="auto">
          <a:xfrm>
            <a:off x="426339" y="1871969"/>
            <a:ext cx="4731590" cy="7078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000" b="1" dirty="0" smtClean="0"/>
              <a:t>         齿轮</a:t>
            </a:r>
            <a:r>
              <a:rPr lang="zh-CN" altLang="en-US" sz="2000" b="1" dirty="0"/>
              <a:t>径向跳动通常在摆差测定仪上进行，如图</a:t>
            </a:r>
            <a:r>
              <a:rPr lang="en-US" altLang="zh-CN" sz="2000" b="1" dirty="0"/>
              <a:t>10.16</a:t>
            </a:r>
            <a:r>
              <a:rPr lang="zh-CN" altLang="en-US" sz="2000" b="1" dirty="0"/>
              <a:t>所示。</a:t>
            </a:r>
            <a:endParaRPr lang="zh-CN" altLang="en-US" sz="2000" b="1" dirty="0"/>
          </a:p>
        </p:txBody>
      </p:sp>
      <mc:AlternateContent xmlns:mc="http://schemas.openxmlformats.org/markup-compatibility/2006">
        <mc:Choice xmlns:a14="http://schemas.microsoft.com/office/drawing/2010/main" Requires="a14">
          <p:sp>
            <p:nvSpPr>
              <p:cNvPr id="47114" name="Text Box 12"/>
              <p:cNvSpPr txBox="1">
                <a:spLocks noChangeArrowheads="1"/>
              </p:cNvSpPr>
              <p:nvPr/>
            </p:nvSpPr>
            <p:spPr bwMode="auto">
              <a:xfrm>
                <a:off x="435216" y="2497041"/>
                <a:ext cx="4625057" cy="1323439"/>
              </a:xfrm>
              <a:prstGeom prst="rect">
                <a:avLst/>
              </a:prstGeom>
              <a:noFill/>
              <a:ln>
                <a:noFill/>
              </a:ln>
              <a:effectLst/>
              <a:extLst>
                <a:ext uri="{909E8E84-426E-40DD-AFC4-6F175D3DCCD1}">
                  <a14:hiddenFill>
                    <a:solidFill>
                      <a:srgbClr val="000000"/>
                    </a:solidFill>
                  </a14:hiddenFill>
                </a:ext>
                <a:ext uri="{91240B29-F687-4F45-9708-019B960494DF}">
                  <a14:hiddenLine w="9525">
                    <a:solidFill>
                      <a:srgbClr val="000000"/>
                    </a:solidFill>
                    <a:miter lim="800000"/>
                    <a:headEnd/>
                    <a:tailEnd/>
                  </a14:hiddenLine>
                </a:ext>
                <a:ext uri="{AF507438-7753-43E0-B8FC-AC1667EBCBE1}">
                  <a14:hiddenEffects>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000" b="1" dirty="0" smtClean="0"/>
                  <a:t>         被测齿轮装在心轴上并顶在仪器前、后顶尖间，由带测头的指示表依次测出各齿间的示值。其最大与最小示值之差为齿轮径向跳动误差</a:t>
                </a:r>
                <a:r>
                  <a:rPr lang="zh-CN" altLang="en-US" sz="2000" b="1" dirty="0" smtClean="0">
                    <a:solidFill>
                      <a:srgbClr val="FF0000"/>
                    </a:solidFill>
                    <a:latin typeface="Times New Roman"/>
                    <a:cs typeface="Times New Roman"/>
                  </a:rPr>
                  <a:t>∆</a:t>
                </a:r>
                <a14:m>
                  <m:oMath xmlns:m="http://schemas.openxmlformats.org/officeDocument/2006/math">
                    <m:sSub>
                      <m:sSubPr>
                        <m:ctrlPr>
                          <a:rPr lang="en-US" altLang="zh-CN" sz="2000" b="1" i="1" smtClean="0">
                            <a:solidFill>
                              <a:srgbClr val="FF0000"/>
                            </a:solidFill>
                            <a:latin typeface="Cambria Math"/>
                            <a:cs typeface="Times New Roman"/>
                          </a:rPr>
                        </m:ctrlPr>
                      </m:sSubPr>
                      <m:e>
                        <m:r>
                          <a:rPr lang="en-US" altLang="zh-CN" sz="2000" b="1" i="1" smtClean="0">
                            <a:solidFill>
                              <a:srgbClr val="FF0000"/>
                            </a:solidFill>
                            <a:latin typeface="Cambria Math"/>
                            <a:cs typeface="Times New Roman"/>
                          </a:rPr>
                          <m:t>𝑭</m:t>
                        </m:r>
                      </m:e>
                      <m:sub>
                        <m:r>
                          <a:rPr lang="en-US" altLang="zh-CN" sz="2000" b="1" i="0" smtClean="0">
                            <a:solidFill>
                              <a:srgbClr val="FF0000"/>
                            </a:solidFill>
                            <a:latin typeface="Cambria Math"/>
                            <a:cs typeface="Times New Roman"/>
                          </a:rPr>
                          <m:t>𝐫</m:t>
                        </m:r>
                      </m:sub>
                    </m:sSub>
                  </m:oMath>
                </a14:m>
                <a:r>
                  <a:rPr lang="zh-CN" altLang="en-US" sz="2000" b="1" dirty="0" smtClean="0"/>
                  <a:t> 。</a:t>
                </a:r>
                <a:r>
                  <a:rPr lang="zh-CN" altLang="en-US" sz="2000" b="1" dirty="0"/>
                  <a:t>即</a:t>
                </a:r>
                <a:endParaRPr lang="en-US" altLang="zh-CN" sz="2000" b="1" dirty="0"/>
              </a:p>
            </p:txBody>
          </p:sp>
        </mc:Choice>
        <mc:Fallback>
          <p:sp>
            <p:nvSpPr>
              <p:cNvPr id="47114" name="Text Box 12"/>
              <p:cNvSpPr txBox="1">
                <a:spLocks noRot="1" noChangeAspect="1" noMove="1" noResize="1" noEditPoints="1" noAdjustHandles="1" noChangeArrowheads="1" noChangeShapeType="1" noTextEdit="1"/>
              </p:cNvSpPr>
              <p:nvPr/>
            </p:nvSpPr>
            <p:spPr bwMode="auto">
              <a:xfrm>
                <a:off x="435216" y="2497041"/>
                <a:ext cx="4625057" cy="1323439"/>
              </a:xfrm>
              <a:prstGeom prst="rect">
                <a:avLst/>
              </a:prstGeom>
              <a:blipFill rotWithShape="1">
                <a:blip r:embed="rId1"/>
                <a:stretch>
                  <a:fillRect l="-1318" t="-3226" r="-6192" b="-7834"/>
                </a:stretch>
              </a:blip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zh-CN" altLang="en-US">
                    <a:noFill/>
                  </a:rPr>
                  <a:t> </a:t>
                </a:r>
                <a:endParaRPr lang="zh-CN" altLang="en-US">
                  <a:noFill/>
                </a:endParaRPr>
              </a:p>
            </p:txBody>
          </p:sp>
        </mc:Fallback>
      </mc:AlternateContent>
      <p:pic>
        <p:nvPicPr>
          <p:cNvPr id="14" name="Picture 3">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6383" y="5964374"/>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45" name="Picture 1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6628" y="3863376"/>
            <a:ext cx="2802232" cy="45506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46" name="Picture 1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57174" y="1600288"/>
            <a:ext cx="3852383" cy="2403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2" name="矩形 1"/>
              <p:cNvSpPr/>
              <p:nvPr/>
            </p:nvSpPr>
            <p:spPr>
              <a:xfrm>
                <a:off x="736039" y="4412787"/>
                <a:ext cx="7342648" cy="1046440"/>
              </a:xfrm>
              <a:prstGeom prst="rect">
                <a:avLst/>
              </a:prstGeom>
            </p:spPr>
            <p:txBody>
              <a:bodyPr wrap="square">
                <a:spAutoFit/>
              </a:bodyPr>
              <a:lstStyle/>
              <a:p>
                <a:pPr algn="l"/>
                <a:r>
                  <a:rPr lang="zh-CN" altLang="en-US" sz="2000" b="1" dirty="0" smtClean="0"/>
                  <a:t>         测头的</a:t>
                </a:r>
                <a:r>
                  <a:rPr lang="zh-CN" altLang="en-US" sz="2000" b="1" dirty="0"/>
                  <a:t>形状可以是球形的</a:t>
                </a:r>
                <a:r>
                  <a:rPr lang="en-US" altLang="zh-CN" sz="2000" b="1" dirty="0"/>
                  <a:t>(</a:t>
                </a:r>
                <a:r>
                  <a:rPr lang="zh-CN" altLang="en-US" sz="2000" b="1" dirty="0"/>
                  <a:t>也可以</a:t>
                </a:r>
                <a:r>
                  <a:rPr lang="zh-CN" altLang="en-US" sz="2000" b="1" dirty="0" smtClean="0"/>
                  <a:t>是锥</a:t>
                </a:r>
                <a:r>
                  <a:rPr lang="zh-CN" altLang="en-US" sz="2000" b="1" dirty="0"/>
                  <a:t>角为</a:t>
                </a:r>
                <a:r>
                  <a:rPr lang="en-US" altLang="zh-CN" sz="2000" b="1" dirty="0" smtClean="0"/>
                  <a:t>2</a:t>
                </a:r>
                <a:r>
                  <a:rPr lang="el-GR" altLang="zh-CN" sz="2000" b="1" dirty="0" smtClean="0">
                    <a:latin typeface="Times New Roman"/>
                    <a:cs typeface="Times New Roman"/>
                  </a:rPr>
                  <a:t> </a:t>
                </a:r>
                <a14:m>
                  <m:oMath xmlns:m="http://schemas.openxmlformats.org/officeDocument/2006/math">
                    <m:sSub>
                      <m:sSubPr>
                        <m:ctrlPr>
                          <a:rPr lang="el-GR" altLang="zh-CN" sz="2000" b="1" i="1" smtClean="0">
                            <a:latin typeface="Cambria Math"/>
                            <a:cs typeface="Times New Roman"/>
                          </a:rPr>
                        </m:ctrlPr>
                      </m:sSubPr>
                      <m:e>
                        <m:r>
                          <m:rPr>
                            <m:nor/>
                          </m:rPr>
                          <a:rPr lang="el-GR" altLang="zh-CN" sz="2000" b="1" i="1" dirty="0">
                            <a:latin typeface="Times New Roman"/>
                            <a:cs typeface="Times New Roman"/>
                          </a:rPr>
                          <m:t>ᾳ</m:t>
                        </m:r>
                      </m:e>
                      <m:sub>
                        <m:r>
                          <a:rPr lang="en-US" altLang="zh-CN" sz="2000" b="1" i="0" smtClean="0">
                            <a:latin typeface="Cambria Math"/>
                            <a:cs typeface="Times New Roman"/>
                          </a:rPr>
                          <m:t>𝐧</m:t>
                        </m:r>
                      </m:sub>
                    </m:sSub>
                  </m:oMath>
                </a14:m>
                <a:r>
                  <a:rPr lang="en-US" altLang="zh-CN" sz="2000" b="1" dirty="0" smtClean="0"/>
                  <a:t> </a:t>
                </a:r>
                <a:r>
                  <a:rPr lang="zh-CN" altLang="en-US" sz="2000" b="1" dirty="0" smtClean="0"/>
                  <a:t>的</a:t>
                </a:r>
                <a:r>
                  <a:rPr lang="zh-CN" altLang="en-US" sz="2000" b="1" dirty="0"/>
                  <a:t>锥形测头</a:t>
                </a:r>
                <a:r>
                  <a:rPr lang="en-US" altLang="zh-CN" sz="2000" b="1" dirty="0"/>
                  <a:t>),</a:t>
                </a:r>
                <a:r>
                  <a:rPr lang="zh-CN" altLang="en-US" sz="2000" b="1" dirty="0"/>
                  <a:t>为了</a:t>
                </a:r>
                <a:r>
                  <a:rPr lang="zh-CN" altLang="en-US" sz="2000" b="1" dirty="0" smtClean="0"/>
                  <a:t>使测</a:t>
                </a:r>
                <a:r>
                  <a:rPr lang="zh-CN" altLang="en-US" sz="2000" b="1" dirty="0"/>
                  <a:t>头尽可能地在齿轮的分度圆</a:t>
                </a:r>
                <a:r>
                  <a:rPr lang="zh-CN" altLang="en-US" sz="2000" b="1" dirty="0" smtClean="0"/>
                  <a:t>附近</a:t>
                </a:r>
                <a:r>
                  <a:rPr lang="zh-CN" altLang="en-US" sz="2000" b="1" dirty="0"/>
                  <a:t>与左、右齿面接触</a:t>
                </a:r>
                <a:r>
                  <a:rPr lang="en-US" altLang="zh-CN" sz="2000" b="1" dirty="0"/>
                  <a:t>,</a:t>
                </a:r>
                <a:r>
                  <a:rPr lang="zh-CN" altLang="en-US" sz="2000" b="1" dirty="0"/>
                  <a:t>球形测头</a:t>
                </a:r>
                <a:r>
                  <a:rPr lang="zh-CN" altLang="en-US" sz="2000" b="1" dirty="0" smtClean="0"/>
                  <a:t>的直径</a:t>
                </a:r>
                <a:r>
                  <a:rPr lang="zh-CN" altLang="en-US" sz="2000" b="1" dirty="0"/>
                  <a:t>可近似地</a:t>
                </a:r>
                <a:r>
                  <a:rPr lang="zh-CN" altLang="en-US" sz="2000" b="1" dirty="0" smtClean="0"/>
                  <a:t>取</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𝒅</m:t>
                        </m:r>
                      </m:e>
                      <m:sub>
                        <m:r>
                          <a:rPr lang="en-US" altLang="zh-CN" sz="2000" b="1" i="0" smtClean="0">
                            <a:latin typeface="Cambria Math"/>
                          </a:rPr>
                          <m:t>𝐦</m:t>
                        </m:r>
                      </m:sub>
                    </m:sSub>
                  </m:oMath>
                </a14:m>
                <a:r>
                  <a:rPr lang="en-US" altLang="zh-CN" sz="2000" b="1" dirty="0" smtClean="0"/>
                  <a:t>= </a:t>
                </a:r>
                <a:r>
                  <a:rPr lang="en-US" altLang="zh-CN" sz="2000" b="1" dirty="0"/>
                  <a:t>1. </a:t>
                </a:r>
                <a:r>
                  <a:rPr lang="en-US" altLang="zh-CN" sz="2000" b="1" dirty="0" smtClean="0"/>
                  <a:t>68</a:t>
                </a:r>
                <a14:m>
                  <m:oMath xmlns:m="http://schemas.openxmlformats.org/officeDocument/2006/math">
                    <m:sSub>
                      <m:sSubPr>
                        <m:ctrlPr>
                          <a:rPr lang="en-US" altLang="zh-CN" sz="2000" b="1" i="1" u="sng" smtClean="0">
                            <a:latin typeface="Cambria Math"/>
                          </a:rPr>
                        </m:ctrlPr>
                      </m:sSubPr>
                      <m:e>
                        <m:r>
                          <a:rPr lang="en-US" altLang="zh-CN" sz="2000" b="1" i="1" u="sng" smtClean="0">
                            <a:latin typeface="Cambria Math"/>
                          </a:rPr>
                          <m:t>𝒎</m:t>
                        </m:r>
                      </m:e>
                      <m:sub>
                        <m:r>
                          <a:rPr lang="en-US" altLang="zh-CN" sz="2000" b="1" i="1" u="sng" smtClean="0">
                            <a:latin typeface="Cambria Math"/>
                          </a:rPr>
                          <m:t>𝒏</m:t>
                        </m:r>
                      </m:sub>
                    </m:sSub>
                  </m:oMath>
                </a14:m>
                <a:r>
                  <a:rPr lang="zh-CN" altLang="en-US" sz="2000" b="1" dirty="0" smtClean="0"/>
                  <a:t>。</a:t>
                </a:r>
                <a:endParaRPr lang="zh-CN" altLang="en-US" sz="2000" b="1" dirty="0"/>
              </a:p>
            </p:txBody>
          </p:sp>
        </mc:Choice>
        <mc:Fallback>
          <p:sp>
            <p:nvSpPr>
              <p:cNvPr id="2" name="矩形 1"/>
              <p:cNvSpPr>
                <a:spLocks noRot="1" noChangeAspect="1" noMove="1" noResize="1" noEditPoints="1" noAdjustHandles="1" noChangeArrowheads="1" noChangeShapeType="1" noTextEdit="1"/>
              </p:cNvSpPr>
              <p:nvPr/>
            </p:nvSpPr>
            <p:spPr>
              <a:xfrm>
                <a:off x="736039" y="4412787"/>
                <a:ext cx="7342648" cy="1046440"/>
              </a:xfrm>
              <a:prstGeom prst="rect">
                <a:avLst/>
              </a:prstGeom>
              <a:blipFill rotWithShape="1">
                <a:blip r:embed="rId6"/>
                <a:stretch>
                  <a:fillRect l="-914" t="-4651" r="-1661" b="-9884"/>
                </a:stretch>
              </a:blipFill>
            </p:spPr>
            <p:txBody>
              <a:bodyPr/>
              <a:lstStyle/>
              <a:p>
                <a:r>
                  <a:rPr lang="zh-CN" altLang="en-US">
                    <a:noFill/>
                  </a:rPr>
                  <a:t> </a:t>
                </a:r>
                <a:endParaRPr lang="zh-CN" altLang="en-US">
                  <a:noFill/>
                </a:endParaRPr>
              </a:p>
            </p:txBody>
          </p:sp>
        </mc:Fallback>
      </mc:AlternateContent>
      <mc:AlternateContent xmlns:mc="http://schemas.openxmlformats.org/markup-compatibility/2006">
        <mc:Choice xmlns:a14="http://schemas.microsoft.com/office/drawing/2010/main" Requires="a14">
          <p:sp>
            <p:nvSpPr>
              <p:cNvPr id="3" name="矩形 2"/>
              <p:cNvSpPr/>
              <p:nvPr/>
            </p:nvSpPr>
            <p:spPr>
              <a:xfrm>
                <a:off x="664364" y="5500422"/>
                <a:ext cx="7355064" cy="707886"/>
              </a:xfrm>
              <a:prstGeom prst="rect">
                <a:avLst/>
              </a:prstGeom>
            </p:spPr>
            <p:txBody>
              <a:bodyPr wrap="square">
                <a:spAutoFit/>
              </a:bodyPr>
              <a:lstStyle/>
              <a:p>
                <a:pPr algn="l"/>
                <a:r>
                  <a:rPr lang="zh-CN" altLang="en-US" sz="2000" b="1" dirty="0" smtClean="0"/>
                  <a:t>         有时</a:t>
                </a:r>
                <a:r>
                  <a:rPr lang="zh-CN" altLang="en-US" sz="2000" b="1" dirty="0"/>
                  <a:t>为了进行工艺分析</a:t>
                </a:r>
                <a:r>
                  <a:rPr lang="en-US" altLang="zh-CN" sz="2000" b="1" dirty="0"/>
                  <a:t>,</a:t>
                </a:r>
                <a:r>
                  <a:rPr lang="zh-CN" altLang="en-US" sz="2000" b="1" dirty="0"/>
                  <a:t>可以画出</a:t>
                </a:r>
                <a:r>
                  <a:rPr lang="zh-CN" altLang="en-US" sz="2000" b="1" dirty="0">
                    <a:solidFill>
                      <a:srgbClr val="FF0000"/>
                    </a:solidFill>
                    <a:latin typeface="Times New Roman"/>
                    <a:cs typeface="Times New Roman"/>
                  </a:rPr>
                  <a:t>∆</a:t>
                </a:r>
                <a14:m>
                  <m:oMath xmlns:m="http://schemas.openxmlformats.org/officeDocument/2006/math">
                    <m:sSub>
                      <m:sSubPr>
                        <m:ctrlPr>
                          <a:rPr lang="en-US" altLang="zh-CN" sz="2000" b="1" i="1">
                            <a:solidFill>
                              <a:srgbClr val="FF0000"/>
                            </a:solidFill>
                            <a:latin typeface="Cambria Math"/>
                            <a:cs typeface="Times New Roman"/>
                          </a:rPr>
                        </m:ctrlPr>
                      </m:sSubPr>
                      <m:e>
                        <m:r>
                          <a:rPr lang="en-US" altLang="zh-CN" sz="2000" b="1" i="1">
                            <a:solidFill>
                              <a:srgbClr val="FF0000"/>
                            </a:solidFill>
                            <a:latin typeface="Cambria Math"/>
                            <a:cs typeface="Times New Roman"/>
                          </a:rPr>
                          <m:t>𝑭</m:t>
                        </m:r>
                      </m:e>
                      <m:sub>
                        <m:r>
                          <a:rPr lang="en-US" altLang="zh-CN" sz="2000" b="1">
                            <a:solidFill>
                              <a:srgbClr val="FF0000"/>
                            </a:solidFill>
                            <a:latin typeface="Cambria Math"/>
                            <a:cs typeface="Times New Roman"/>
                          </a:rPr>
                          <m:t>𝐫</m:t>
                        </m:r>
                      </m:sub>
                    </m:sSub>
                  </m:oMath>
                </a14:m>
                <a:r>
                  <a:rPr lang="en-US" altLang="zh-CN" sz="2000" b="1" dirty="0"/>
                  <a:t> </a:t>
                </a:r>
                <a:r>
                  <a:rPr lang="zh-CN" altLang="en-US" sz="2000" b="1" dirty="0"/>
                  <a:t>偏差曲线</a:t>
                </a:r>
                <a:r>
                  <a:rPr lang="en-US" altLang="zh-CN" sz="2000" b="1" dirty="0"/>
                  <a:t>,</a:t>
                </a:r>
                <a:r>
                  <a:rPr lang="zh-CN" altLang="en-US" sz="2000" b="1" dirty="0"/>
                  <a:t>并从中分析出齿轮</a:t>
                </a:r>
                <a:r>
                  <a:rPr lang="zh-CN" altLang="en-US" sz="2000" b="1" dirty="0" smtClean="0"/>
                  <a:t>的偏心</a:t>
                </a:r>
                <a:r>
                  <a:rPr lang="zh-CN" altLang="en-US" sz="2000" b="1" dirty="0"/>
                  <a:t>量</a:t>
                </a:r>
                <a:r>
                  <a:rPr lang="en-US" altLang="zh-CN" sz="2000" b="1" dirty="0"/>
                  <a:t>(</a:t>
                </a:r>
                <a:r>
                  <a:rPr lang="zh-CN" altLang="en-US" sz="2000" b="1" dirty="0"/>
                  <a:t>图</a:t>
                </a:r>
                <a:r>
                  <a:rPr lang="en-US" altLang="zh-CN" sz="2000" b="1" dirty="0"/>
                  <a:t>10. 9)</a:t>
                </a:r>
                <a:r>
                  <a:rPr lang="zh-CN" altLang="en-US" sz="2000" b="1" dirty="0"/>
                  <a:t>。</a:t>
                </a:r>
              </a:p>
            </p:txBody>
          </p:sp>
        </mc:Choice>
        <mc:Fallback>
          <p:sp>
            <p:nvSpPr>
              <p:cNvPr id="3" name="矩形 2"/>
              <p:cNvSpPr>
                <a:spLocks noRot="1" noChangeAspect="1" noMove="1" noResize="1" noEditPoints="1" noAdjustHandles="1" noChangeArrowheads="1" noChangeShapeType="1" noTextEdit="1"/>
              </p:cNvSpPr>
              <p:nvPr/>
            </p:nvSpPr>
            <p:spPr>
              <a:xfrm>
                <a:off x="664364" y="5500422"/>
                <a:ext cx="7355064" cy="707886"/>
              </a:xfrm>
              <a:prstGeom prst="rect">
                <a:avLst/>
              </a:prstGeom>
              <a:blipFill rotWithShape="1">
                <a:blip r:embed="rId7"/>
                <a:stretch>
                  <a:fillRect l="-911" t="-6034" b="-15517"/>
                </a:stretch>
              </a:blipFill>
            </p:spPr>
            <p:txBody>
              <a:bodyPr/>
              <a:lstStyle/>
              <a:p>
                <a:r>
                  <a:rPr lang="zh-CN" altLang="en-US">
                    <a:noFill/>
                  </a:rPr>
                  <a:t> </a:t>
                </a:r>
                <a:endParaRPr lang="zh-CN" altLang="en-US">
                  <a:noFill/>
                </a:endParaRP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7524"/>
                                        </p:tgtEl>
                                        <p:attrNameLst>
                                          <p:attrName>style.visibility</p:attrName>
                                        </p:attrNameLst>
                                      </p:cBhvr>
                                      <p:to>
                                        <p:strVal val="visible"/>
                                      </p:to>
                                    </p:set>
                                    <p:animEffect transition="in" filter="wipe(left)">
                                      <p:cBhvr>
                                        <p:cTn id="7" dur="2000"/>
                                        <p:tgtEl>
                                          <p:spTgt spid="1075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7525"/>
                                        </p:tgtEl>
                                        <p:attrNameLst>
                                          <p:attrName>style.visibility</p:attrName>
                                        </p:attrNameLst>
                                      </p:cBhvr>
                                      <p:to>
                                        <p:strVal val="visible"/>
                                      </p:to>
                                    </p:set>
                                    <p:animEffect transition="in" filter="wipe(left)">
                                      <p:cBhvr>
                                        <p:cTn id="12" dur="2000"/>
                                        <p:tgtEl>
                                          <p:spTgt spid="1075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7526"/>
                                        </p:tgtEl>
                                        <p:attrNameLst>
                                          <p:attrName>style.visibility</p:attrName>
                                        </p:attrNameLst>
                                      </p:cBhvr>
                                      <p:to>
                                        <p:strVal val="visible"/>
                                      </p:to>
                                    </p:set>
                                    <p:animEffect transition="in" filter="wipe(left)">
                                      <p:cBhvr>
                                        <p:cTn id="17" dur="2000"/>
                                        <p:tgtEl>
                                          <p:spTgt spid="1075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7527"/>
                                        </p:tgtEl>
                                        <p:attrNameLst>
                                          <p:attrName>style.visibility</p:attrName>
                                        </p:attrNameLst>
                                      </p:cBhvr>
                                      <p:to>
                                        <p:strVal val="visible"/>
                                      </p:to>
                                    </p:set>
                                    <p:animEffect transition="in" filter="wipe(left)">
                                      <p:cBhvr>
                                        <p:cTn id="22" dur="2000"/>
                                        <p:tgtEl>
                                          <p:spTgt spid="10752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47246"/>
                                        </p:tgtEl>
                                        <p:attrNameLst>
                                          <p:attrName>style.visibility</p:attrName>
                                        </p:attrNameLst>
                                      </p:cBhvr>
                                      <p:to>
                                        <p:strVal val="visible"/>
                                      </p:to>
                                    </p:set>
                                    <p:anim calcmode="lin" valueType="num">
                                      <p:cBhvr additive="base">
                                        <p:cTn id="27" dur="500" fill="hold"/>
                                        <p:tgtEl>
                                          <p:spTgt spid="47246"/>
                                        </p:tgtEl>
                                        <p:attrNameLst>
                                          <p:attrName>ppt_x</p:attrName>
                                        </p:attrNameLst>
                                      </p:cBhvr>
                                      <p:tavLst>
                                        <p:tav tm="0">
                                          <p:val>
                                            <p:strVal val="1+#ppt_w/2"/>
                                          </p:val>
                                        </p:tav>
                                        <p:tav tm="100000">
                                          <p:val>
                                            <p:strVal val="#ppt_x"/>
                                          </p:val>
                                        </p:tav>
                                      </p:tavLst>
                                    </p:anim>
                                    <p:anim calcmode="lin" valueType="num">
                                      <p:cBhvr additive="base">
                                        <p:cTn id="28" dur="500" fill="hold"/>
                                        <p:tgtEl>
                                          <p:spTgt spid="47246"/>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47114"/>
                                        </p:tgtEl>
                                        <p:attrNameLst>
                                          <p:attrName>style.visibility</p:attrName>
                                        </p:attrNameLst>
                                      </p:cBhvr>
                                      <p:to>
                                        <p:strVal val="visible"/>
                                      </p:to>
                                    </p:set>
                                    <p:animEffect transition="in" filter="wipe(left)">
                                      <p:cBhvr>
                                        <p:cTn id="33" dur="500"/>
                                        <p:tgtEl>
                                          <p:spTgt spid="4711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47245"/>
                                        </p:tgtEl>
                                        <p:attrNameLst>
                                          <p:attrName>style.visibility</p:attrName>
                                        </p:attrNameLst>
                                      </p:cBhvr>
                                      <p:to>
                                        <p:strVal val="visible"/>
                                      </p:to>
                                    </p:set>
                                    <p:animEffect transition="in" filter="wipe(left)">
                                      <p:cBhvr>
                                        <p:cTn id="38" dur="500"/>
                                        <p:tgtEl>
                                          <p:spTgt spid="4724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left)">
                                      <p:cBhvr>
                                        <p:cTn id="43" dur="500"/>
                                        <p:tgtEl>
                                          <p:spTgt spid="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ipe(left)">
                                      <p:cBhvr>
                                        <p:cTn id="4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4" grpId="0"/>
      <p:bldP spid="107525" grpId="0"/>
      <p:bldP spid="107526" grpId="0"/>
      <p:bldP spid="107527" grpId="0"/>
      <p:bldP spid="47114" grpId="0"/>
      <p:bldP spid="2"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EDD57E33-55BF-4C83-9CCC-907ED1F45404}" type="slidenum">
              <a:rPr kumimoji="0" lang="zh-CN" altLang="en-US" sz="2000" smtClean="0">
                <a:solidFill>
                  <a:srgbClr val="0000FF"/>
                </a:solidFill>
              </a:rPr>
            </a:fld>
            <a:endParaRPr kumimoji="0" lang="en-US" altLang="zh-CN" sz="2000" smtClean="0">
              <a:solidFill>
                <a:srgbClr val="0000FF"/>
              </a:solidFill>
            </a:endParaRPr>
          </a:p>
        </p:txBody>
      </p:sp>
      <p:sp>
        <p:nvSpPr>
          <p:cNvPr id="108548" name="Text Box 4"/>
          <p:cNvSpPr txBox="1">
            <a:spLocks noChangeArrowheads="1"/>
          </p:cNvSpPr>
          <p:nvPr/>
        </p:nvSpPr>
        <p:spPr bwMode="auto">
          <a:xfrm>
            <a:off x="821252" y="285984"/>
            <a:ext cx="5819266"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10.4.2 </a:t>
            </a:r>
            <a:r>
              <a:rPr lang="zh-CN" altLang="en-US" b="1" dirty="0"/>
              <a:t>齿轮齿距偏差的测量</a:t>
            </a:r>
            <a:endParaRPr lang="zh-CN" altLang="en-US" b="1" dirty="0"/>
          </a:p>
        </p:txBody>
      </p:sp>
      <p:sp>
        <p:nvSpPr>
          <p:cNvPr id="108549" name="Text Box 5"/>
          <p:cNvSpPr txBox="1">
            <a:spLocks noChangeArrowheads="1"/>
          </p:cNvSpPr>
          <p:nvPr/>
        </p:nvSpPr>
        <p:spPr bwMode="auto">
          <a:xfrm>
            <a:off x="694558" y="735246"/>
            <a:ext cx="796131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 </a:t>
            </a:r>
            <a:r>
              <a:rPr lang="zh-CN" altLang="en-US" b="1" dirty="0"/>
              <a:t>齿轮齿距偏差的测量可分绝对测量法和 相对测量法两类。</a:t>
            </a:r>
            <a:endParaRPr lang="zh-CN" altLang="en-US" b="1" dirty="0"/>
          </a:p>
        </p:txBody>
      </p:sp>
      <p:sp>
        <p:nvSpPr>
          <p:cNvPr id="108550" name="Text Box 6"/>
          <p:cNvSpPr txBox="1">
            <a:spLocks noChangeArrowheads="1"/>
          </p:cNvSpPr>
          <p:nvPr/>
        </p:nvSpPr>
        <p:spPr bwMode="auto">
          <a:xfrm>
            <a:off x="720893" y="1122009"/>
            <a:ext cx="495195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 1. </a:t>
            </a:r>
            <a:r>
              <a:rPr lang="zh-CN" altLang="en-US" b="1" dirty="0"/>
              <a:t>齿距偏差的绝对测量法</a:t>
            </a:r>
            <a:endParaRPr lang="zh-CN" altLang="en-US" b="1" dirty="0"/>
          </a:p>
        </p:txBody>
      </p:sp>
      <p:sp>
        <p:nvSpPr>
          <p:cNvPr id="108551" name="Text Box 7"/>
          <p:cNvSpPr txBox="1">
            <a:spLocks noChangeArrowheads="1"/>
          </p:cNvSpPr>
          <p:nvPr/>
        </p:nvSpPr>
        <p:spPr bwMode="auto">
          <a:xfrm>
            <a:off x="152401" y="1479550"/>
            <a:ext cx="8068322" cy="83099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        </a:t>
            </a:r>
            <a:r>
              <a:rPr lang="zh-CN" altLang="en-US" b="1" dirty="0"/>
              <a:t>齿距偏差的绝对测量法是直接测出各齿轮的齿距角偏差，然后换成线值，其测量原理如图</a:t>
            </a:r>
            <a:r>
              <a:rPr lang="en-US" altLang="zh-CN" b="1" dirty="0"/>
              <a:t>10.17</a:t>
            </a:r>
            <a:r>
              <a:rPr lang="zh-CN" altLang="en-US" b="1" dirty="0"/>
              <a:t>所示。</a:t>
            </a:r>
            <a:endParaRPr lang="zh-CN" altLang="en-US" b="1" dirty="0"/>
          </a:p>
        </p:txBody>
      </p:sp>
      <p:sp>
        <p:nvSpPr>
          <p:cNvPr id="108555" name="Text Box 11"/>
          <p:cNvSpPr txBox="1">
            <a:spLocks noChangeArrowheads="1"/>
          </p:cNvSpPr>
          <p:nvPr/>
        </p:nvSpPr>
        <p:spPr bwMode="auto">
          <a:xfrm>
            <a:off x="312505" y="2276008"/>
            <a:ext cx="4951952" cy="156966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       </a:t>
            </a:r>
            <a:r>
              <a:rPr lang="zh-CN" altLang="en-US" b="1" dirty="0"/>
              <a:t>被测齿轮</a:t>
            </a:r>
            <a:r>
              <a:rPr lang="en-US" altLang="zh-CN" b="1" dirty="0"/>
              <a:t>1</a:t>
            </a:r>
            <a:r>
              <a:rPr lang="zh-CN" altLang="en-US" b="1" dirty="0"/>
              <a:t>同轴地装在分度盘</a:t>
            </a:r>
            <a:r>
              <a:rPr lang="en-US" altLang="zh-CN" b="1" dirty="0"/>
              <a:t>2</a:t>
            </a:r>
            <a:r>
              <a:rPr lang="zh-CN" altLang="en-US" b="1" dirty="0"/>
              <a:t>上，其每次</a:t>
            </a:r>
            <a:r>
              <a:rPr lang="zh-CN" altLang="en-US" b="1" dirty="0">
                <a:solidFill>
                  <a:srgbClr val="FF0066"/>
                </a:solidFill>
              </a:rPr>
              <a:t>转角由显微镜</a:t>
            </a:r>
            <a:r>
              <a:rPr lang="en-US" altLang="zh-CN" b="1" dirty="0">
                <a:solidFill>
                  <a:srgbClr val="FF0066"/>
                </a:solidFill>
              </a:rPr>
              <a:t>3</a:t>
            </a:r>
            <a:r>
              <a:rPr lang="zh-CN" altLang="en-US" b="1" dirty="0">
                <a:solidFill>
                  <a:srgbClr val="FF0066"/>
                </a:solidFill>
              </a:rPr>
              <a:t>读取</a:t>
            </a:r>
            <a:r>
              <a:rPr lang="zh-CN" altLang="en-US" b="1" dirty="0"/>
              <a:t>。被测齿轮的分度定位由测量杆</a:t>
            </a:r>
            <a:r>
              <a:rPr lang="en-US" altLang="zh-CN" b="1" dirty="0"/>
              <a:t>4</a:t>
            </a:r>
            <a:r>
              <a:rPr lang="zh-CN" altLang="en-US" b="1" dirty="0"/>
              <a:t>和指示表</a:t>
            </a:r>
            <a:r>
              <a:rPr lang="en-US" altLang="zh-CN" b="1" dirty="0"/>
              <a:t>5</a:t>
            </a:r>
            <a:r>
              <a:rPr lang="zh-CN" altLang="en-US" b="1" dirty="0"/>
              <a:t>完成。</a:t>
            </a:r>
            <a:endParaRPr lang="zh-CN" altLang="en-US" b="1" dirty="0"/>
          </a:p>
        </p:txBody>
      </p:sp>
      <p:sp>
        <p:nvSpPr>
          <p:cNvPr id="108556" name="Text Box 12"/>
          <p:cNvSpPr txBox="1">
            <a:spLocks noChangeArrowheads="1"/>
          </p:cNvSpPr>
          <p:nvPr/>
        </p:nvSpPr>
        <p:spPr bwMode="auto">
          <a:xfrm>
            <a:off x="277813" y="3776663"/>
            <a:ext cx="5066544" cy="120032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       </a:t>
            </a:r>
            <a:r>
              <a:rPr lang="zh-CN" altLang="en-US" b="1" dirty="0"/>
              <a:t>测头在分度圆附近与齿面接触，每次转角都由</a:t>
            </a:r>
            <a:r>
              <a:rPr lang="zh-CN" altLang="en-US" b="1" dirty="0">
                <a:solidFill>
                  <a:srgbClr val="FF0066"/>
                </a:solidFill>
              </a:rPr>
              <a:t>指示表指零位</a:t>
            </a:r>
            <a:r>
              <a:rPr lang="zh-CN" altLang="en-US" b="1" dirty="0"/>
              <a:t>，然后依次</a:t>
            </a:r>
            <a:r>
              <a:rPr lang="zh-CN" altLang="en-US" b="1" dirty="0">
                <a:solidFill>
                  <a:srgbClr val="FF0066"/>
                </a:solidFill>
              </a:rPr>
              <a:t>读取各齿距的转角</a:t>
            </a:r>
            <a:r>
              <a:rPr lang="zh-CN" altLang="en-US" b="1" dirty="0"/>
              <a:t>。</a:t>
            </a:r>
            <a:endParaRPr lang="zh-CN" altLang="en-US" b="1" dirty="0"/>
          </a:p>
        </p:txBody>
      </p:sp>
      <p:sp>
        <p:nvSpPr>
          <p:cNvPr id="108557" name="Text Box 13"/>
          <p:cNvSpPr txBox="1">
            <a:spLocks noChangeArrowheads="1"/>
          </p:cNvSpPr>
          <p:nvPr/>
        </p:nvSpPr>
        <p:spPr bwMode="auto">
          <a:xfrm>
            <a:off x="293688" y="4982402"/>
            <a:ext cx="4509131" cy="83099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       </a:t>
            </a:r>
            <a:r>
              <a:rPr lang="zh-CN" altLang="en-US" b="1" dirty="0"/>
              <a:t>绝对法测量齿距偏差数据处理见表</a:t>
            </a:r>
            <a:r>
              <a:rPr lang="en-US" altLang="zh-CN" b="1" dirty="0"/>
              <a:t>10.13</a:t>
            </a:r>
            <a:r>
              <a:rPr lang="zh-CN" altLang="en-US" b="1" dirty="0"/>
              <a:t>所示。</a:t>
            </a:r>
            <a:endParaRPr lang="zh-CN" altLang="en-US" b="1" dirty="0"/>
          </a:p>
        </p:txBody>
      </p:sp>
      <p:pic>
        <p:nvPicPr>
          <p:cNvPr id="655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01310" y="2389208"/>
            <a:ext cx="34671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8548"/>
                                        </p:tgtEl>
                                        <p:attrNameLst>
                                          <p:attrName>style.visibility</p:attrName>
                                        </p:attrNameLst>
                                      </p:cBhvr>
                                      <p:to>
                                        <p:strVal val="visible"/>
                                      </p:to>
                                    </p:set>
                                    <p:animEffect transition="in" filter="wipe(left)">
                                      <p:cBhvr>
                                        <p:cTn id="7" dur="2000"/>
                                        <p:tgtEl>
                                          <p:spTgt spid="1085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8549"/>
                                        </p:tgtEl>
                                        <p:attrNameLst>
                                          <p:attrName>style.visibility</p:attrName>
                                        </p:attrNameLst>
                                      </p:cBhvr>
                                      <p:to>
                                        <p:strVal val="visible"/>
                                      </p:to>
                                    </p:set>
                                    <p:animEffect transition="in" filter="wipe(left)">
                                      <p:cBhvr>
                                        <p:cTn id="12" dur="2000"/>
                                        <p:tgtEl>
                                          <p:spTgt spid="10854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8550"/>
                                        </p:tgtEl>
                                        <p:attrNameLst>
                                          <p:attrName>style.visibility</p:attrName>
                                        </p:attrNameLst>
                                      </p:cBhvr>
                                      <p:to>
                                        <p:strVal val="visible"/>
                                      </p:to>
                                    </p:set>
                                    <p:animEffect transition="in" filter="wipe(left)">
                                      <p:cBhvr>
                                        <p:cTn id="17" dur="2000"/>
                                        <p:tgtEl>
                                          <p:spTgt spid="1085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8551"/>
                                        </p:tgtEl>
                                        <p:attrNameLst>
                                          <p:attrName>style.visibility</p:attrName>
                                        </p:attrNameLst>
                                      </p:cBhvr>
                                      <p:to>
                                        <p:strVal val="visible"/>
                                      </p:to>
                                    </p:set>
                                    <p:animEffect transition="in" filter="wipe(left)">
                                      <p:cBhvr>
                                        <p:cTn id="22" dur="2000"/>
                                        <p:tgtEl>
                                          <p:spTgt spid="10855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5538"/>
                                        </p:tgtEl>
                                        <p:attrNameLst>
                                          <p:attrName>style.visibility</p:attrName>
                                        </p:attrNameLst>
                                      </p:cBhvr>
                                      <p:to>
                                        <p:strVal val="visible"/>
                                      </p:to>
                                    </p:set>
                                    <p:anim calcmode="lin" valueType="num">
                                      <p:cBhvr additive="base">
                                        <p:cTn id="27" dur="500" fill="hold"/>
                                        <p:tgtEl>
                                          <p:spTgt spid="65538"/>
                                        </p:tgtEl>
                                        <p:attrNameLst>
                                          <p:attrName>ppt_x</p:attrName>
                                        </p:attrNameLst>
                                      </p:cBhvr>
                                      <p:tavLst>
                                        <p:tav tm="0">
                                          <p:val>
                                            <p:strVal val="#ppt_x"/>
                                          </p:val>
                                        </p:tav>
                                        <p:tav tm="100000">
                                          <p:val>
                                            <p:strVal val="#ppt_x"/>
                                          </p:val>
                                        </p:tav>
                                      </p:tavLst>
                                    </p:anim>
                                    <p:anim calcmode="lin" valueType="num">
                                      <p:cBhvr additive="base">
                                        <p:cTn id="28" dur="500" fill="hold"/>
                                        <p:tgtEl>
                                          <p:spTgt spid="6553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8555"/>
                                        </p:tgtEl>
                                        <p:attrNameLst>
                                          <p:attrName>style.visibility</p:attrName>
                                        </p:attrNameLst>
                                      </p:cBhvr>
                                      <p:to>
                                        <p:strVal val="visible"/>
                                      </p:to>
                                    </p:set>
                                    <p:animEffect transition="in" filter="wipe(left)">
                                      <p:cBhvr>
                                        <p:cTn id="33" dur="2000"/>
                                        <p:tgtEl>
                                          <p:spTgt spid="10855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08556"/>
                                        </p:tgtEl>
                                        <p:attrNameLst>
                                          <p:attrName>style.visibility</p:attrName>
                                        </p:attrNameLst>
                                      </p:cBhvr>
                                      <p:to>
                                        <p:strVal val="visible"/>
                                      </p:to>
                                    </p:set>
                                    <p:animEffect transition="in" filter="wipe(left)">
                                      <p:cBhvr>
                                        <p:cTn id="38" dur="2000"/>
                                        <p:tgtEl>
                                          <p:spTgt spid="10855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8557"/>
                                        </p:tgtEl>
                                        <p:attrNameLst>
                                          <p:attrName>style.visibility</p:attrName>
                                        </p:attrNameLst>
                                      </p:cBhvr>
                                      <p:to>
                                        <p:strVal val="visible"/>
                                      </p:to>
                                    </p:set>
                                    <p:animEffect transition="in" filter="wipe(left)">
                                      <p:cBhvr>
                                        <p:cTn id="43" dur="2000"/>
                                        <p:tgtEl>
                                          <p:spTgt spid="108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8" grpId="0"/>
      <p:bldP spid="108549" grpId="0"/>
      <p:bldP spid="108550" grpId="0"/>
      <p:bldP spid="108551" grpId="0"/>
      <p:bldP spid="108555" grpId="0"/>
      <p:bldP spid="108556" grpId="0"/>
      <p:bldP spid="10855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Text Box 4"/>
          <p:cNvSpPr txBox="1">
            <a:spLocks noChangeArrowheads="1"/>
          </p:cNvSpPr>
          <p:nvPr/>
        </p:nvSpPr>
        <p:spPr bwMode="auto">
          <a:xfrm>
            <a:off x="778222" y="309383"/>
            <a:ext cx="687387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表</a:t>
            </a:r>
            <a:r>
              <a:rPr lang="en-US" altLang="zh-CN" b="1" dirty="0"/>
              <a:t>10.13 </a:t>
            </a:r>
            <a:r>
              <a:rPr lang="zh-CN" altLang="en-US" b="1" dirty="0"/>
              <a:t>绝对法测量齿距偏差数据处理示例</a:t>
            </a:r>
            <a:endParaRPr lang="zh-CN" altLang="en-US" b="1" dirty="0"/>
          </a:p>
        </p:txBody>
      </p:sp>
      <p:sp>
        <p:nvSpPr>
          <p:cNvPr id="109573" name="Text Box 5"/>
          <p:cNvSpPr txBox="1">
            <a:spLocks noChangeArrowheads="1"/>
          </p:cNvSpPr>
          <p:nvPr/>
        </p:nvSpPr>
        <p:spPr bwMode="auto">
          <a:xfrm>
            <a:off x="813141" y="3681413"/>
            <a:ext cx="653097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由表</a:t>
            </a:r>
            <a:r>
              <a:rPr lang="en-US" altLang="zh-CN" b="1" dirty="0"/>
              <a:t>10.13</a:t>
            </a:r>
            <a:r>
              <a:rPr lang="zh-CN" altLang="en-US" b="1" dirty="0"/>
              <a:t>得</a:t>
            </a:r>
            <a:r>
              <a:rPr lang="en-US" altLang="zh-CN" b="1" dirty="0"/>
              <a:t>:</a:t>
            </a:r>
            <a:r>
              <a:rPr lang="zh-CN" altLang="en-US" b="1" dirty="0"/>
              <a:t>角齿距累积总值偏差</a:t>
            </a:r>
            <a:endParaRPr lang="zh-CN" altLang="en-US" b="1" dirty="0"/>
          </a:p>
        </p:txBody>
      </p:sp>
      <p:pic>
        <p:nvPicPr>
          <p:cNvPr id="49167" name="Picture 1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1980" y="760391"/>
            <a:ext cx="8220075" cy="2933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6" name="Oval 17"/>
          <p:cNvSpPr>
            <a:spLocks noChangeArrowheads="1"/>
          </p:cNvSpPr>
          <p:nvPr/>
        </p:nvSpPr>
        <p:spPr bwMode="auto">
          <a:xfrm>
            <a:off x="4103101" y="2101143"/>
            <a:ext cx="1076325" cy="342900"/>
          </a:xfrm>
          <a:prstGeom prst="ellipse">
            <a:avLst/>
          </a:prstGeom>
          <a:noFill/>
          <a:ln w="38100">
            <a:solidFill>
              <a:srgbClr val="FF0066"/>
            </a:solidFill>
            <a:rou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17" name="Oval 18"/>
          <p:cNvSpPr>
            <a:spLocks noChangeArrowheads="1"/>
          </p:cNvSpPr>
          <p:nvPr/>
        </p:nvSpPr>
        <p:spPr bwMode="auto">
          <a:xfrm>
            <a:off x="4154488" y="2916825"/>
            <a:ext cx="1076325" cy="342900"/>
          </a:xfrm>
          <a:prstGeom prst="ellipse">
            <a:avLst/>
          </a:prstGeom>
          <a:noFill/>
          <a:ln w="38100">
            <a:solidFill>
              <a:srgbClr val="FF0066"/>
            </a:solidFill>
            <a:rou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18" name="Rectangle 20"/>
          <p:cNvSpPr>
            <a:spLocks noChangeArrowheads="1"/>
          </p:cNvSpPr>
          <p:nvPr/>
        </p:nvSpPr>
        <p:spPr bwMode="auto">
          <a:xfrm>
            <a:off x="5737285" y="2734262"/>
            <a:ext cx="914400" cy="309563"/>
          </a:xfrm>
          <a:prstGeom prst="rect">
            <a:avLst/>
          </a:prstGeom>
          <a:noFill/>
          <a:ln w="38100">
            <a:solidFill>
              <a:srgbClr val="FF0066"/>
            </a:solidFill>
            <a:miter lim="800000"/>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19" name="Rectangle 19"/>
          <p:cNvSpPr>
            <a:spLocks noChangeArrowheads="1"/>
          </p:cNvSpPr>
          <p:nvPr/>
        </p:nvSpPr>
        <p:spPr bwMode="auto">
          <a:xfrm>
            <a:off x="7288213" y="2914650"/>
            <a:ext cx="1054100" cy="309563"/>
          </a:xfrm>
          <a:prstGeom prst="rect">
            <a:avLst/>
          </a:prstGeom>
          <a:noFill/>
          <a:ln w="38100">
            <a:solidFill>
              <a:srgbClr val="FF0066"/>
            </a:solidFill>
            <a:miter lim="800000"/>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49164" name="灯片编号占位符 5"/>
          <p:cNvSpPr>
            <a:spLocks noGrp="1"/>
          </p:cNvSpPr>
          <p:nvPr>
            <p:ph type="sldNum" sz="quarter" idx="12"/>
          </p:nvPr>
        </p:nvSpPr>
        <p:spPr>
          <a:xfrm>
            <a:off x="7169150" y="88900"/>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5242805A-0D8C-4288-9589-C86C66EB07DD}" type="slidenum">
              <a:rPr kumimoji="0" lang="zh-CN" altLang="en-US" sz="2000" smtClean="0">
                <a:solidFill>
                  <a:srgbClr val="0000FF"/>
                </a:solidFill>
              </a:rPr>
            </a:fld>
            <a:endParaRPr kumimoji="0" lang="en-US" altLang="zh-CN" sz="2000" smtClean="0">
              <a:solidFill>
                <a:srgbClr val="0000FF"/>
              </a:solidFill>
            </a:endParaRPr>
          </a:p>
        </p:txBody>
      </p:sp>
      <p:pic>
        <p:nvPicPr>
          <p:cNvPr id="49360" name="Picture 2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635" y="5238372"/>
            <a:ext cx="7649479" cy="505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363" name="Picture 2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9272" y="4142962"/>
            <a:ext cx="5982146" cy="48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364" name="Picture 2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930" y="4756582"/>
            <a:ext cx="668655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9572"/>
                                        </p:tgtEl>
                                        <p:attrNameLst>
                                          <p:attrName>style.visibility</p:attrName>
                                        </p:attrNameLst>
                                      </p:cBhvr>
                                      <p:to>
                                        <p:strVal val="visible"/>
                                      </p:to>
                                    </p:set>
                                    <p:animEffect transition="in" filter="wipe(left)">
                                      <p:cBhvr>
                                        <p:cTn id="7" dur="2000"/>
                                        <p:tgtEl>
                                          <p:spTgt spid="10957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9167"/>
                                        </p:tgtEl>
                                        <p:attrNameLst>
                                          <p:attrName>style.visibility</p:attrName>
                                        </p:attrNameLst>
                                      </p:cBhvr>
                                      <p:to>
                                        <p:strVal val="visible"/>
                                      </p:to>
                                    </p:set>
                                    <p:anim calcmode="lin" valueType="num">
                                      <p:cBhvr additive="base">
                                        <p:cTn id="12" dur="1250" fill="hold"/>
                                        <p:tgtEl>
                                          <p:spTgt spid="49167"/>
                                        </p:tgtEl>
                                        <p:attrNameLst>
                                          <p:attrName>ppt_x</p:attrName>
                                        </p:attrNameLst>
                                      </p:cBhvr>
                                      <p:tavLst>
                                        <p:tav tm="0">
                                          <p:val>
                                            <p:strVal val="1+#ppt_w/2"/>
                                          </p:val>
                                        </p:tav>
                                        <p:tav tm="100000">
                                          <p:val>
                                            <p:strVal val="#ppt_x"/>
                                          </p:val>
                                        </p:tav>
                                      </p:tavLst>
                                    </p:anim>
                                    <p:anim calcmode="lin" valueType="num">
                                      <p:cBhvr additive="base">
                                        <p:cTn id="13" dur="1250" fill="hold"/>
                                        <p:tgtEl>
                                          <p:spTgt spid="4916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9573"/>
                                        </p:tgtEl>
                                        <p:attrNameLst>
                                          <p:attrName>style.visibility</p:attrName>
                                        </p:attrNameLst>
                                      </p:cBhvr>
                                      <p:to>
                                        <p:strVal val="visible"/>
                                      </p:to>
                                    </p:set>
                                    <p:animEffect transition="in" filter="wipe(left)">
                                      <p:cBhvr>
                                        <p:cTn id="18" dur="2000"/>
                                        <p:tgtEl>
                                          <p:spTgt spid="10957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linds(horizontal)">
                                      <p:cBhvr>
                                        <p:cTn id="23" dur="20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linds(horizontal)">
                                      <p:cBhvr>
                                        <p:cTn id="28" dur="20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9363"/>
                                        </p:tgtEl>
                                        <p:attrNameLst>
                                          <p:attrName>style.visibility</p:attrName>
                                        </p:attrNameLst>
                                      </p:cBhvr>
                                      <p:to>
                                        <p:strVal val="visible"/>
                                      </p:to>
                                    </p:set>
                                    <p:animEffect transition="in" filter="wipe(left)">
                                      <p:cBhvr>
                                        <p:cTn id="33" dur="500"/>
                                        <p:tgtEl>
                                          <p:spTgt spid="4936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49364"/>
                                        </p:tgtEl>
                                        <p:attrNameLst>
                                          <p:attrName>style.visibility</p:attrName>
                                        </p:attrNameLst>
                                      </p:cBhvr>
                                      <p:to>
                                        <p:strVal val="visible"/>
                                      </p:to>
                                    </p:set>
                                    <p:animEffect transition="in" filter="wipe(left)">
                                      <p:cBhvr>
                                        <p:cTn id="38" dur="500"/>
                                        <p:tgtEl>
                                          <p:spTgt spid="49364"/>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linds(horizontal)">
                                      <p:cBhvr>
                                        <p:cTn id="43" dur="20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49360"/>
                                        </p:tgtEl>
                                        <p:attrNameLst>
                                          <p:attrName>style.visibility</p:attrName>
                                        </p:attrNameLst>
                                      </p:cBhvr>
                                      <p:to>
                                        <p:strVal val="visible"/>
                                      </p:to>
                                    </p:set>
                                    <p:animEffect transition="in" filter="wipe(left)">
                                      <p:cBhvr>
                                        <p:cTn id="48" dur="500"/>
                                        <p:tgtEl>
                                          <p:spTgt spid="49360"/>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blinds(horizontal)">
                                      <p:cBhvr>
                                        <p:cTn id="53"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p:bldP spid="109573" grpId="0"/>
      <p:bldP spid="16" grpId="0" animBg="1"/>
      <p:bldP spid="17" grpId="0" animBg="1"/>
      <p:bldP spid="18" grpId="0" animBg="1"/>
      <p:bldP spid="1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09079944-B717-4363-9D64-5A0D7E92F716}" type="slidenum">
              <a:rPr kumimoji="0" lang="zh-CN" altLang="en-US" sz="2000" smtClean="0">
                <a:solidFill>
                  <a:srgbClr val="0000FF"/>
                </a:solidFill>
              </a:rPr>
            </a:fld>
            <a:endParaRPr kumimoji="0" lang="en-US" altLang="zh-CN" sz="2000" smtClean="0">
              <a:solidFill>
                <a:srgbClr val="0000FF"/>
              </a:solidFill>
            </a:endParaRPr>
          </a:p>
        </p:txBody>
      </p:sp>
      <p:sp>
        <p:nvSpPr>
          <p:cNvPr id="52227" name="Text Box 13"/>
          <p:cNvSpPr txBox="1">
            <a:spLocks noChangeArrowheads="1"/>
          </p:cNvSpPr>
          <p:nvPr/>
        </p:nvSpPr>
        <p:spPr bwMode="auto">
          <a:xfrm>
            <a:off x="1032983" y="807198"/>
            <a:ext cx="727551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将上述结果按下式换算成线值，即</a:t>
            </a:r>
            <a:endParaRPr lang="zh-CN" altLang="en-US" b="1" dirty="0"/>
          </a:p>
        </p:txBody>
      </p:sp>
      <p:sp>
        <p:nvSpPr>
          <p:cNvPr id="52230" name="Text Box 16"/>
          <p:cNvSpPr txBox="1">
            <a:spLocks noChangeArrowheads="1"/>
          </p:cNvSpPr>
          <p:nvPr/>
        </p:nvSpPr>
        <p:spPr bwMode="auto">
          <a:xfrm>
            <a:off x="1055208" y="1270748"/>
            <a:ext cx="727551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latin typeface="宋体" panose="02010600030101010101" pitchFamily="2" charset="-122"/>
              </a:rPr>
              <a:t>① </a:t>
            </a:r>
            <a:r>
              <a:rPr lang="zh-CN" altLang="en-US" b="1" dirty="0"/>
              <a:t>齿距累积总偏差为</a:t>
            </a:r>
            <a:endParaRPr lang="zh-CN" altLang="en-US" b="1" dirty="0"/>
          </a:p>
        </p:txBody>
      </p:sp>
      <p:sp>
        <p:nvSpPr>
          <p:cNvPr id="52231" name="Rectangle 17"/>
          <p:cNvSpPr>
            <a:spLocks noChangeArrowheads="1"/>
          </p:cNvSpPr>
          <p:nvPr/>
        </p:nvSpPr>
        <p:spPr bwMode="auto">
          <a:xfrm>
            <a:off x="918683" y="2616547"/>
            <a:ext cx="3136900"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r>
              <a:rPr lang="zh-CN" altLang="en-US" b="1" dirty="0"/>
              <a:t>② 单个齿距偏差</a:t>
            </a:r>
            <a:r>
              <a:rPr lang="zh-CN" altLang="en-US" b="1" dirty="0" smtClean="0"/>
              <a:t>为</a:t>
            </a:r>
            <a:r>
              <a:rPr lang="en-US" altLang="zh-CN" b="1" dirty="0" smtClean="0"/>
              <a:t>0</a:t>
            </a:r>
            <a:endParaRPr lang="zh-CN" altLang="en-US" b="1" dirty="0"/>
          </a:p>
        </p:txBody>
      </p:sp>
      <p:sp>
        <p:nvSpPr>
          <p:cNvPr id="52233" name="Rectangle 19"/>
          <p:cNvSpPr>
            <a:spLocks noChangeArrowheads="1"/>
          </p:cNvSpPr>
          <p:nvPr/>
        </p:nvSpPr>
        <p:spPr bwMode="auto">
          <a:xfrm>
            <a:off x="1132995" y="4059825"/>
            <a:ext cx="2711450"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p>
            <a:r>
              <a:rPr lang="zh-CN" altLang="en-US" b="1" dirty="0"/>
              <a:t>③ 齿距累积偏差为</a:t>
            </a:r>
            <a:endParaRPr lang="zh-CN" altLang="en-US" b="1" dirty="0"/>
          </a:p>
        </p:txBody>
      </p:sp>
      <p:pic>
        <p:nvPicPr>
          <p:cNvPr id="50384" name="Picture 2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56943" y="1727949"/>
            <a:ext cx="5871839" cy="741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385" name="Picture 2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9520" y="3217149"/>
            <a:ext cx="5592932" cy="771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386" name="Picture 2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4069" y="4552537"/>
            <a:ext cx="6458853" cy="765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wipe(left)">
                                      <p:cBhvr>
                                        <p:cTn id="7" dur="500"/>
                                        <p:tgtEl>
                                          <p:spTgt spid="522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2230"/>
                                        </p:tgtEl>
                                        <p:attrNameLst>
                                          <p:attrName>style.visibility</p:attrName>
                                        </p:attrNameLst>
                                      </p:cBhvr>
                                      <p:to>
                                        <p:strVal val="visible"/>
                                      </p:to>
                                    </p:set>
                                    <p:animEffect transition="in" filter="wipe(left)">
                                      <p:cBhvr>
                                        <p:cTn id="12" dur="500"/>
                                        <p:tgtEl>
                                          <p:spTgt spid="522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0384"/>
                                        </p:tgtEl>
                                        <p:attrNameLst>
                                          <p:attrName>style.visibility</p:attrName>
                                        </p:attrNameLst>
                                      </p:cBhvr>
                                      <p:to>
                                        <p:strVal val="visible"/>
                                      </p:to>
                                    </p:set>
                                    <p:animEffect transition="in" filter="wipe(left)">
                                      <p:cBhvr>
                                        <p:cTn id="17" dur="500"/>
                                        <p:tgtEl>
                                          <p:spTgt spid="5038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2231"/>
                                        </p:tgtEl>
                                        <p:attrNameLst>
                                          <p:attrName>style.visibility</p:attrName>
                                        </p:attrNameLst>
                                      </p:cBhvr>
                                      <p:to>
                                        <p:strVal val="visible"/>
                                      </p:to>
                                    </p:set>
                                    <p:animEffect transition="in" filter="wipe(left)">
                                      <p:cBhvr>
                                        <p:cTn id="22" dur="500"/>
                                        <p:tgtEl>
                                          <p:spTgt spid="522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0385"/>
                                        </p:tgtEl>
                                        <p:attrNameLst>
                                          <p:attrName>style.visibility</p:attrName>
                                        </p:attrNameLst>
                                      </p:cBhvr>
                                      <p:to>
                                        <p:strVal val="visible"/>
                                      </p:to>
                                    </p:set>
                                    <p:animEffect transition="in" filter="wipe(left)">
                                      <p:cBhvr>
                                        <p:cTn id="27" dur="500"/>
                                        <p:tgtEl>
                                          <p:spTgt spid="5038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2233"/>
                                        </p:tgtEl>
                                        <p:attrNameLst>
                                          <p:attrName>style.visibility</p:attrName>
                                        </p:attrNameLst>
                                      </p:cBhvr>
                                      <p:to>
                                        <p:strVal val="visible"/>
                                      </p:to>
                                    </p:set>
                                    <p:animEffect transition="in" filter="wipe(left)">
                                      <p:cBhvr>
                                        <p:cTn id="32" dur="500"/>
                                        <p:tgtEl>
                                          <p:spTgt spid="5223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0386"/>
                                        </p:tgtEl>
                                        <p:attrNameLst>
                                          <p:attrName>style.visibility</p:attrName>
                                        </p:attrNameLst>
                                      </p:cBhvr>
                                      <p:to>
                                        <p:strVal val="visible"/>
                                      </p:to>
                                    </p:set>
                                    <p:animEffect transition="in" filter="wipe(left)">
                                      <p:cBhvr>
                                        <p:cTn id="37" dur="500"/>
                                        <p:tgtEl>
                                          <p:spTgt spid="50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P spid="52230" grpId="0"/>
      <p:bldP spid="52231" grpId="0"/>
      <p:bldP spid="522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3"/>
          <p:cNvSpPr>
            <a:spLocks noGrp="1"/>
          </p:cNvSpPr>
          <p:nvPr>
            <p:ph type="sldNum" sz="quarter" idx="12"/>
          </p:nvPr>
        </p:nvSpPr>
        <p:spPr>
          <a:xfrm>
            <a:off x="6999849" y="230004"/>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CB1F4374-76B1-4143-87E5-9E33B716DF56}" type="slidenum">
              <a:rPr kumimoji="0" lang="zh-CN" altLang="en-US" sz="2000" smtClean="0">
                <a:solidFill>
                  <a:srgbClr val="0000FF"/>
                </a:solidFill>
              </a:rPr>
            </a:fld>
            <a:endParaRPr kumimoji="0" lang="en-US" altLang="zh-CN" sz="2000" dirty="0" smtClean="0">
              <a:solidFill>
                <a:srgbClr val="0000FF"/>
              </a:solidFill>
            </a:endParaRPr>
          </a:p>
        </p:txBody>
      </p:sp>
      <p:sp>
        <p:nvSpPr>
          <p:cNvPr id="29700" name="Text Box 4"/>
          <p:cNvSpPr txBox="1">
            <a:spLocks noChangeArrowheads="1"/>
          </p:cNvSpPr>
          <p:nvPr/>
        </p:nvSpPr>
        <p:spPr bwMode="auto">
          <a:xfrm>
            <a:off x="568222" y="687204"/>
            <a:ext cx="34067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（2）  </a:t>
            </a:r>
            <a:r>
              <a:rPr lang="zh-CN" altLang="en-US" b="1" dirty="0">
                <a:latin typeface="宋体" panose="02010600030101010101" pitchFamily="2" charset="-122"/>
              </a:rPr>
              <a:t>选用方法</a:t>
            </a:r>
            <a:endParaRPr lang="zh-CN" altLang="en-US" b="1" dirty="0">
              <a:latin typeface="宋体" panose="02010600030101010101" pitchFamily="2" charset="-122"/>
            </a:endParaRPr>
          </a:p>
        </p:txBody>
      </p:sp>
      <p:sp>
        <p:nvSpPr>
          <p:cNvPr id="29702" name="Text Box 6"/>
          <p:cNvSpPr txBox="1">
            <a:spLocks noChangeArrowheads="1"/>
          </p:cNvSpPr>
          <p:nvPr/>
        </p:nvSpPr>
        <p:spPr bwMode="auto">
          <a:xfrm>
            <a:off x="781927" y="2831916"/>
            <a:ext cx="2728912" cy="53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spcBef>
                <a:spcPct val="50000"/>
              </a:spcBef>
            </a:pPr>
            <a:r>
              <a:rPr lang="zh-CN" altLang="en-US" b="1" dirty="0"/>
              <a:t>②</a:t>
            </a:r>
            <a:r>
              <a:rPr lang="en-US" altLang="zh-CN" b="1" dirty="0"/>
              <a:t>  </a:t>
            </a:r>
            <a:r>
              <a:rPr lang="zh-CN" altLang="en-US" b="1" dirty="0">
                <a:latin typeface="宋体" panose="02010600030101010101" pitchFamily="2" charset="-122"/>
              </a:rPr>
              <a:t>类比法</a:t>
            </a:r>
            <a:endParaRPr lang="zh-CN" altLang="en-US" b="1" dirty="0">
              <a:latin typeface="宋体" panose="02010600030101010101" pitchFamily="2" charset="-122"/>
            </a:endParaRPr>
          </a:p>
        </p:txBody>
      </p:sp>
      <p:sp>
        <p:nvSpPr>
          <p:cNvPr id="29703" name="Text Box 7"/>
          <p:cNvSpPr txBox="1">
            <a:spLocks noChangeArrowheads="1"/>
          </p:cNvSpPr>
          <p:nvPr/>
        </p:nvSpPr>
        <p:spPr bwMode="auto">
          <a:xfrm>
            <a:off x="1288340" y="4233679"/>
            <a:ext cx="7704748"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spcBef>
                <a:spcPct val="50000"/>
              </a:spcBef>
            </a:pPr>
            <a:r>
              <a:rPr lang="zh-CN" altLang="en-US" b="1" dirty="0">
                <a:latin typeface="宋体" panose="02010600030101010101" pitchFamily="2" charset="-122"/>
              </a:rPr>
              <a:t>类比法是按齿轮的用途和工作条件</a:t>
            </a:r>
            <a:r>
              <a:rPr lang="zh-CN" altLang="en-US" b="1" dirty="0"/>
              <a:t>(</a:t>
            </a:r>
            <a:r>
              <a:rPr lang="en-US" altLang="zh-CN" b="1" i="1" dirty="0"/>
              <a:t>v</a:t>
            </a:r>
            <a:r>
              <a:rPr lang="en-US" altLang="zh-CN" b="1" dirty="0"/>
              <a:t>) </a:t>
            </a:r>
            <a:r>
              <a:rPr lang="zh-CN" altLang="en-US" b="1" dirty="0"/>
              <a:t>等进行对比选择。</a:t>
            </a:r>
            <a:endParaRPr lang="zh-CN" altLang="en-US" b="1" dirty="0">
              <a:latin typeface="宋体" panose="02010600030101010101" pitchFamily="2" charset="-122"/>
            </a:endParaRPr>
          </a:p>
        </p:txBody>
      </p:sp>
      <p:sp>
        <p:nvSpPr>
          <p:cNvPr id="29718" name="Rectangle 22"/>
          <p:cNvSpPr>
            <a:spLocks noChangeArrowheads="1"/>
          </p:cNvSpPr>
          <p:nvPr/>
        </p:nvSpPr>
        <p:spPr bwMode="auto">
          <a:xfrm>
            <a:off x="650044" y="4732154"/>
            <a:ext cx="8061625" cy="97872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lnSpc>
                <a:spcPct val="120000"/>
              </a:lnSpc>
            </a:pPr>
            <a:r>
              <a:rPr lang="zh-CN" altLang="en-US" b="1" dirty="0">
                <a:latin typeface="宋体" panose="02010600030101010101" pitchFamily="2" charset="-122"/>
              </a:rPr>
              <a:t>    </a:t>
            </a:r>
            <a:r>
              <a:rPr lang="zh-CN" altLang="en-US" b="1" dirty="0" smtClean="0">
                <a:latin typeface="宋体" panose="02010600030101010101" pitchFamily="2" charset="-122"/>
              </a:rPr>
              <a:t>从</a:t>
            </a:r>
            <a:r>
              <a:rPr lang="zh-CN" altLang="en-US" b="1" dirty="0"/>
              <a:t>表10.4和表10.5</a:t>
            </a:r>
            <a:r>
              <a:rPr lang="zh-CN" altLang="en-US" b="1" dirty="0">
                <a:latin typeface="宋体" panose="02010600030101010101" pitchFamily="2" charset="-122"/>
              </a:rPr>
              <a:t>中选出平稳性精度等级（因为</a:t>
            </a:r>
            <a:r>
              <a:rPr lang="zh-CN" altLang="en-US" b="1" dirty="0">
                <a:solidFill>
                  <a:srgbClr val="FF0066"/>
                </a:solidFill>
                <a:latin typeface="宋体" panose="02010600030101010101" pitchFamily="2" charset="-122"/>
              </a:rPr>
              <a:t>平稳性</a:t>
            </a:r>
            <a:r>
              <a:rPr lang="zh-CN" altLang="en-US" b="1" dirty="0">
                <a:latin typeface="宋体" panose="02010600030101010101" pitchFamily="2" charset="-122"/>
              </a:rPr>
              <a:t>是三项精度中的</a:t>
            </a:r>
            <a:r>
              <a:rPr lang="zh-CN" altLang="en-US" b="1" dirty="0">
                <a:solidFill>
                  <a:srgbClr val="FF0066"/>
                </a:solidFill>
                <a:latin typeface="宋体" panose="02010600030101010101" pitchFamily="2" charset="-122"/>
              </a:rPr>
              <a:t>核心</a:t>
            </a:r>
            <a:r>
              <a:rPr lang="zh-CN" altLang="en-US" b="1" dirty="0">
                <a:latin typeface="宋体" panose="02010600030101010101" pitchFamily="2" charset="-122"/>
              </a:rPr>
              <a:t>）。</a:t>
            </a:r>
            <a:endParaRPr lang="zh-CN" altLang="en-US" b="1" dirty="0">
              <a:latin typeface="宋体" panose="02010600030101010101" pitchFamily="2" charset="-122"/>
            </a:endParaRPr>
          </a:p>
        </p:txBody>
      </p:sp>
      <p:sp>
        <p:nvSpPr>
          <p:cNvPr id="29719" name="Text Box 23"/>
          <p:cNvSpPr txBox="1">
            <a:spLocks noChangeArrowheads="1"/>
          </p:cNvSpPr>
          <p:nvPr/>
        </p:nvSpPr>
        <p:spPr bwMode="auto">
          <a:xfrm>
            <a:off x="1139001" y="5678364"/>
            <a:ext cx="7635875" cy="530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b="1" dirty="0"/>
              <a:t> 然后根据它们</a:t>
            </a:r>
            <a:r>
              <a:rPr lang="zh-CN" altLang="en-US" b="1" dirty="0">
                <a:latin typeface="宋体" panose="02010600030101010101" pitchFamily="2" charset="-122"/>
              </a:rPr>
              <a:t>之间的关系确定运动精度和接触精度。</a:t>
            </a:r>
            <a:endParaRPr lang="en-US" altLang="zh-CN" b="1" dirty="0">
              <a:latin typeface="宋体" panose="02010600030101010101" pitchFamily="2" charset="-122"/>
            </a:endParaRPr>
          </a:p>
        </p:txBody>
      </p:sp>
      <p:sp>
        <p:nvSpPr>
          <p:cNvPr id="29724" name="Text Box 28"/>
          <p:cNvSpPr txBox="1">
            <a:spLocks noChangeArrowheads="1"/>
          </p:cNvSpPr>
          <p:nvPr/>
        </p:nvSpPr>
        <p:spPr bwMode="auto">
          <a:xfrm>
            <a:off x="2458627" y="1774288"/>
            <a:ext cx="616426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 </a:t>
            </a:r>
            <a:r>
              <a:rPr lang="zh-CN" altLang="en-US" b="1" dirty="0"/>
              <a:t>高速齿轮：根据圆周速度要求或噪音大小</a:t>
            </a:r>
            <a:endParaRPr lang="zh-CN" altLang="en-US" b="1" dirty="0"/>
          </a:p>
        </p:txBody>
      </p:sp>
      <p:sp>
        <p:nvSpPr>
          <p:cNvPr id="29725" name="Text Box 29"/>
          <p:cNvSpPr txBox="1">
            <a:spLocks noChangeArrowheads="1"/>
          </p:cNvSpPr>
          <p:nvPr/>
        </p:nvSpPr>
        <p:spPr bwMode="auto">
          <a:xfrm>
            <a:off x="2499669" y="2379832"/>
            <a:ext cx="507299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重载齿轮：根据强度要求或寿命</a:t>
            </a:r>
            <a:endParaRPr lang="zh-CN" altLang="en-US" b="1" dirty="0"/>
          </a:p>
        </p:txBody>
      </p:sp>
      <p:sp>
        <p:nvSpPr>
          <p:cNvPr id="29728" name="Text Box 32"/>
          <p:cNvSpPr txBox="1">
            <a:spLocks noChangeArrowheads="1"/>
          </p:cNvSpPr>
          <p:nvPr/>
        </p:nvSpPr>
        <p:spPr bwMode="auto">
          <a:xfrm>
            <a:off x="721602" y="3304991"/>
            <a:ext cx="7321575"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spcBef>
                <a:spcPct val="50000"/>
              </a:spcBef>
            </a:pPr>
            <a:r>
              <a:rPr lang="en-US" altLang="zh-CN" b="1" dirty="0"/>
              <a:t>        </a:t>
            </a:r>
            <a:r>
              <a:rPr lang="zh-CN" altLang="en-US" b="1" dirty="0">
                <a:latin typeface="宋体" panose="02010600030101010101" pitchFamily="2" charset="-122"/>
              </a:rPr>
              <a:t>类比法是参考同类产品的齿轮精度，结合所设计齿轮的具体要求来</a:t>
            </a:r>
            <a:r>
              <a:rPr lang="zh-CN" altLang="en-US" b="1" dirty="0" smtClean="0">
                <a:latin typeface="宋体" panose="02010600030101010101" pitchFamily="2" charset="-122"/>
              </a:rPr>
              <a:t>确定</a:t>
            </a:r>
            <a:r>
              <a:rPr lang="zh-CN" altLang="en-US" b="1" dirty="0">
                <a:latin typeface="宋体" panose="02010600030101010101" pitchFamily="2" charset="-122"/>
              </a:rPr>
              <a:t>其</a:t>
            </a:r>
            <a:r>
              <a:rPr lang="zh-CN" altLang="en-US" b="1" dirty="0" smtClean="0">
                <a:latin typeface="宋体" panose="02010600030101010101" pitchFamily="2" charset="-122"/>
              </a:rPr>
              <a:t>精度</a:t>
            </a:r>
            <a:r>
              <a:rPr lang="zh-CN" altLang="en-US" b="1" dirty="0">
                <a:latin typeface="宋体" panose="02010600030101010101" pitchFamily="2" charset="-122"/>
              </a:rPr>
              <a:t>等级。</a:t>
            </a:r>
            <a:endParaRPr lang="zh-CN" altLang="en-US" b="1" dirty="0">
              <a:latin typeface="宋体" panose="02010600030101010101" pitchFamily="2" charset="-122"/>
            </a:endParaRPr>
          </a:p>
        </p:txBody>
      </p:sp>
      <p:pic>
        <p:nvPicPr>
          <p:cNvPr id="6181" name="Picture 3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45894" y="1140583"/>
            <a:ext cx="1800225"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82" name="Picture 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6119" y="1226090"/>
            <a:ext cx="5057775"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9700">
                                            <p:txEl>
                                              <p:pRg st="0" end="0"/>
                                            </p:txEl>
                                          </p:spTgt>
                                        </p:tgtEl>
                                        <p:attrNameLst>
                                          <p:attrName>style.visibility</p:attrName>
                                        </p:attrNameLst>
                                      </p:cBhvr>
                                      <p:to>
                                        <p:strVal val="visible"/>
                                      </p:to>
                                    </p:set>
                                    <p:animEffect transition="in" filter="wipe(left)">
                                      <p:cBhvr>
                                        <p:cTn id="7" dur="300"/>
                                        <p:tgtEl>
                                          <p:spTgt spid="297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181"/>
                                        </p:tgtEl>
                                        <p:attrNameLst>
                                          <p:attrName>style.visibility</p:attrName>
                                        </p:attrNameLst>
                                      </p:cBhvr>
                                      <p:to>
                                        <p:strVal val="visible"/>
                                      </p:to>
                                    </p:set>
                                    <p:animEffect transition="in" filter="wipe(up)">
                                      <p:cBhvr>
                                        <p:cTn id="12" dur="500"/>
                                        <p:tgtEl>
                                          <p:spTgt spid="618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182"/>
                                        </p:tgtEl>
                                        <p:attrNameLst>
                                          <p:attrName>style.visibility</p:attrName>
                                        </p:attrNameLst>
                                      </p:cBhvr>
                                      <p:to>
                                        <p:strVal val="visible"/>
                                      </p:to>
                                    </p:set>
                                    <p:animEffect transition="in" filter="wipe(left)">
                                      <p:cBhvr>
                                        <p:cTn id="17" dur="500"/>
                                        <p:tgtEl>
                                          <p:spTgt spid="618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9724"/>
                                        </p:tgtEl>
                                        <p:attrNameLst>
                                          <p:attrName>style.visibility</p:attrName>
                                        </p:attrNameLst>
                                      </p:cBhvr>
                                      <p:to>
                                        <p:strVal val="visible"/>
                                      </p:to>
                                    </p:set>
                                    <p:animEffect transition="in" filter="wipe(left)">
                                      <p:cBhvr>
                                        <p:cTn id="22" dur="300"/>
                                        <p:tgtEl>
                                          <p:spTgt spid="297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9725"/>
                                        </p:tgtEl>
                                        <p:attrNameLst>
                                          <p:attrName>style.visibility</p:attrName>
                                        </p:attrNameLst>
                                      </p:cBhvr>
                                      <p:to>
                                        <p:strVal val="visible"/>
                                      </p:to>
                                    </p:set>
                                    <p:animEffect transition="in" filter="wipe(left)">
                                      <p:cBhvr>
                                        <p:cTn id="27" dur="300"/>
                                        <p:tgtEl>
                                          <p:spTgt spid="2972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9702"/>
                                        </p:tgtEl>
                                        <p:attrNameLst>
                                          <p:attrName>style.visibility</p:attrName>
                                        </p:attrNameLst>
                                      </p:cBhvr>
                                      <p:to>
                                        <p:strVal val="visible"/>
                                      </p:to>
                                    </p:set>
                                    <p:animEffect transition="in" filter="wipe(left)">
                                      <p:cBhvr>
                                        <p:cTn id="32" dur="300"/>
                                        <p:tgtEl>
                                          <p:spTgt spid="2970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29728"/>
                                        </p:tgtEl>
                                        <p:attrNameLst>
                                          <p:attrName>style.visibility</p:attrName>
                                        </p:attrNameLst>
                                      </p:cBhvr>
                                      <p:to>
                                        <p:strVal val="visible"/>
                                      </p:to>
                                    </p:set>
                                    <p:animEffect transition="in" filter="wipe(left)">
                                      <p:cBhvr>
                                        <p:cTn id="37" dur="300"/>
                                        <p:tgtEl>
                                          <p:spTgt spid="2972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29703">
                                            <p:txEl>
                                              <p:pRg st="0" end="0"/>
                                            </p:txEl>
                                          </p:spTgt>
                                        </p:tgtEl>
                                        <p:attrNameLst>
                                          <p:attrName>style.visibility</p:attrName>
                                        </p:attrNameLst>
                                      </p:cBhvr>
                                      <p:to>
                                        <p:strVal val="visible"/>
                                      </p:to>
                                    </p:set>
                                    <p:animEffect transition="in" filter="wipe(left)">
                                      <p:cBhvr>
                                        <p:cTn id="42" dur="300"/>
                                        <p:tgtEl>
                                          <p:spTgt spid="2970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29718"/>
                                        </p:tgtEl>
                                        <p:attrNameLst>
                                          <p:attrName>style.visibility</p:attrName>
                                        </p:attrNameLst>
                                      </p:cBhvr>
                                      <p:to>
                                        <p:strVal val="visible"/>
                                      </p:to>
                                    </p:set>
                                    <p:animEffect transition="in" filter="wipe(left)">
                                      <p:cBhvr>
                                        <p:cTn id="47" dur="300"/>
                                        <p:tgtEl>
                                          <p:spTgt spid="297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29719"/>
                                        </p:tgtEl>
                                        <p:attrNameLst>
                                          <p:attrName>style.visibility</p:attrName>
                                        </p:attrNameLst>
                                      </p:cBhvr>
                                      <p:to>
                                        <p:strVal val="visible"/>
                                      </p:to>
                                    </p:set>
                                    <p:animEffect transition="in" filter="wipe(left)">
                                      <p:cBhvr>
                                        <p:cTn id="52" dur="300"/>
                                        <p:tgtEl>
                                          <p:spTgt spid="297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autoUpdateAnimBg="0" build="p"/>
      <p:bldP spid="29702" grpId="0" autoUpdateAnimBg="0"/>
      <p:bldP spid="29703" grpId="0" autoUpdateAnimBg="0" build="p"/>
      <p:bldP spid="29718" grpId="0" autoUpdateAnimBg="0"/>
      <p:bldP spid="29719" grpId="0" autoUpdateAnimBg="0"/>
      <p:bldP spid="29724" grpId="0" autoUpdateAnimBg="0"/>
      <p:bldP spid="29725" grpId="0" autoUpdateAnimBg="0"/>
      <p:bldP spid="29728"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8FF745D-85D2-4580-B96F-85A2C70C1D61}" type="slidenum">
              <a:rPr kumimoji="0" lang="zh-CN" altLang="en-US" sz="2000" smtClean="0">
                <a:solidFill>
                  <a:srgbClr val="0000FF"/>
                </a:solidFill>
              </a:rPr>
            </a:fld>
            <a:endParaRPr kumimoji="0" lang="en-US" altLang="zh-CN" sz="2000" smtClean="0">
              <a:solidFill>
                <a:srgbClr val="0000FF"/>
              </a:solidFill>
            </a:endParaRPr>
          </a:p>
        </p:txBody>
      </p:sp>
      <p:sp>
        <p:nvSpPr>
          <p:cNvPr id="110596" name="Text Box 4"/>
          <p:cNvSpPr txBox="1">
            <a:spLocks noChangeArrowheads="1"/>
          </p:cNvSpPr>
          <p:nvPr/>
        </p:nvSpPr>
        <p:spPr bwMode="auto">
          <a:xfrm>
            <a:off x="820438" y="280808"/>
            <a:ext cx="443706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 2. </a:t>
            </a:r>
            <a:r>
              <a:rPr lang="zh-CN" altLang="en-US" b="1" dirty="0"/>
              <a:t>齿距偏差的相对测量法</a:t>
            </a:r>
            <a:endParaRPr lang="zh-CN" altLang="en-US" b="1" dirty="0"/>
          </a:p>
        </p:txBody>
      </p:sp>
      <p:sp>
        <p:nvSpPr>
          <p:cNvPr id="110597" name="Text Box 5"/>
          <p:cNvSpPr txBox="1">
            <a:spLocks noChangeArrowheads="1"/>
          </p:cNvSpPr>
          <p:nvPr/>
        </p:nvSpPr>
        <p:spPr bwMode="auto">
          <a:xfrm>
            <a:off x="468013" y="682445"/>
            <a:ext cx="8081204" cy="83099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         </a:t>
            </a:r>
            <a:r>
              <a:rPr lang="zh-CN" altLang="en-US" b="1" dirty="0"/>
              <a:t>齿距偏差的相对测量法一般是在万能测齿仪或齿距仪上测量，如图</a:t>
            </a:r>
            <a:r>
              <a:rPr lang="en-US" altLang="zh-CN" b="1" dirty="0"/>
              <a:t>10.18</a:t>
            </a:r>
            <a:r>
              <a:rPr lang="zh-CN" altLang="en-US" b="1" dirty="0"/>
              <a:t>所示为齿距仪测量齿距偏差。</a:t>
            </a:r>
            <a:endParaRPr lang="zh-CN" altLang="en-US" b="1" dirty="0"/>
          </a:p>
        </p:txBody>
      </p:sp>
      <p:sp>
        <p:nvSpPr>
          <p:cNvPr id="110604" name="Text Box 12"/>
          <p:cNvSpPr txBox="1">
            <a:spLocks noChangeArrowheads="1"/>
          </p:cNvSpPr>
          <p:nvPr/>
        </p:nvSpPr>
        <p:spPr bwMode="auto">
          <a:xfrm>
            <a:off x="219429" y="1512888"/>
            <a:ext cx="8362950" cy="530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b="1"/>
              <a:t>         </a:t>
            </a:r>
            <a:endParaRPr lang="zh-CN" altLang="en-US" b="1"/>
          </a:p>
        </p:txBody>
      </p:sp>
      <p:sp>
        <p:nvSpPr>
          <p:cNvPr id="110605" name="Text Box 13"/>
          <p:cNvSpPr txBox="1">
            <a:spLocks noChangeArrowheads="1"/>
          </p:cNvSpPr>
          <p:nvPr/>
        </p:nvSpPr>
        <p:spPr bwMode="auto">
          <a:xfrm>
            <a:off x="468013" y="1488662"/>
            <a:ext cx="7974659" cy="120032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         </a:t>
            </a:r>
            <a:r>
              <a:rPr lang="zh-CN" altLang="en-US" b="1" dirty="0"/>
              <a:t>齿距仪的测头</a:t>
            </a:r>
            <a:r>
              <a:rPr lang="en-US" altLang="zh-CN" b="1" dirty="0"/>
              <a:t>3</a:t>
            </a:r>
            <a:r>
              <a:rPr lang="zh-CN" altLang="en-US" b="1" dirty="0"/>
              <a:t>、测头</a:t>
            </a:r>
            <a:r>
              <a:rPr lang="en-US" altLang="zh-CN" b="1" dirty="0"/>
              <a:t>2</a:t>
            </a:r>
            <a:r>
              <a:rPr lang="zh-CN" altLang="en-US" b="1" dirty="0"/>
              <a:t>与指示表</a:t>
            </a:r>
            <a:r>
              <a:rPr lang="en-US" altLang="zh-CN" b="1" dirty="0"/>
              <a:t>7</a:t>
            </a:r>
            <a:r>
              <a:rPr lang="zh-CN" altLang="en-US" b="1" dirty="0"/>
              <a:t>相连。测量时，把齿距仪与被测齿轮平放在检验平板上用两个定位杆</a:t>
            </a:r>
            <a:r>
              <a:rPr lang="en-US" altLang="zh-CN" b="1" dirty="0"/>
              <a:t>4</a:t>
            </a:r>
            <a:r>
              <a:rPr lang="zh-CN" altLang="en-US" b="1" dirty="0"/>
              <a:t>顶在齿轮顶圆上，调整测头</a:t>
            </a:r>
            <a:r>
              <a:rPr lang="en-US" altLang="zh-CN" b="1" dirty="0"/>
              <a:t>2</a:t>
            </a:r>
            <a:r>
              <a:rPr lang="zh-CN" altLang="en-US" b="1" dirty="0"/>
              <a:t>和</a:t>
            </a:r>
            <a:r>
              <a:rPr lang="en-US" altLang="zh-CN" b="1" dirty="0" smtClean="0"/>
              <a:t>3</a:t>
            </a:r>
            <a:r>
              <a:rPr lang="zh-CN" altLang="en-US" b="1" dirty="0" smtClean="0"/>
              <a:t>。</a:t>
            </a:r>
            <a:endParaRPr lang="zh-CN" altLang="en-US" b="1" dirty="0"/>
          </a:p>
        </p:txBody>
      </p:sp>
      <p:sp>
        <p:nvSpPr>
          <p:cNvPr id="110606" name="Text Box 14"/>
          <p:cNvSpPr txBox="1">
            <a:spLocks noChangeArrowheads="1"/>
          </p:cNvSpPr>
          <p:nvPr/>
        </p:nvSpPr>
        <p:spPr bwMode="auto">
          <a:xfrm>
            <a:off x="558673" y="2747376"/>
            <a:ext cx="3285367" cy="304698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smtClean="0"/>
              <a:t>        使</a:t>
            </a:r>
            <a:r>
              <a:rPr lang="zh-CN" altLang="en-US" b="1" dirty="0"/>
              <a:t>其大致在分度圆附近接触，以任一齿距作为基准齿距并将指示表调为零。然后逐个齿距进行测量，得到相对基准齿距的偏差，再求其平均值。见表</a:t>
            </a:r>
            <a:r>
              <a:rPr lang="en-US" altLang="zh-CN" b="1" dirty="0"/>
              <a:t>10.14</a:t>
            </a:r>
            <a:r>
              <a:rPr lang="zh-CN" altLang="en-US" b="1" dirty="0"/>
              <a:t>示例。</a:t>
            </a:r>
            <a:endParaRPr lang="zh-CN" altLang="en-US" b="1" dirty="0"/>
          </a:p>
        </p:txBody>
      </p:sp>
      <p:pic>
        <p:nvPicPr>
          <p:cNvPr id="655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94337" y="2646290"/>
            <a:ext cx="4446002" cy="3320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0596"/>
                                        </p:tgtEl>
                                        <p:attrNameLst>
                                          <p:attrName>style.visibility</p:attrName>
                                        </p:attrNameLst>
                                      </p:cBhvr>
                                      <p:to>
                                        <p:strVal val="visible"/>
                                      </p:to>
                                    </p:set>
                                    <p:animEffect transition="in" filter="wipe(left)">
                                      <p:cBhvr>
                                        <p:cTn id="7" dur="2000"/>
                                        <p:tgtEl>
                                          <p:spTgt spid="1105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597"/>
                                        </p:tgtEl>
                                        <p:attrNameLst>
                                          <p:attrName>style.visibility</p:attrName>
                                        </p:attrNameLst>
                                      </p:cBhvr>
                                      <p:to>
                                        <p:strVal val="visible"/>
                                      </p:to>
                                    </p:set>
                                    <p:animEffect transition="in" filter="wipe(left)">
                                      <p:cBhvr>
                                        <p:cTn id="12" dur="2000"/>
                                        <p:tgtEl>
                                          <p:spTgt spid="11059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5538"/>
                                        </p:tgtEl>
                                        <p:attrNameLst>
                                          <p:attrName>style.visibility</p:attrName>
                                        </p:attrNameLst>
                                      </p:cBhvr>
                                      <p:to>
                                        <p:strVal val="visible"/>
                                      </p:to>
                                    </p:set>
                                    <p:anim calcmode="lin" valueType="num">
                                      <p:cBhvr additive="base">
                                        <p:cTn id="17" dur="500" fill="hold"/>
                                        <p:tgtEl>
                                          <p:spTgt spid="65538"/>
                                        </p:tgtEl>
                                        <p:attrNameLst>
                                          <p:attrName>ppt_x</p:attrName>
                                        </p:attrNameLst>
                                      </p:cBhvr>
                                      <p:tavLst>
                                        <p:tav tm="0">
                                          <p:val>
                                            <p:strVal val="#ppt_x"/>
                                          </p:val>
                                        </p:tav>
                                        <p:tav tm="100000">
                                          <p:val>
                                            <p:strVal val="#ppt_x"/>
                                          </p:val>
                                        </p:tav>
                                      </p:tavLst>
                                    </p:anim>
                                    <p:anim calcmode="lin" valueType="num">
                                      <p:cBhvr additive="base">
                                        <p:cTn id="18" dur="500" fill="hold"/>
                                        <p:tgtEl>
                                          <p:spTgt spid="6553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0605"/>
                                        </p:tgtEl>
                                        <p:attrNameLst>
                                          <p:attrName>style.visibility</p:attrName>
                                        </p:attrNameLst>
                                      </p:cBhvr>
                                      <p:to>
                                        <p:strVal val="visible"/>
                                      </p:to>
                                    </p:set>
                                    <p:animEffect transition="in" filter="wipe(left)">
                                      <p:cBhvr>
                                        <p:cTn id="23" dur="500"/>
                                        <p:tgtEl>
                                          <p:spTgt spid="110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0606"/>
                                        </p:tgtEl>
                                        <p:attrNameLst>
                                          <p:attrName>style.visibility</p:attrName>
                                        </p:attrNameLst>
                                      </p:cBhvr>
                                      <p:to>
                                        <p:strVal val="visible"/>
                                      </p:to>
                                    </p:set>
                                    <p:animEffect transition="in" filter="wipe(left)">
                                      <p:cBhvr>
                                        <p:cTn id="28" dur="2000"/>
                                        <p:tgtEl>
                                          <p:spTgt spid="1106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p:bldP spid="110597" grpId="0"/>
      <p:bldP spid="110605" grpId="0"/>
      <p:bldP spid="11060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BA02B5E-530A-43D1-8862-004215CEB62B}" type="slidenum">
              <a:rPr kumimoji="0" lang="zh-CN" altLang="en-US" sz="2000" smtClean="0">
                <a:solidFill>
                  <a:srgbClr val="0000FF"/>
                </a:solidFill>
              </a:rPr>
            </a:fld>
            <a:endParaRPr kumimoji="0" lang="en-US" altLang="zh-CN" sz="2000" smtClean="0">
              <a:solidFill>
                <a:srgbClr val="0000FF"/>
              </a:solidFill>
            </a:endParaRPr>
          </a:p>
        </p:txBody>
      </p:sp>
      <p:sp>
        <p:nvSpPr>
          <p:cNvPr id="111620" name="Text Box 4"/>
          <p:cNvSpPr txBox="1">
            <a:spLocks noChangeArrowheads="1"/>
          </p:cNvSpPr>
          <p:nvPr/>
        </p:nvSpPr>
        <p:spPr bwMode="auto">
          <a:xfrm>
            <a:off x="963613" y="371115"/>
            <a:ext cx="686117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表</a:t>
            </a:r>
            <a:r>
              <a:rPr lang="en-US" altLang="zh-CN" b="1" dirty="0"/>
              <a:t>10.14</a:t>
            </a:r>
            <a:r>
              <a:rPr lang="zh-CN" altLang="en-US" b="1" dirty="0"/>
              <a:t>相对法测量齿距偏差数据处理示例</a:t>
            </a:r>
            <a:endParaRPr lang="zh-CN" altLang="en-US" b="1" dirty="0"/>
          </a:p>
        </p:txBody>
      </p:sp>
      <p:sp>
        <p:nvSpPr>
          <p:cNvPr id="111622" name="Text Box 6"/>
          <p:cNvSpPr txBox="1">
            <a:spLocks noChangeArrowheads="1"/>
          </p:cNvSpPr>
          <p:nvPr/>
        </p:nvSpPr>
        <p:spPr bwMode="auto">
          <a:xfrm>
            <a:off x="886466" y="4570406"/>
            <a:ext cx="6059487"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由表</a:t>
            </a:r>
            <a:r>
              <a:rPr lang="en-US" altLang="zh-CN" b="1" dirty="0"/>
              <a:t>10.14</a:t>
            </a:r>
            <a:r>
              <a:rPr lang="zh-CN" altLang="en-US" b="1" dirty="0"/>
              <a:t>可得齿距累积总偏差为</a:t>
            </a:r>
            <a:endParaRPr lang="zh-CN" altLang="en-US" b="1" dirty="0"/>
          </a:p>
        </p:txBody>
      </p:sp>
      <p:pic>
        <p:nvPicPr>
          <p:cNvPr id="52248" name="Picture 2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19175" y="782278"/>
            <a:ext cx="6373813" cy="3117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7" name="Rectangle 21"/>
          <p:cNvSpPr>
            <a:spLocks noChangeArrowheads="1"/>
          </p:cNvSpPr>
          <p:nvPr/>
        </p:nvSpPr>
        <p:spPr bwMode="auto">
          <a:xfrm>
            <a:off x="3479800" y="2793640"/>
            <a:ext cx="914400" cy="325438"/>
          </a:xfrm>
          <a:prstGeom prst="rect">
            <a:avLst/>
          </a:prstGeom>
          <a:noFill/>
          <a:ln w="38100">
            <a:solidFill>
              <a:srgbClr val="FF0066"/>
            </a:solidFill>
            <a:miter lim="800000"/>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18" name="Oval 18"/>
          <p:cNvSpPr>
            <a:spLocks noChangeArrowheads="1"/>
          </p:cNvSpPr>
          <p:nvPr/>
        </p:nvSpPr>
        <p:spPr bwMode="auto">
          <a:xfrm>
            <a:off x="4887913" y="2280878"/>
            <a:ext cx="914400" cy="309562"/>
          </a:xfrm>
          <a:prstGeom prst="ellipse">
            <a:avLst/>
          </a:prstGeom>
          <a:noFill/>
          <a:ln w="38100">
            <a:solidFill>
              <a:srgbClr val="FF0066"/>
            </a:solidFill>
            <a:rou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19" name="Oval 19"/>
          <p:cNvSpPr>
            <a:spLocks noChangeArrowheads="1"/>
          </p:cNvSpPr>
          <p:nvPr/>
        </p:nvSpPr>
        <p:spPr bwMode="auto">
          <a:xfrm>
            <a:off x="4887913" y="2763478"/>
            <a:ext cx="914400" cy="309562"/>
          </a:xfrm>
          <a:prstGeom prst="ellipse">
            <a:avLst/>
          </a:prstGeom>
          <a:noFill/>
          <a:ln w="38100">
            <a:solidFill>
              <a:srgbClr val="FF0066"/>
            </a:solidFill>
            <a:rou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20" name="Rectangle 22"/>
          <p:cNvSpPr>
            <a:spLocks noChangeArrowheads="1"/>
          </p:cNvSpPr>
          <p:nvPr/>
        </p:nvSpPr>
        <p:spPr bwMode="auto">
          <a:xfrm>
            <a:off x="6159500" y="3560403"/>
            <a:ext cx="1233488" cy="325437"/>
          </a:xfrm>
          <a:prstGeom prst="rect">
            <a:avLst/>
          </a:prstGeom>
          <a:noFill/>
          <a:ln w="38100">
            <a:solidFill>
              <a:srgbClr val="FF0066"/>
            </a:solidFill>
            <a:miter lim="800000"/>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pic>
        <p:nvPicPr>
          <p:cNvPr id="52507" name="Picture 28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490" y="3993660"/>
            <a:ext cx="6358724" cy="612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513" name="Picture 28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8068" y="5494001"/>
            <a:ext cx="5301236" cy="437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514" name="Picture 29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9886" y="5967820"/>
            <a:ext cx="5750416" cy="425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515" name="Picture 29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3678" y="5054768"/>
            <a:ext cx="50768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1620"/>
                                        </p:tgtEl>
                                        <p:attrNameLst>
                                          <p:attrName>style.visibility</p:attrName>
                                        </p:attrNameLst>
                                      </p:cBhvr>
                                      <p:to>
                                        <p:strVal val="visible"/>
                                      </p:to>
                                    </p:set>
                                    <p:animEffect transition="in" filter="wipe(left)">
                                      <p:cBhvr>
                                        <p:cTn id="7" dur="2000"/>
                                        <p:tgtEl>
                                          <p:spTgt spid="1116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52248"/>
                                        </p:tgtEl>
                                        <p:attrNameLst>
                                          <p:attrName>style.visibility</p:attrName>
                                        </p:attrNameLst>
                                      </p:cBhvr>
                                      <p:to>
                                        <p:strVal val="visible"/>
                                      </p:to>
                                    </p:set>
                                    <p:anim calcmode="lin" valueType="num">
                                      <p:cBhvr additive="base">
                                        <p:cTn id="12" dur="1250" fill="hold"/>
                                        <p:tgtEl>
                                          <p:spTgt spid="52248"/>
                                        </p:tgtEl>
                                        <p:attrNameLst>
                                          <p:attrName>ppt_x</p:attrName>
                                        </p:attrNameLst>
                                      </p:cBhvr>
                                      <p:tavLst>
                                        <p:tav tm="0">
                                          <p:val>
                                            <p:strVal val="1+#ppt_w/2"/>
                                          </p:val>
                                        </p:tav>
                                        <p:tav tm="100000">
                                          <p:val>
                                            <p:strVal val="#ppt_x"/>
                                          </p:val>
                                        </p:tav>
                                      </p:tavLst>
                                    </p:anim>
                                    <p:anim calcmode="lin" valueType="num">
                                      <p:cBhvr additive="base">
                                        <p:cTn id="13" dur="1250" fill="hold"/>
                                        <p:tgtEl>
                                          <p:spTgt spid="5224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2507"/>
                                        </p:tgtEl>
                                        <p:attrNameLst>
                                          <p:attrName>style.visibility</p:attrName>
                                        </p:attrNameLst>
                                      </p:cBhvr>
                                      <p:to>
                                        <p:strVal val="visible"/>
                                      </p:to>
                                    </p:set>
                                    <p:animEffect transition="in" filter="wipe(left)">
                                      <p:cBhvr>
                                        <p:cTn id="18" dur="500"/>
                                        <p:tgtEl>
                                          <p:spTgt spid="5250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1622"/>
                                        </p:tgtEl>
                                        <p:attrNameLst>
                                          <p:attrName>style.visibility</p:attrName>
                                        </p:attrNameLst>
                                      </p:cBhvr>
                                      <p:to>
                                        <p:strVal val="visible"/>
                                      </p:to>
                                    </p:set>
                                    <p:animEffect transition="in" filter="wipe(left)">
                                      <p:cBhvr>
                                        <p:cTn id="23" dur="2000"/>
                                        <p:tgtEl>
                                          <p:spTgt spid="111622"/>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linds(horizontal)">
                                      <p:cBhvr>
                                        <p:cTn id="28" dur="20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linds(horizontal)">
                                      <p:cBhvr>
                                        <p:cTn id="33" dur="20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2515"/>
                                        </p:tgtEl>
                                        <p:attrNameLst>
                                          <p:attrName>style.visibility</p:attrName>
                                        </p:attrNameLst>
                                      </p:cBhvr>
                                      <p:to>
                                        <p:strVal val="visible"/>
                                      </p:to>
                                    </p:set>
                                    <p:animEffect transition="in" filter="wipe(left)">
                                      <p:cBhvr>
                                        <p:cTn id="38" dur="500"/>
                                        <p:tgtEl>
                                          <p:spTgt spid="52515"/>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linds(horizontal)">
                                      <p:cBhvr>
                                        <p:cTn id="43" dur="20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52513"/>
                                        </p:tgtEl>
                                        <p:attrNameLst>
                                          <p:attrName>style.visibility</p:attrName>
                                        </p:attrNameLst>
                                      </p:cBhvr>
                                      <p:to>
                                        <p:strVal val="visible"/>
                                      </p:to>
                                    </p:set>
                                    <p:animEffect transition="in" filter="wipe(left)">
                                      <p:cBhvr>
                                        <p:cTn id="48" dur="500"/>
                                        <p:tgtEl>
                                          <p:spTgt spid="52513"/>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blinds(horizontal)">
                                      <p:cBhvr>
                                        <p:cTn id="53" dur="2000"/>
                                        <p:tgtEl>
                                          <p:spTgt spid="2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52514"/>
                                        </p:tgtEl>
                                        <p:attrNameLst>
                                          <p:attrName>style.visibility</p:attrName>
                                        </p:attrNameLst>
                                      </p:cBhvr>
                                      <p:to>
                                        <p:strVal val="visible"/>
                                      </p:to>
                                    </p:set>
                                    <p:animEffect transition="in" filter="wipe(left)">
                                      <p:cBhvr>
                                        <p:cTn id="58" dur="500"/>
                                        <p:tgtEl>
                                          <p:spTgt spid="52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p:bldP spid="111622" grpId="0"/>
      <p:bldP spid="17" grpId="0" animBg="1"/>
      <p:bldP spid="18" grpId="0" animBg="1"/>
      <p:bldP spid="19" grpId="0" animBg="1"/>
      <p:bldP spid="2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7A449ADB-578D-4315-9902-B653083F09CE}" type="slidenum">
              <a:rPr kumimoji="0" lang="zh-CN" altLang="en-US" sz="2000" smtClean="0">
                <a:solidFill>
                  <a:srgbClr val="0000FF"/>
                </a:solidFill>
              </a:rPr>
            </a:fld>
            <a:endParaRPr kumimoji="0" lang="en-US" altLang="zh-CN" sz="2000" smtClean="0">
              <a:solidFill>
                <a:srgbClr val="0000FF"/>
              </a:solidFill>
            </a:endParaRPr>
          </a:p>
        </p:txBody>
      </p:sp>
      <p:sp>
        <p:nvSpPr>
          <p:cNvPr id="113668" name="Text Box 4"/>
          <p:cNvSpPr txBox="1">
            <a:spLocks noChangeArrowheads="1"/>
          </p:cNvSpPr>
          <p:nvPr/>
        </p:nvSpPr>
        <p:spPr bwMode="auto">
          <a:xfrm>
            <a:off x="1086007" y="277938"/>
            <a:ext cx="563562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10.4.3 </a:t>
            </a:r>
            <a:r>
              <a:rPr lang="zh-CN" altLang="en-US" b="1" dirty="0"/>
              <a:t>齿廓偏差的测量</a:t>
            </a:r>
            <a:endParaRPr lang="zh-CN" altLang="en-US" b="1" dirty="0"/>
          </a:p>
        </p:txBody>
      </p:sp>
      <p:sp>
        <p:nvSpPr>
          <p:cNvPr id="113669" name="Text Box 5"/>
          <p:cNvSpPr txBox="1">
            <a:spLocks noChangeArrowheads="1"/>
          </p:cNvSpPr>
          <p:nvPr/>
        </p:nvSpPr>
        <p:spPr bwMode="auto">
          <a:xfrm>
            <a:off x="468013" y="684608"/>
            <a:ext cx="8072314" cy="83099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        齿廓偏差的测量也叫齿形测量，通常在渐开线检查仪上进行测量</a:t>
            </a:r>
            <a:r>
              <a:rPr lang="zh-CN" altLang="en-US" b="1" dirty="0" smtClean="0"/>
              <a:t>。</a:t>
            </a:r>
            <a:endParaRPr lang="zh-CN" altLang="en-US" b="1" dirty="0">
              <a:solidFill>
                <a:srgbClr val="FF0066"/>
              </a:solidFill>
            </a:endParaRPr>
          </a:p>
        </p:txBody>
      </p:sp>
      <p:sp>
        <p:nvSpPr>
          <p:cNvPr id="113675" name="Text Box 11"/>
          <p:cNvSpPr txBox="1">
            <a:spLocks noChangeArrowheads="1"/>
          </p:cNvSpPr>
          <p:nvPr/>
        </p:nvSpPr>
        <p:spPr bwMode="auto">
          <a:xfrm>
            <a:off x="559207" y="2334295"/>
            <a:ext cx="5330825" cy="120032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       </a:t>
            </a:r>
            <a:r>
              <a:rPr lang="zh-CN" altLang="en-US" b="1" dirty="0" smtClean="0"/>
              <a:t> 该</a:t>
            </a:r>
            <a:r>
              <a:rPr lang="zh-CN" altLang="en-US" b="1" dirty="0"/>
              <a:t>仪器用</a:t>
            </a:r>
            <a:r>
              <a:rPr lang="zh-CN" altLang="en-US" b="1" dirty="0">
                <a:solidFill>
                  <a:srgbClr val="FF0066"/>
                </a:solidFill>
              </a:rPr>
              <a:t>比较法测量</a:t>
            </a:r>
            <a:r>
              <a:rPr lang="zh-CN" altLang="en-US" b="1" dirty="0"/>
              <a:t>齿形偏差，即被测齿轮的齿形与理论渐开线齿形进行比较，从而测出测出齿形偏差。</a:t>
            </a:r>
            <a:endParaRPr lang="zh-CN" altLang="en-US" b="1" dirty="0"/>
          </a:p>
        </p:txBody>
      </p:sp>
      <p:sp>
        <p:nvSpPr>
          <p:cNvPr id="113676" name="Text Box 12"/>
          <p:cNvSpPr txBox="1">
            <a:spLocks noChangeArrowheads="1"/>
          </p:cNvSpPr>
          <p:nvPr/>
        </p:nvSpPr>
        <p:spPr bwMode="auto">
          <a:xfrm>
            <a:off x="554912" y="3524159"/>
            <a:ext cx="5020276" cy="193899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      </a:t>
            </a:r>
            <a:r>
              <a:rPr lang="zh-CN" altLang="en-US" b="1" dirty="0">
                <a:solidFill>
                  <a:srgbClr val="FF0066"/>
                </a:solidFill>
              </a:rPr>
              <a:t> </a:t>
            </a:r>
            <a:r>
              <a:rPr lang="zh-CN" altLang="en-US" b="1" dirty="0" smtClean="0">
                <a:solidFill>
                  <a:srgbClr val="FF0066"/>
                </a:solidFill>
              </a:rPr>
              <a:t>  测量方法</a:t>
            </a:r>
            <a:r>
              <a:rPr lang="zh-CN" altLang="en-US" b="1" dirty="0"/>
              <a:t>：</a:t>
            </a:r>
            <a:r>
              <a:rPr lang="zh-CN" altLang="en-US" b="1" dirty="0">
                <a:latin typeface="宋体" panose="02010600030101010101" pitchFamily="2" charset="-122"/>
              </a:rPr>
              <a:t>① 被测齿轮</a:t>
            </a:r>
            <a:r>
              <a:rPr lang="en-US" altLang="zh-CN" b="1" dirty="0">
                <a:latin typeface="宋体" panose="02010600030101010101" pitchFamily="2" charset="-122"/>
              </a:rPr>
              <a:t>1</a:t>
            </a:r>
            <a:r>
              <a:rPr lang="zh-CN" altLang="en-US" b="1" dirty="0">
                <a:latin typeface="宋体" panose="02010600030101010101" pitchFamily="2" charset="-122"/>
              </a:rPr>
              <a:t>与可更换的基圆盘</a:t>
            </a:r>
            <a:r>
              <a:rPr lang="en-US" altLang="zh-CN" b="1" dirty="0">
                <a:latin typeface="宋体" panose="02010600030101010101" pitchFamily="2" charset="-122"/>
              </a:rPr>
              <a:t>2</a:t>
            </a:r>
            <a:r>
              <a:rPr lang="zh-CN" altLang="en-US" b="1" dirty="0">
                <a:latin typeface="宋体" panose="02010600030101010101" pitchFamily="2" charset="-122"/>
              </a:rPr>
              <a:t>（其直径</a:t>
            </a:r>
            <a:r>
              <a:rPr lang="en-US" altLang="zh-CN" b="1" dirty="0">
                <a:latin typeface="宋体" panose="02010600030101010101" pitchFamily="2" charset="-122"/>
              </a:rPr>
              <a:t>=</a:t>
            </a:r>
            <a:r>
              <a:rPr lang="zh-CN" altLang="en-US" b="1" dirty="0">
                <a:latin typeface="宋体" panose="02010600030101010101" pitchFamily="2" charset="-122"/>
              </a:rPr>
              <a:t>被测齿轮的理论基圆直径）装在同一轴上，并与滑板</a:t>
            </a:r>
            <a:r>
              <a:rPr lang="en-US" altLang="zh-CN" b="1" dirty="0">
                <a:latin typeface="宋体" panose="02010600030101010101" pitchFamily="2" charset="-122"/>
              </a:rPr>
              <a:t>4</a:t>
            </a:r>
            <a:r>
              <a:rPr lang="zh-CN" altLang="en-US" b="1" dirty="0">
                <a:latin typeface="宋体" panose="02010600030101010101" pitchFamily="2" charset="-122"/>
              </a:rPr>
              <a:t>上的直尺</a:t>
            </a:r>
            <a:r>
              <a:rPr lang="en-US" altLang="zh-CN" b="1" dirty="0">
                <a:latin typeface="宋体" panose="02010600030101010101" pitchFamily="2" charset="-122"/>
              </a:rPr>
              <a:t>3</a:t>
            </a:r>
            <a:r>
              <a:rPr lang="zh-CN" altLang="en-US" b="1" dirty="0">
                <a:latin typeface="宋体" panose="02010600030101010101" pitchFamily="2" charset="-122"/>
              </a:rPr>
              <a:t>相切，加一定的接触力。</a:t>
            </a:r>
            <a:endParaRPr lang="zh-CN" altLang="zh-CN" b="1" dirty="0">
              <a:latin typeface="宋体" panose="02010600030101010101" pitchFamily="2" charset="-122"/>
            </a:endParaRPr>
          </a:p>
        </p:txBody>
      </p:sp>
      <p:sp>
        <p:nvSpPr>
          <p:cNvPr id="113677" name="Text Box 13"/>
          <p:cNvSpPr txBox="1">
            <a:spLocks noChangeArrowheads="1"/>
          </p:cNvSpPr>
          <p:nvPr/>
        </p:nvSpPr>
        <p:spPr bwMode="auto">
          <a:xfrm>
            <a:off x="577785" y="5420808"/>
            <a:ext cx="4828728" cy="120032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smtClean="0">
                <a:latin typeface="宋体" panose="02010600030101010101" pitchFamily="2" charset="-122"/>
              </a:rPr>
              <a:t>    ② </a:t>
            </a:r>
            <a:r>
              <a:rPr lang="zh-CN" altLang="en-US" b="1" dirty="0">
                <a:latin typeface="宋体" panose="02010600030101010101" pitchFamily="2" charset="-122"/>
              </a:rPr>
              <a:t>转动杠杆</a:t>
            </a:r>
            <a:r>
              <a:rPr lang="en-US" altLang="zh-CN" b="1" dirty="0">
                <a:latin typeface="宋体" panose="02010600030101010101" pitchFamily="2" charset="-122"/>
              </a:rPr>
              <a:t>5</a:t>
            </a:r>
            <a:r>
              <a:rPr lang="zh-CN" altLang="en-US" b="1" dirty="0">
                <a:latin typeface="宋体" panose="02010600030101010101" pitchFamily="2" charset="-122"/>
              </a:rPr>
              <a:t>使滑板</a:t>
            </a:r>
            <a:r>
              <a:rPr lang="en-US" altLang="zh-CN" b="1" dirty="0">
                <a:latin typeface="宋体" panose="02010600030101010101" pitchFamily="2" charset="-122"/>
              </a:rPr>
              <a:t>4</a:t>
            </a:r>
            <a:r>
              <a:rPr lang="zh-CN" altLang="en-US" b="1" dirty="0">
                <a:latin typeface="宋体" panose="02010600030101010101" pitchFamily="2" charset="-122"/>
              </a:rPr>
              <a:t>移动时，直尺</a:t>
            </a:r>
            <a:r>
              <a:rPr lang="en-US" altLang="zh-CN" b="1" dirty="0">
                <a:latin typeface="宋体" panose="02010600030101010101" pitchFamily="2" charset="-122"/>
              </a:rPr>
              <a:t>3</a:t>
            </a:r>
            <a:r>
              <a:rPr lang="zh-CN" altLang="en-US" b="1" dirty="0">
                <a:latin typeface="宋体" panose="02010600030101010101" pitchFamily="2" charset="-122"/>
              </a:rPr>
              <a:t>与基圆做纯滚动，此时齿轮也同步转动。</a:t>
            </a:r>
            <a:endParaRPr lang="zh-CN" altLang="zh-CN" b="1" dirty="0">
              <a:latin typeface="宋体" panose="02010600030101010101" pitchFamily="2" charset="-122"/>
            </a:endParaRPr>
          </a:p>
        </p:txBody>
      </p:sp>
      <p:pic>
        <p:nvPicPr>
          <p:cNvPr id="665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44103" y="1224459"/>
            <a:ext cx="2943225" cy="504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2789" y="1492652"/>
            <a:ext cx="4858210" cy="830997"/>
          </a:xfrm>
          <a:prstGeom prst="rect">
            <a:avLst/>
          </a:prstGeom>
        </p:spPr>
        <p:txBody>
          <a:bodyPr wrap="square">
            <a:spAutoFit/>
          </a:bodyPr>
          <a:lstStyle/>
          <a:p>
            <a:pPr algn="l" eaLnBrk="1" hangingPunct="1"/>
            <a:r>
              <a:rPr lang="zh-CN" altLang="en-US" b="1" dirty="0" smtClean="0"/>
              <a:t>        如</a:t>
            </a:r>
            <a:r>
              <a:rPr lang="zh-CN" altLang="en-US" b="1" dirty="0"/>
              <a:t>图</a:t>
            </a:r>
            <a:r>
              <a:rPr lang="en-US" altLang="zh-CN" b="1" dirty="0"/>
              <a:t>10.19</a:t>
            </a:r>
            <a:r>
              <a:rPr lang="zh-CN" altLang="en-US" b="1" dirty="0"/>
              <a:t>为单盘式渐开线检查仪测量示意图。</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3668"/>
                                        </p:tgtEl>
                                        <p:attrNameLst>
                                          <p:attrName>style.visibility</p:attrName>
                                        </p:attrNameLst>
                                      </p:cBhvr>
                                      <p:to>
                                        <p:strVal val="visible"/>
                                      </p:to>
                                    </p:set>
                                    <p:animEffect transition="in" filter="wipe(left)">
                                      <p:cBhvr>
                                        <p:cTn id="7" dur="2000"/>
                                        <p:tgtEl>
                                          <p:spTgt spid="11366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3669"/>
                                        </p:tgtEl>
                                        <p:attrNameLst>
                                          <p:attrName>style.visibility</p:attrName>
                                        </p:attrNameLst>
                                      </p:cBhvr>
                                      <p:to>
                                        <p:strVal val="visible"/>
                                      </p:to>
                                    </p:set>
                                    <p:animEffect transition="in" filter="wipe(left)">
                                      <p:cBhvr>
                                        <p:cTn id="12" dur="2000"/>
                                        <p:tgtEl>
                                          <p:spTgt spid="11366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6562"/>
                                        </p:tgtEl>
                                        <p:attrNameLst>
                                          <p:attrName>style.visibility</p:attrName>
                                        </p:attrNameLst>
                                      </p:cBhvr>
                                      <p:to>
                                        <p:strVal val="visible"/>
                                      </p:to>
                                    </p:set>
                                    <p:anim calcmode="lin" valueType="num">
                                      <p:cBhvr additive="base">
                                        <p:cTn id="22" dur="500" fill="hold"/>
                                        <p:tgtEl>
                                          <p:spTgt spid="66562"/>
                                        </p:tgtEl>
                                        <p:attrNameLst>
                                          <p:attrName>ppt_x</p:attrName>
                                        </p:attrNameLst>
                                      </p:cBhvr>
                                      <p:tavLst>
                                        <p:tav tm="0">
                                          <p:val>
                                            <p:strVal val="#ppt_x"/>
                                          </p:val>
                                        </p:tav>
                                        <p:tav tm="100000">
                                          <p:val>
                                            <p:strVal val="#ppt_x"/>
                                          </p:val>
                                        </p:tav>
                                      </p:tavLst>
                                    </p:anim>
                                    <p:anim calcmode="lin" valueType="num">
                                      <p:cBhvr additive="base">
                                        <p:cTn id="23" dur="500" fill="hold"/>
                                        <p:tgtEl>
                                          <p:spTgt spid="6656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3675"/>
                                        </p:tgtEl>
                                        <p:attrNameLst>
                                          <p:attrName>style.visibility</p:attrName>
                                        </p:attrNameLst>
                                      </p:cBhvr>
                                      <p:to>
                                        <p:strVal val="visible"/>
                                      </p:to>
                                    </p:set>
                                    <p:animEffect transition="in" filter="wipe(left)">
                                      <p:cBhvr>
                                        <p:cTn id="28" dur="2000"/>
                                        <p:tgtEl>
                                          <p:spTgt spid="11367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3676"/>
                                        </p:tgtEl>
                                        <p:attrNameLst>
                                          <p:attrName>style.visibility</p:attrName>
                                        </p:attrNameLst>
                                      </p:cBhvr>
                                      <p:to>
                                        <p:strVal val="visible"/>
                                      </p:to>
                                    </p:set>
                                    <p:animEffect transition="in" filter="wipe(left)">
                                      <p:cBhvr>
                                        <p:cTn id="33" dur="2000"/>
                                        <p:tgtEl>
                                          <p:spTgt spid="11367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3677"/>
                                        </p:tgtEl>
                                        <p:attrNameLst>
                                          <p:attrName>style.visibility</p:attrName>
                                        </p:attrNameLst>
                                      </p:cBhvr>
                                      <p:to>
                                        <p:strVal val="visible"/>
                                      </p:to>
                                    </p:set>
                                    <p:animEffect transition="in" filter="wipe(left)">
                                      <p:cBhvr>
                                        <p:cTn id="38" dur="2000"/>
                                        <p:tgtEl>
                                          <p:spTgt spid="113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8" grpId="0"/>
      <p:bldP spid="113669" grpId="0"/>
      <p:bldP spid="113675" grpId="0"/>
      <p:bldP spid="113676" grpId="0"/>
      <p:bldP spid="113677" grpId="0"/>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F445E078-A279-432E-8BC0-12A0D40DBD67}" type="slidenum">
              <a:rPr kumimoji="0" lang="zh-CN" altLang="en-US" sz="2000" smtClean="0">
                <a:solidFill>
                  <a:srgbClr val="0000FF"/>
                </a:solidFill>
              </a:rPr>
            </a:fld>
            <a:endParaRPr kumimoji="0" lang="en-US" altLang="zh-CN" sz="2000" smtClean="0">
              <a:solidFill>
                <a:srgbClr val="0000FF"/>
              </a:solidFill>
            </a:endParaRPr>
          </a:p>
        </p:txBody>
      </p:sp>
      <p:sp>
        <p:nvSpPr>
          <p:cNvPr id="114692" name="Text Box 4"/>
          <p:cNvSpPr txBox="1">
            <a:spLocks noChangeArrowheads="1"/>
          </p:cNvSpPr>
          <p:nvPr/>
        </p:nvSpPr>
        <p:spPr bwMode="auto">
          <a:xfrm>
            <a:off x="867224" y="504475"/>
            <a:ext cx="4175313" cy="156966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latin typeface="宋体" panose="02010600030101010101" pitchFamily="2" charset="-122"/>
              </a:rPr>
              <a:t>    ③ 装在滑板</a:t>
            </a:r>
            <a:r>
              <a:rPr lang="en-US" altLang="zh-CN" b="1" dirty="0">
                <a:latin typeface="宋体" panose="02010600030101010101" pitchFamily="2" charset="-122"/>
              </a:rPr>
              <a:t>4</a:t>
            </a:r>
            <a:r>
              <a:rPr lang="zh-CN" altLang="en-US" b="1" dirty="0">
                <a:latin typeface="宋体" panose="02010600030101010101" pitchFamily="2" charset="-122"/>
              </a:rPr>
              <a:t>上的杠杆</a:t>
            </a:r>
            <a:r>
              <a:rPr lang="en-US" altLang="zh-CN" b="1" dirty="0">
                <a:latin typeface="宋体" panose="02010600030101010101" pitchFamily="2" charset="-122"/>
              </a:rPr>
              <a:t>6</a:t>
            </a:r>
            <a:r>
              <a:rPr lang="zh-CN" altLang="en-US" b="1" dirty="0">
                <a:latin typeface="宋体" panose="02010600030101010101" pitchFamily="2" charset="-122"/>
              </a:rPr>
              <a:t>一端为测头，它与被测齿面接触，其接触点刚好在直尺</a:t>
            </a:r>
            <a:r>
              <a:rPr lang="en-US" altLang="zh-CN" b="1" dirty="0">
                <a:latin typeface="宋体" panose="02010600030101010101" pitchFamily="2" charset="-122"/>
              </a:rPr>
              <a:t>3</a:t>
            </a:r>
            <a:r>
              <a:rPr lang="zh-CN" altLang="en-US" b="1" dirty="0">
                <a:latin typeface="宋体" panose="02010600030101010101" pitchFamily="2" charset="-122"/>
              </a:rPr>
              <a:t>与基圆盘</a:t>
            </a:r>
            <a:r>
              <a:rPr lang="en-US" altLang="zh-CN" b="1" dirty="0">
                <a:latin typeface="宋体" panose="02010600030101010101" pitchFamily="2" charset="-122"/>
              </a:rPr>
              <a:t>2</a:t>
            </a:r>
            <a:r>
              <a:rPr lang="zh-CN" altLang="en-US" b="1" dirty="0">
                <a:latin typeface="宋体" panose="02010600030101010101" pitchFamily="2" charset="-122"/>
              </a:rPr>
              <a:t>相切的平面上。</a:t>
            </a:r>
            <a:endParaRPr lang="zh-CN" altLang="zh-CN" b="1" dirty="0">
              <a:latin typeface="宋体" panose="02010600030101010101" pitchFamily="2" charset="-122"/>
            </a:endParaRPr>
          </a:p>
        </p:txBody>
      </p:sp>
      <p:sp>
        <p:nvSpPr>
          <p:cNvPr id="114697" name="Rectangle 9"/>
          <p:cNvSpPr>
            <a:spLocks noChangeArrowheads="1"/>
          </p:cNvSpPr>
          <p:nvPr/>
        </p:nvSpPr>
        <p:spPr bwMode="auto">
          <a:xfrm>
            <a:off x="844096" y="2166542"/>
            <a:ext cx="4003112" cy="193899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smtClean="0"/>
              <a:t>        接触点</a:t>
            </a:r>
            <a:r>
              <a:rPr lang="zh-CN" altLang="en-US" b="1" dirty="0"/>
              <a:t>走出的轨迹为理论渐开线，若齿面存在齿形偏差，在测量中测头就产生附加位移，此位移可通过指示表</a:t>
            </a:r>
            <a:r>
              <a:rPr lang="en-US" altLang="zh-CN" b="1" dirty="0"/>
              <a:t>7</a:t>
            </a:r>
            <a:r>
              <a:rPr lang="zh-CN" altLang="en-US" b="1" dirty="0"/>
              <a:t>读出。</a:t>
            </a:r>
            <a:endParaRPr lang="zh-CN" altLang="zh-CN" b="1" dirty="0"/>
          </a:p>
        </p:txBody>
      </p:sp>
      <p:pic>
        <p:nvPicPr>
          <p:cNvPr id="10" name="Picture 3">
            <a:hlinkClick r:id="rId1" action="ppaction://hlinksldjump"/>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2783" y="6062862"/>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9916" y="611913"/>
            <a:ext cx="2943225" cy="504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2" name="矩形 1"/>
              <p:cNvSpPr/>
              <p:nvPr/>
            </p:nvSpPr>
            <p:spPr>
              <a:xfrm>
                <a:off x="668880" y="4091223"/>
                <a:ext cx="4178328" cy="1611467"/>
              </a:xfrm>
              <a:prstGeom prst="rect">
                <a:avLst/>
              </a:prstGeom>
            </p:spPr>
            <p:txBody>
              <a:bodyPr wrap="square">
                <a:spAutoFit/>
              </a:bodyPr>
              <a:lstStyle/>
              <a:p>
                <a:pPr algn="l"/>
                <a:r>
                  <a:rPr lang="zh-CN" altLang="en-US" b="1" dirty="0" smtClean="0"/>
                  <a:t>         由</a:t>
                </a:r>
                <a:r>
                  <a:rPr lang="zh-CN" altLang="en-US" b="1" dirty="0"/>
                  <a:t>记录器画出齿廓偏差曲线</a:t>
                </a:r>
                <a:r>
                  <a:rPr lang="en-US" altLang="zh-CN" b="1" dirty="0"/>
                  <a:t>,</a:t>
                </a:r>
                <a:r>
                  <a:rPr lang="zh-CN" altLang="en-US" b="1" dirty="0"/>
                  <a:t>如图</a:t>
                </a:r>
                <a:r>
                  <a:rPr lang="en-US" altLang="zh-CN" b="1" dirty="0"/>
                  <a:t>10. 5 </a:t>
                </a:r>
                <a:r>
                  <a:rPr lang="zh-CN" altLang="en-US" b="1" dirty="0"/>
                  <a:t>所示</a:t>
                </a:r>
                <a:r>
                  <a:rPr lang="en-US" altLang="zh-CN" b="1" dirty="0"/>
                  <a:t>,</a:t>
                </a:r>
                <a:r>
                  <a:rPr lang="zh-CN" altLang="en-US" b="1" dirty="0"/>
                  <a:t>按齿廓总偏差的</a:t>
                </a:r>
                <a:r>
                  <a:rPr lang="zh-CN" altLang="en-US" b="1" dirty="0" smtClean="0"/>
                  <a:t>定义</a:t>
                </a:r>
                <a:r>
                  <a:rPr lang="zh-CN" altLang="en-US" b="1" dirty="0"/>
                  <a:t>可以从记录曲线上求出</a:t>
                </a:r>
                <a:r>
                  <a:rPr lang="zh-CN" altLang="en-US" b="1" dirty="0">
                    <a:solidFill>
                      <a:srgbClr val="FF0000"/>
                    </a:solidFill>
                    <a:latin typeface="Times New Roman"/>
                    <a:cs typeface="Times New Roman"/>
                  </a:rPr>
                  <a:t>∆</a:t>
                </a:r>
                <a14:m>
                  <m:oMath xmlns:m="http://schemas.openxmlformats.org/officeDocument/2006/math">
                    <m:sSub>
                      <m:sSubPr>
                        <m:ctrlPr>
                          <a:rPr lang="en-US" altLang="zh-CN" b="1" i="1">
                            <a:solidFill>
                              <a:srgbClr val="FF0000"/>
                            </a:solidFill>
                            <a:latin typeface="Cambria Math"/>
                            <a:cs typeface="Times New Roman"/>
                          </a:rPr>
                        </m:ctrlPr>
                      </m:sSubPr>
                      <m:e>
                        <m:r>
                          <a:rPr lang="en-US" altLang="zh-CN" b="1" i="1">
                            <a:solidFill>
                              <a:srgbClr val="FF0000"/>
                            </a:solidFill>
                            <a:latin typeface="Cambria Math"/>
                            <a:cs typeface="Times New Roman"/>
                          </a:rPr>
                          <m:t>𝑭</m:t>
                        </m:r>
                      </m:e>
                      <m:sub>
                        <m:r>
                          <a:rPr lang="el-GR" altLang="zh-CN" b="1" i="1" smtClean="0">
                            <a:solidFill>
                              <a:srgbClr val="FF0000"/>
                            </a:solidFill>
                            <a:latin typeface="Cambria Math"/>
                            <a:cs typeface="Times New Roman"/>
                          </a:rPr>
                          <m:t>ᾳ</m:t>
                        </m:r>
                      </m:sub>
                    </m:sSub>
                  </m:oMath>
                </a14:m>
                <a:r>
                  <a:rPr lang="zh-CN" altLang="en-US" b="1" dirty="0" smtClean="0"/>
                  <a:t>数值</a:t>
                </a:r>
                <a:r>
                  <a:rPr lang="zh-CN" altLang="en-US" dirty="0"/>
                  <a:t>。</a:t>
                </a:r>
              </a:p>
            </p:txBody>
          </p:sp>
        </mc:Choice>
        <mc:Fallback>
          <p:sp>
            <p:nvSpPr>
              <p:cNvPr id="2" name="矩形 1"/>
              <p:cNvSpPr>
                <a:spLocks noRot="1" noChangeAspect="1" noMove="1" noResize="1" noEditPoints="1" noAdjustHandles="1" noChangeArrowheads="1" noChangeShapeType="1" noTextEdit="1"/>
              </p:cNvSpPr>
              <p:nvPr/>
            </p:nvSpPr>
            <p:spPr>
              <a:xfrm>
                <a:off x="668880" y="4091223"/>
                <a:ext cx="4178328" cy="1611467"/>
              </a:xfrm>
              <a:prstGeom prst="rect">
                <a:avLst/>
              </a:prstGeom>
              <a:blipFill rotWithShape="1">
                <a:blip r:embed="rId4"/>
                <a:stretch>
                  <a:fillRect l="-2336" t="-4167" r="-2190" b="-5682"/>
                </a:stretch>
              </a:blipFill>
            </p:spPr>
            <p:txBody>
              <a:bodyPr/>
              <a:lstStyle/>
              <a:p>
                <a:r>
                  <a:rPr lang="zh-CN" altLang="en-US">
                    <a:noFill/>
                  </a:rPr>
                  <a:t> </a:t>
                </a:r>
                <a:endParaRPr lang="zh-CN" altLang="en-US">
                  <a:noFill/>
                </a:endParaRP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14692"/>
                                        </p:tgtEl>
                                        <p:attrNameLst>
                                          <p:attrName>style.visibility</p:attrName>
                                        </p:attrNameLst>
                                      </p:cBhvr>
                                      <p:to>
                                        <p:strVal val="visible"/>
                                      </p:to>
                                    </p:set>
                                    <p:animEffect transition="in" filter="wipe(left)">
                                      <p:cBhvr>
                                        <p:cTn id="13" dur="2000"/>
                                        <p:tgtEl>
                                          <p:spTgt spid="11469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14697"/>
                                        </p:tgtEl>
                                        <p:attrNameLst>
                                          <p:attrName>style.visibility</p:attrName>
                                        </p:attrNameLst>
                                      </p:cBhvr>
                                      <p:to>
                                        <p:strVal val="visible"/>
                                      </p:to>
                                    </p:set>
                                    <p:animEffect transition="in" filter="wipe(left)">
                                      <p:cBhvr>
                                        <p:cTn id="18" dur="2000"/>
                                        <p:tgtEl>
                                          <p:spTgt spid="11469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2" grpId="0"/>
      <p:bldP spid="114697"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E485E4AF-A759-4E8F-8898-0F6FE0B1F782}" type="slidenum">
              <a:rPr kumimoji="0" lang="zh-CN" altLang="en-US" sz="2000" smtClean="0">
                <a:solidFill>
                  <a:srgbClr val="0000FF"/>
                </a:solidFill>
              </a:rPr>
            </a:fld>
            <a:endParaRPr kumimoji="0" lang="en-US" altLang="zh-CN" sz="2000" smtClean="0">
              <a:solidFill>
                <a:srgbClr val="0000FF"/>
              </a:solidFill>
            </a:endParaRPr>
          </a:p>
        </p:txBody>
      </p:sp>
      <p:sp>
        <p:nvSpPr>
          <p:cNvPr id="115716" name="Text Box 4"/>
          <p:cNvSpPr txBox="1">
            <a:spLocks noChangeArrowheads="1"/>
          </p:cNvSpPr>
          <p:nvPr/>
        </p:nvSpPr>
        <p:spPr bwMode="auto">
          <a:xfrm>
            <a:off x="1065247" y="524336"/>
            <a:ext cx="563562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10.4.4</a:t>
            </a:r>
            <a:r>
              <a:rPr lang="zh-CN" altLang="en-US" b="1" dirty="0"/>
              <a:t>齿向偏差和螺旋线偏差测量</a:t>
            </a:r>
            <a:endParaRPr lang="zh-CN" altLang="en-US" b="1" dirty="0"/>
          </a:p>
        </p:txBody>
      </p:sp>
      <p:sp>
        <p:nvSpPr>
          <p:cNvPr id="115717" name="Text Box 5"/>
          <p:cNvSpPr txBox="1">
            <a:spLocks noChangeArrowheads="1"/>
          </p:cNvSpPr>
          <p:nvPr/>
        </p:nvSpPr>
        <p:spPr bwMode="auto">
          <a:xfrm>
            <a:off x="1074132" y="932443"/>
            <a:ext cx="3604426"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1. </a:t>
            </a:r>
            <a:r>
              <a:rPr lang="zh-CN" altLang="en-US" b="1" dirty="0"/>
              <a:t>直齿圆柱齿轮</a:t>
            </a:r>
            <a:endParaRPr lang="zh-CN" altLang="en-US" b="1" dirty="0"/>
          </a:p>
        </p:txBody>
      </p:sp>
      <p:sp>
        <p:nvSpPr>
          <p:cNvPr id="115718" name="Text Box 6"/>
          <p:cNvSpPr txBox="1">
            <a:spLocks noChangeArrowheads="1"/>
          </p:cNvSpPr>
          <p:nvPr/>
        </p:nvSpPr>
        <p:spPr bwMode="auto">
          <a:xfrm>
            <a:off x="449136" y="1302331"/>
            <a:ext cx="4400550" cy="120032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        对于直齿圆柱齿轮，其螺旋线总偏差也称齿向偏差</a:t>
            </a:r>
            <a:r>
              <a:rPr lang="el-GR" altLang="zh-CN" b="1" dirty="0">
                <a:solidFill>
                  <a:srgbClr val="FF0066"/>
                </a:solidFill>
                <a:cs typeface="Times New Roman" panose="02020603050405020304" pitchFamily="18" charset="0"/>
              </a:rPr>
              <a:t>Δ</a:t>
            </a:r>
            <a:r>
              <a:rPr lang="en-US" altLang="zh-CN" b="1" i="1" dirty="0">
                <a:solidFill>
                  <a:srgbClr val="FF0066"/>
                </a:solidFill>
                <a:cs typeface="Times New Roman" panose="02020603050405020304" pitchFamily="18" charset="0"/>
              </a:rPr>
              <a:t>F</a:t>
            </a:r>
            <a:r>
              <a:rPr lang="el-GR" altLang="zh-CN" b="1" baseline="-25000" dirty="0">
                <a:solidFill>
                  <a:srgbClr val="FF0066"/>
                </a:solidFill>
                <a:latin typeface="宋体" panose="02010600030101010101" pitchFamily="2" charset="-122"/>
                <a:cs typeface="Times New Roman" panose="02020603050405020304" pitchFamily="18" charset="0"/>
              </a:rPr>
              <a:t>β</a:t>
            </a:r>
            <a:r>
              <a:rPr lang="zh-CN" altLang="en-US" b="1" dirty="0"/>
              <a:t>可用如图</a:t>
            </a:r>
            <a:r>
              <a:rPr lang="en-US" altLang="zh-CN" b="1" dirty="0"/>
              <a:t>10.20</a:t>
            </a:r>
            <a:r>
              <a:rPr lang="zh-CN" altLang="en-US" b="1" dirty="0"/>
              <a:t>所示方法测量。</a:t>
            </a:r>
            <a:endParaRPr lang="zh-CN" altLang="en-US" b="1" dirty="0"/>
          </a:p>
        </p:txBody>
      </p:sp>
      <p:sp>
        <p:nvSpPr>
          <p:cNvPr id="115722" name="Text Box 10"/>
          <p:cNvSpPr txBox="1">
            <a:spLocks noChangeArrowheads="1"/>
          </p:cNvSpPr>
          <p:nvPr/>
        </p:nvSpPr>
        <p:spPr bwMode="auto">
          <a:xfrm>
            <a:off x="415212" y="2509598"/>
            <a:ext cx="4560887" cy="156966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        被测齿轮同测量心轴装在具有前、后顶尖的仪器上，将测量圆棒</a:t>
            </a:r>
            <a:r>
              <a:rPr lang="en-US" altLang="zh-CN" b="1" dirty="0"/>
              <a:t>【</a:t>
            </a:r>
            <a:r>
              <a:rPr lang="zh-CN" altLang="en-US" b="1" dirty="0"/>
              <a:t>其直径</a:t>
            </a:r>
            <a:r>
              <a:rPr lang="en-US" altLang="zh-CN" b="1" dirty="0"/>
              <a:t>=1.68</a:t>
            </a:r>
            <a:r>
              <a:rPr lang="en-US" altLang="zh-CN" b="1" i="1" dirty="0"/>
              <a:t>m</a:t>
            </a:r>
            <a:r>
              <a:rPr lang="en-US" altLang="zh-CN" b="1" dirty="0"/>
              <a:t>(</a:t>
            </a:r>
            <a:r>
              <a:rPr lang="zh-CN" altLang="en-US" b="1" dirty="0"/>
              <a:t>模数）</a:t>
            </a:r>
            <a:r>
              <a:rPr lang="en-US" altLang="zh-CN" b="1" dirty="0"/>
              <a:t>】</a:t>
            </a:r>
            <a:r>
              <a:rPr lang="zh-CN" altLang="en-US" b="1" dirty="0"/>
              <a:t>放入齿槽，并与齿面接触。</a:t>
            </a:r>
            <a:endParaRPr lang="zh-CN" altLang="en-US" b="1" dirty="0"/>
          </a:p>
        </p:txBody>
      </p:sp>
      <p:sp>
        <p:nvSpPr>
          <p:cNvPr id="115723" name="Text Box 11"/>
          <p:cNvSpPr txBox="1">
            <a:spLocks noChangeArrowheads="1"/>
          </p:cNvSpPr>
          <p:nvPr/>
        </p:nvSpPr>
        <p:spPr bwMode="auto">
          <a:xfrm>
            <a:off x="494528" y="4150312"/>
            <a:ext cx="7024872" cy="120032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       </a:t>
            </a:r>
            <a:r>
              <a:rPr lang="zh-CN" altLang="en-US" b="1" dirty="0" smtClean="0"/>
              <a:t>  在</a:t>
            </a:r>
            <a:r>
              <a:rPr lang="zh-CN" altLang="en-US" b="1" dirty="0"/>
              <a:t>图</a:t>
            </a:r>
            <a:r>
              <a:rPr lang="en-US" altLang="zh-CN" b="1" dirty="0"/>
              <a:t>10.20</a:t>
            </a:r>
            <a:r>
              <a:rPr lang="zh-CN" altLang="en-US" b="1" dirty="0"/>
              <a:t>中</a:t>
            </a:r>
            <a:r>
              <a:rPr lang="en-US" altLang="zh-CN" b="1" dirty="0"/>
              <a:t>1</a:t>
            </a:r>
            <a:r>
              <a:rPr lang="zh-CN" altLang="en-US" b="1" dirty="0"/>
              <a:t>的位置校正顶尖的安装误差。在</a:t>
            </a:r>
            <a:r>
              <a:rPr lang="en-US" altLang="zh-CN" b="1" dirty="0"/>
              <a:t>2</a:t>
            </a:r>
            <a:r>
              <a:rPr lang="zh-CN" altLang="en-US" b="1" dirty="0"/>
              <a:t>的位置上测量圆棒两端高度差</a:t>
            </a:r>
            <a:r>
              <a:rPr lang="el-GR" altLang="zh-CN" b="1" dirty="0">
                <a:cs typeface="Times New Roman" panose="02020603050405020304" pitchFamily="18" charset="0"/>
              </a:rPr>
              <a:t>Δ</a:t>
            </a:r>
            <a:r>
              <a:rPr lang="en-US" altLang="zh-CN" b="1" dirty="0">
                <a:cs typeface="Times New Roman" panose="02020603050405020304" pitchFamily="18" charset="0"/>
              </a:rPr>
              <a:t>h</a:t>
            </a:r>
            <a:r>
              <a:rPr lang="zh-CN" altLang="en-US" b="1" dirty="0">
                <a:cs typeface="Times New Roman" panose="02020603050405020304" pitchFamily="18" charset="0"/>
              </a:rPr>
              <a:t>。</a:t>
            </a:r>
            <a:r>
              <a:rPr lang="zh-CN" altLang="en-US" b="1" dirty="0"/>
              <a:t> 设齿宽为</a:t>
            </a:r>
            <a:r>
              <a:rPr lang="en-US" altLang="zh-CN" b="1" i="1" dirty="0"/>
              <a:t>b</a:t>
            </a:r>
            <a:r>
              <a:rPr lang="en-US" altLang="zh-CN" b="1" dirty="0"/>
              <a:t>   </a:t>
            </a:r>
            <a:r>
              <a:rPr lang="zh-CN" altLang="en-US" b="1" i="1" dirty="0"/>
              <a:t>、</a:t>
            </a:r>
            <a:r>
              <a:rPr lang="zh-CN" altLang="en-US" b="1" dirty="0"/>
              <a:t>圆棒 两端测点距离为 </a:t>
            </a:r>
            <a:r>
              <a:rPr lang="en-US" altLang="zh-CN" b="1" i="1" dirty="0"/>
              <a:t>l ,</a:t>
            </a:r>
            <a:r>
              <a:rPr lang="zh-CN" altLang="en-US" b="1" dirty="0"/>
              <a:t>则齿向偏差</a:t>
            </a:r>
            <a:r>
              <a:rPr lang="el-GR" altLang="zh-CN" b="1" dirty="0">
                <a:solidFill>
                  <a:srgbClr val="FF0066"/>
                </a:solidFill>
              </a:rPr>
              <a:t>Δ</a:t>
            </a:r>
            <a:r>
              <a:rPr lang="en-US" altLang="zh-CN" b="1" i="1" dirty="0">
                <a:solidFill>
                  <a:srgbClr val="FF0066"/>
                </a:solidFill>
              </a:rPr>
              <a:t>F</a:t>
            </a:r>
            <a:r>
              <a:rPr lang="el-GR" altLang="zh-CN" b="1" baseline="-25000" dirty="0">
                <a:solidFill>
                  <a:srgbClr val="FF0066"/>
                </a:solidFill>
              </a:rPr>
              <a:t>β</a:t>
            </a:r>
            <a:r>
              <a:rPr lang="zh-CN" altLang="en-US" b="1" dirty="0"/>
              <a:t>为</a:t>
            </a:r>
            <a:endParaRPr lang="zh-CN" altLang="en-US" b="1" dirty="0"/>
          </a:p>
        </p:txBody>
      </p:sp>
      <p:pic>
        <p:nvPicPr>
          <p:cNvPr id="55375" name="Picture 7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58331" y="1092398"/>
            <a:ext cx="3714750"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77" name="Picture 8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7975" y="5350641"/>
            <a:ext cx="1724025" cy="9144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5716"/>
                                        </p:tgtEl>
                                        <p:attrNameLst>
                                          <p:attrName>style.visibility</p:attrName>
                                        </p:attrNameLst>
                                      </p:cBhvr>
                                      <p:to>
                                        <p:strVal val="visible"/>
                                      </p:to>
                                    </p:set>
                                    <p:animEffect transition="in" filter="wipe(left)">
                                      <p:cBhvr>
                                        <p:cTn id="7" dur="2000"/>
                                        <p:tgtEl>
                                          <p:spTgt spid="1157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5717"/>
                                        </p:tgtEl>
                                        <p:attrNameLst>
                                          <p:attrName>style.visibility</p:attrName>
                                        </p:attrNameLst>
                                      </p:cBhvr>
                                      <p:to>
                                        <p:strVal val="visible"/>
                                      </p:to>
                                    </p:set>
                                    <p:animEffect transition="in" filter="wipe(left)">
                                      <p:cBhvr>
                                        <p:cTn id="12" dur="2000"/>
                                        <p:tgtEl>
                                          <p:spTgt spid="1157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5718"/>
                                        </p:tgtEl>
                                        <p:attrNameLst>
                                          <p:attrName>style.visibility</p:attrName>
                                        </p:attrNameLst>
                                      </p:cBhvr>
                                      <p:to>
                                        <p:strVal val="visible"/>
                                      </p:to>
                                    </p:set>
                                    <p:animEffect transition="in" filter="wipe(left)">
                                      <p:cBhvr>
                                        <p:cTn id="17" dur="2000"/>
                                        <p:tgtEl>
                                          <p:spTgt spid="11571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55375"/>
                                        </p:tgtEl>
                                        <p:attrNameLst>
                                          <p:attrName>style.visibility</p:attrName>
                                        </p:attrNameLst>
                                      </p:cBhvr>
                                      <p:to>
                                        <p:strVal val="visible"/>
                                      </p:to>
                                    </p:set>
                                    <p:anim calcmode="lin" valueType="num">
                                      <p:cBhvr additive="base">
                                        <p:cTn id="22" dur="500" fill="hold"/>
                                        <p:tgtEl>
                                          <p:spTgt spid="55375"/>
                                        </p:tgtEl>
                                        <p:attrNameLst>
                                          <p:attrName>ppt_x</p:attrName>
                                        </p:attrNameLst>
                                      </p:cBhvr>
                                      <p:tavLst>
                                        <p:tav tm="0">
                                          <p:val>
                                            <p:strVal val="1+#ppt_w/2"/>
                                          </p:val>
                                        </p:tav>
                                        <p:tav tm="100000">
                                          <p:val>
                                            <p:strVal val="#ppt_x"/>
                                          </p:val>
                                        </p:tav>
                                      </p:tavLst>
                                    </p:anim>
                                    <p:anim calcmode="lin" valueType="num">
                                      <p:cBhvr additive="base">
                                        <p:cTn id="23" dur="500" fill="hold"/>
                                        <p:tgtEl>
                                          <p:spTgt spid="5537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5722"/>
                                        </p:tgtEl>
                                        <p:attrNameLst>
                                          <p:attrName>style.visibility</p:attrName>
                                        </p:attrNameLst>
                                      </p:cBhvr>
                                      <p:to>
                                        <p:strVal val="visible"/>
                                      </p:to>
                                    </p:set>
                                    <p:animEffect transition="in" filter="wipe(left)">
                                      <p:cBhvr>
                                        <p:cTn id="28" dur="2000"/>
                                        <p:tgtEl>
                                          <p:spTgt spid="11572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5723"/>
                                        </p:tgtEl>
                                        <p:attrNameLst>
                                          <p:attrName>style.visibility</p:attrName>
                                        </p:attrNameLst>
                                      </p:cBhvr>
                                      <p:to>
                                        <p:strVal val="visible"/>
                                      </p:to>
                                    </p:set>
                                    <p:animEffect transition="in" filter="wipe(left)">
                                      <p:cBhvr>
                                        <p:cTn id="33" dur="2000"/>
                                        <p:tgtEl>
                                          <p:spTgt spid="11572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5377"/>
                                        </p:tgtEl>
                                        <p:attrNameLst>
                                          <p:attrName>style.visibility</p:attrName>
                                        </p:attrNameLst>
                                      </p:cBhvr>
                                      <p:to>
                                        <p:strVal val="visible"/>
                                      </p:to>
                                    </p:set>
                                    <p:animEffect transition="in" filter="wipe(left)">
                                      <p:cBhvr>
                                        <p:cTn id="38" dur="500"/>
                                        <p:tgtEl>
                                          <p:spTgt spid="553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6" grpId="0"/>
      <p:bldP spid="115717" grpId="0"/>
      <p:bldP spid="115718" grpId="0"/>
      <p:bldP spid="115722" grpId="0"/>
      <p:bldP spid="11572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DCD5D5C-0E2E-451F-A269-DB27EEB45233}" type="slidenum">
              <a:rPr kumimoji="0" lang="zh-CN" altLang="en-US" sz="2000" smtClean="0">
                <a:solidFill>
                  <a:srgbClr val="0000FF"/>
                </a:solidFill>
              </a:rPr>
            </a:fld>
            <a:endParaRPr kumimoji="0" lang="en-US" altLang="zh-CN" sz="2000" smtClean="0">
              <a:solidFill>
                <a:srgbClr val="0000FF"/>
              </a:solidFill>
            </a:endParaRPr>
          </a:p>
        </p:txBody>
      </p:sp>
      <p:sp>
        <p:nvSpPr>
          <p:cNvPr id="116740" name="Text Box 4"/>
          <p:cNvSpPr txBox="1">
            <a:spLocks noChangeArrowheads="1"/>
          </p:cNvSpPr>
          <p:nvPr/>
        </p:nvSpPr>
        <p:spPr bwMode="auto">
          <a:xfrm>
            <a:off x="1268393" y="618525"/>
            <a:ext cx="2921887"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2. </a:t>
            </a:r>
            <a:r>
              <a:rPr lang="zh-CN" altLang="en-US" b="1" dirty="0"/>
              <a:t>斜齿圆柱齿轮</a:t>
            </a:r>
            <a:endParaRPr lang="zh-CN" altLang="en-US" b="1" dirty="0"/>
          </a:p>
        </p:txBody>
      </p:sp>
      <p:sp>
        <p:nvSpPr>
          <p:cNvPr id="116741" name="Text Box 5"/>
          <p:cNvSpPr txBox="1">
            <a:spLocks noChangeArrowheads="1"/>
          </p:cNvSpPr>
          <p:nvPr/>
        </p:nvSpPr>
        <p:spPr bwMode="auto">
          <a:xfrm>
            <a:off x="622407" y="1020163"/>
            <a:ext cx="7385266" cy="83099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        对于斜齿轮可在导程仪或螺旋角测量仪上测量，图</a:t>
            </a:r>
            <a:r>
              <a:rPr lang="en-US" altLang="zh-CN" b="1" dirty="0"/>
              <a:t>10.21</a:t>
            </a:r>
            <a:r>
              <a:rPr lang="zh-CN" altLang="en-US" b="1" dirty="0"/>
              <a:t>为导程仪测量斜齿轮螺旋线总偏差示意图。</a:t>
            </a:r>
            <a:endParaRPr lang="zh-CN" altLang="en-US" b="1" dirty="0"/>
          </a:p>
        </p:txBody>
      </p:sp>
      <p:sp>
        <p:nvSpPr>
          <p:cNvPr id="116747" name="Text Box 11"/>
          <p:cNvSpPr txBox="1">
            <a:spLocks noChangeArrowheads="1"/>
          </p:cNvSpPr>
          <p:nvPr/>
        </p:nvSpPr>
        <p:spPr bwMode="auto">
          <a:xfrm>
            <a:off x="654452" y="1931921"/>
            <a:ext cx="4530122" cy="120032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solidFill>
                  <a:srgbClr val="FF0066"/>
                </a:solidFill>
              </a:rPr>
              <a:t>      </a:t>
            </a:r>
            <a:r>
              <a:rPr lang="zh-CN" altLang="en-US" b="1" dirty="0" smtClean="0">
                <a:solidFill>
                  <a:srgbClr val="FF0066"/>
                </a:solidFill>
              </a:rPr>
              <a:t>  测量方法</a:t>
            </a:r>
            <a:r>
              <a:rPr lang="zh-CN" altLang="en-US" b="1" dirty="0">
                <a:solidFill>
                  <a:srgbClr val="FF0066"/>
                </a:solidFill>
              </a:rPr>
              <a:t>：</a:t>
            </a:r>
            <a:r>
              <a:rPr lang="zh-CN" altLang="en-US" b="1" dirty="0">
                <a:latin typeface="宋体" panose="02010600030101010101" pitchFamily="2" charset="-122"/>
              </a:rPr>
              <a:t>① 沿被测齿轮轴线方向移动滑板</a:t>
            </a:r>
            <a:r>
              <a:rPr lang="en-US" altLang="zh-CN" b="1" dirty="0">
                <a:latin typeface="宋体" panose="02010600030101010101" pitchFamily="2" charset="-122"/>
              </a:rPr>
              <a:t>1</a:t>
            </a:r>
            <a:r>
              <a:rPr lang="zh-CN" altLang="en-US" b="1" dirty="0">
                <a:latin typeface="宋体" panose="02010600030101010101" pitchFamily="2" charset="-122"/>
              </a:rPr>
              <a:t>时，其上正弦尺</a:t>
            </a:r>
            <a:r>
              <a:rPr lang="en-US" altLang="zh-CN" b="1" dirty="0">
                <a:latin typeface="宋体" panose="02010600030101010101" pitchFamily="2" charset="-122"/>
              </a:rPr>
              <a:t>2</a:t>
            </a:r>
            <a:r>
              <a:rPr lang="zh-CN" altLang="en-US" b="1" dirty="0">
                <a:latin typeface="宋体" panose="02010600030101010101" pitchFamily="2" charset="-122"/>
              </a:rPr>
              <a:t>带动滑板</a:t>
            </a:r>
            <a:r>
              <a:rPr lang="en-US" altLang="zh-CN" b="1" dirty="0">
                <a:latin typeface="宋体" panose="02010600030101010101" pitchFamily="2" charset="-122"/>
              </a:rPr>
              <a:t>5</a:t>
            </a:r>
            <a:r>
              <a:rPr lang="zh-CN" altLang="en-US" b="1" dirty="0">
                <a:latin typeface="宋体" panose="02010600030101010101" pitchFamily="2" charset="-122"/>
              </a:rPr>
              <a:t>做径向运动。</a:t>
            </a:r>
            <a:endParaRPr lang="zh-CN" altLang="en-US" b="1" dirty="0">
              <a:latin typeface="宋体" panose="02010600030101010101" pitchFamily="2" charset="-122"/>
            </a:endParaRPr>
          </a:p>
        </p:txBody>
      </p:sp>
      <p:sp>
        <p:nvSpPr>
          <p:cNvPr id="116748" name="Rectangle 12"/>
          <p:cNvSpPr>
            <a:spLocks noChangeArrowheads="1"/>
          </p:cNvSpPr>
          <p:nvPr/>
        </p:nvSpPr>
        <p:spPr bwMode="auto">
          <a:xfrm>
            <a:off x="618412" y="3159359"/>
            <a:ext cx="4361963" cy="120032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a:t>       </a:t>
            </a:r>
            <a:r>
              <a:rPr lang="zh-CN" altLang="en-US" b="1" dirty="0" smtClean="0"/>
              <a:t> ② </a:t>
            </a:r>
            <a:r>
              <a:rPr lang="zh-CN" altLang="en-US" b="1" dirty="0"/>
              <a:t>滑板</a:t>
            </a:r>
            <a:r>
              <a:rPr lang="en-US" altLang="zh-CN" b="1" dirty="0"/>
              <a:t>5</a:t>
            </a:r>
            <a:r>
              <a:rPr lang="zh-CN" altLang="en-US" b="1" dirty="0"/>
              <a:t>又带动与被测齿轮</a:t>
            </a:r>
            <a:r>
              <a:rPr lang="en-US" altLang="zh-CN" b="1" dirty="0"/>
              <a:t>4</a:t>
            </a:r>
            <a:r>
              <a:rPr lang="zh-CN" altLang="en-US" b="1" dirty="0"/>
              <a:t>同轴的圆盘</a:t>
            </a:r>
            <a:r>
              <a:rPr lang="en-US" altLang="zh-CN" b="1" dirty="0"/>
              <a:t>6</a:t>
            </a:r>
            <a:r>
              <a:rPr lang="zh-CN" altLang="en-US" b="1" dirty="0"/>
              <a:t>转动，从而使被测齿轮与圆盘同步转动。</a:t>
            </a:r>
            <a:endParaRPr lang="zh-CN" altLang="en-US" b="1" dirty="0"/>
          </a:p>
        </p:txBody>
      </p:sp>
      <p:sp>
        <p:nvSpPr>
          <p:cNvPr id="116749" name="Rectangle 13"/>
          <p:cNvSpPr>
            <a:spLocks noChangeArrowheads="1"/>
          </p:cNvSpPr>
          <p:nvPr/>
        </p:nvSpPr>
        <p:spPr bwMode="auto">
          <a:xfrm>
            <a:off x="618412" y="4385262"/>
            <a:ext cx="4255440" cy="120032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a:t>      </a:t>
            </a:r>
            <a:r>
              <a:rPr lang="zh-CN" altLang="en-US" b="1" dirty="0" smtClean="0"/>
              <a:t>  </a:t>
            </a:r>
            <a:r>
              <a:rPr lang="zh-CN" altLang="en-US" b="1" dirty="0"/>
              <a:t>③ 装在滑板</a:t>
            </a:r>
            <a:r>
              <a:rPr lang="en-US" altLang="zh-CN" b="1" dirty="0"/>
              <a:t>1</a:t>
            </a:r>
            <a:r>
              <a:rPr lang="zh-CN" altLang="en-US" b="1" dirty="0"/>
              <a:t>上的测头</a:t>
            </a:r>
            <a:r>
              <a:rPr lang="en-US" altLang="zh-CN" b="1" dirty="0"/>
              <a:t>7</a:t>
            </a:r>
            <a:r>
              <a:rPr lang="zh-CN" altLang="en-US" b="1" dirty="0"/>
              <a:t>相对于被测齿轮</a:t>
            </a:r>
            <a:r>
              <a:rPr lang="en-US" altLang="zh-CN" b="1" dirty="0"/>
              <a:t>4</a:t>
            </a:r>
            <a:r>
              <a:rPr lang="zh-CN" altLang="en-US" b="1" dirty="0"/>
              <a:t>来说，其运动轨迹为理论螺旋线。</a:t>
            </a:r>
            <a:endParaRPr lang="zh-CN" altLang="en-US" b="1" dirty="0"/>
          </a:p>
        </p:txBody>
      </p:sp>
      <p:pic>
        <p:nvPicPr>
          <p:cNvPr id="655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42428" y="1926638"/>
            <a:ext cx="3790950" cy="3623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6740"/>
                                        </p:tgtEl>
                                        <p:attrNameLst>
                                          <p:attrName>style.visibility</p:attrName>
                                        </p:attrNameLst>
                                      </p:cBhvr>
                                      <p:to>
                                        <p:strVal val="visible"/>
                                      </p:to>
                                    </p:set>
                                    <p:animEffect transition="in" filter="wipe(left)">
                                      <p:cBhvr>
                                        <p:cTn id="7" dur="2000"/>
                                        <p:tgtEl>
                                          <p:spTgt spid="1167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6741"/>
                                        </p:tgtEl>
                                        <p:attrNameLst>
                                          <p:attrName>style.visibility</p:attrName>
                                        </p:attrNameLst>
                                      </p:cBhvr>
                                      <p:to>
                                        <p:strVal val="visible"/>
                                      </p:to>
                                    </p:set>
                                    <p:animEffect transition="in" filter="wipe(left)">
                                      <p:cBhvr>
                                        <p:cTn id="12" dur="2000"/>
                                        <p:tgtEl>
                                          <p:spTgt spid="11674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65538"/>
                                        </p:tgtEl>
                                        <p:attrNameLst>
                                          <p:attrName>style.visibility</p:attrName>
                                        </p:attrNameLst>
                                      </p:cBhvr>
                                      <p:to>
                                        <p:strVal val="visible"/>
                                      </p:to>
                                    </p:set>
                                    <p:anim calcmode="lin" valueType="num">
                                      <p:cBhvr additive="base">
                                        <p:cTn id="17" dur="500" fill="hold"/>
                                        <p:tgtEl>
                                          <p:spTgt spid="65538"/>
                                        </p:tgtEl>
                                        <p:attrNameLst>
                                          <p:attrName>ppt_x</p:attrName>
                                        </p:attrNameLst>
                                      </p:cBhvr>
                                      <p:tavLst>
                                        <p:tav tm="0">
                                          <p:val>
                                            <p:strVal val="1+#ppt_w/2"/>
                                          </p:val>
                                        </p:tav>
                                        <p:tav tm="100000">
                                          <p:val>
                                            <p:strVal val="#ppt_x"/>
                                          </p:val>
                                        </p:tav>
                                      </p:tavLst>
                                    </p:anim>
                                    <p:anim calcmode="lin" valueType="num">
                                      <p:cBhvr additive="base">
                                        <p:cTn id="18" dur="500" fill="hold"/>
                                        <p:tgtEl>
                                          <p:spTgt spid="6553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6747"/>
                                        </p:tgtEl>
                                        <p:attrNameLst>
                                          <p:attrName>style.visibility</p:attrName>
                                        </p:attrNameLst>
                                      </p:cBhvr>
                                      <p:to>
                                        <p:strVal val="visible"/>
                                      </p:to>
                                    </p:set>
                                    <p:animEffect transition="in" filter="wipe(left)">
                                      <p:cBhvr>
                                        <p:cTn id="23" dur="2000"/>
                                        <p:tgtEl>
                                          <p:spTgt spid="11674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6748"/>
                                        </p:tgtEl>
                                        <p:attrNameLst>
                                          <p:attrName>style.visibility</p:attrName>
                                        </p:attrNameLst>
                                      </p:cBhvr>
                                      <p:to>
                                        <p:strVal val="visible"/>
                                      </p:to>
                                    </p:set>
                                    <p:animEffect transition="in" filter="wipe(left)">
                                      <p:cBhvr>
                                        <p:cTn id="28" dur="2000"/>
                                        <p:tgtEl>
                                          <p:spTgt spid="11674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6749"/>
                                        </p:tgtEl>
                                        <p:attrNameLst>
                                          <p:attrName>style.visibility</p:attrName>
                                        </p:attrNameLst>
                                      </p:cBhvr>
                                      <p:to>
                                        <p:strVal val="visible"/>
                                      </p:to>
                                    </p:set>
                                    <p:animEffect transition="in" filter="wipe(left)">
                                      <p:cBhvr>
                                        <p:cTn id="33" dur="2000"/>
                                        <p:tgtEl>
                                          <p:spTgt spid="116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0" grpId="0"/>
      <p:bldP spid="116741" grpId="0"/>
      <p:bldP spid="116747" grpId="0"/>
      <p:bldP spid="116748" grpId="0"/>
      <p:bldP spid="11674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65D787B-C625-4941-900B-4FBFD7F5DF9C}" type="slidenum">
              <a:rPr kumimoji="0" lang="zh-CN" altLang="en-US" sz="2000" smtClean="0">
                <a:solidFill>
                  <a:srgbClr val="0000FF"/>
                </a:solidFill>
              </a:rPr>
            </a:fld>
            <a:endParaRPr kumimoji="0" lang="en-US" altLang="zh-CN" sz="2000" smtClean="0">
              <a:solidFill>
                <a:srgbClr val="0000FF"/>
              </a:solidFill>
            </a:endParaRPr>
          </a:p>
        </p:txBody>
      </p:sp>
      <p:sp>
        <p:nvSpPr>
          <p:cNvPr id="117764" name="Rectangle 4"/>
          <p:cNvSpPr>
            <a:spLocks noChangeArrowheads="1"/>
          </p:cNvSpPr>
          <p:nvPr/>
        </p:nvSpPr>
        <p:spPr bwMode="auto">
          <a:xfrm>
            <a:off x="855591" y="312738"/>
            <a:ext cx="7347396" cy="142192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lnSpc>
                <a:spcPct val="120000"/>
              </a:lnSpc>
            </a:pPr>
            <a:r>
              <a:rPr lang="zh-CN" altLang="en-US" b="1" dirty="0">
                <a:latin typeface="宋体" panose="02010600030101010101" pitchFamily="2" charset="-122"/>
              </a:rPr>
              <a:t>    ④ </a:t>
            </a:r>
            <a:r>
              <a:rPr lang="zh-CN" altLang="en-US" b="1" dirty="0"/>
              <a:t>理论螺旋线与被测齿轮齿面的实际螺旋线进行比较即可从指示</a:t>
            </a:r>
            <a:r>
              <a:rPr lang="zh-CN" altLang="en-US" b="1" dirty="0" smtClean="0"/>
              <a:t>表</a:t>
            </a:r>
            <a:r>
              <a:rPr lang="en-US" altLang="zh-CN" b="1" dirty="0" smtClean="0"/>
              <a:t>3</a:t>
            </a:r>
            <a:r>
              <a:rPr lang="zh-CN" altLang="en-US" b="1" dirty="0" smtClean="0"/>
              <a:t>上</a:t>
            </a:r>
            <a:r>
              <a:rPr lang="zh-CN" altLang="en-US" b="1" dirty="0"/>
              <a:t>读取螺旋线总偏差，或由记录器画出偏差曲线如图</a:t>
            </a:r>
            <a:r>
              <a:rPr lang="en-US" altLang="zh-CN" b="1" dirty="0"/>
              <a:t>10.6</a:t>
            </a:r>
            <a:r>
              <a:rPr lang="zh-CN" altLang="en-US" b="1" dirty="0"/>
              <a:t>所示。</a:t>
            </a:r>
            <a:endParaRPr lang="zh-CN" altLang="en-US" b="1" dirty="0"/>
          </a:p>
        </p:txBody>
      </p:sp>
      <p:pic>
        <p:nvPicPr>
          <p:cNvPr id="10" name="Picture 3">
            <a:hlinkClick r:id="rId1" action="ppaction://hlinksldjump"/>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5261" y="1910147"/>
            <a:ext cx="6317243" cy="4304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AutoShape 8"/>
          <p:cNvSpPr>
            <a:spLocks noChangeArrowheads="1"/>
          </p:cNvSpPr>
          <p:nvPr/>
        </p:nvSpPr>
        <p:spPr bwMode="auto">
          <a:xfrm>
            <a:off x="5758318" y="1287840"/>
            <a:ext cx="1690048" cy="739790"/>
          </a:xfrm>
          <a:prstGeom prst="wedgeRoundRectCallout">
            <a:avLst>
              <a:gd name="adj1" fmla="val -110131"/>
              <a:gd name="adj2" fmla="val 139174"/>
              <a:gd name="adj3" fmla="val 16667"/>
            </a:avLst>
          </a:prstGeom>
          <a:noFill/>
          <a:ln w="28575">
            <a:solidFill>
              <a:srgbClr val="FF0066"/>
            </a:solidFill>
            <a:miter lim="800000"/>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zh-CN" altLang="en-US" sz="2000" b="1" dirty="0"/>
              <a:t>记录器画出的偏差曲线</a:t>
            </a:r>
            <a:endParaRPr lang="zh-CN" altLang="en-US" sz="2000" b="1" dirty="0"/>
          </a:p>
        </p:txBody>
      </p:sp>
      <p:sp>
        <p:nvSpPr>
          <p:cNvPr id="12" name="Oval 9"/>
          <p:cNvSpPr>
            <a:spLocks noChangeArrowheads="1"/>
          </p:cNvSpPr>
          <p:nvPr/>
        </p:nvSpPr>
        <p:spPr bwMode="auto">
          <a:xfrm>
            <a:off x="1406788" y="2600891"/>
            <a:ext cx="465138" cy="888028"/>
          </a:xfrm>
          <a:prstGeom prst="ellipse">
            <a:avLst/>
          </a:prstGeom>
          <a:noFill/>
          <a:ln w="28575">
            <a:solidFill>
              <a:srgbClr val="FF0066"/>
            </a:solidFill>
            <a:rou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7764"/>
                                        </p:tgtEl>
                                        <p:attrNameLst>
                                          <p:attrName>style.visibility</p:attrName>
                                        </p:attrNameLst>
                                      </p:cBhvr>
                                      <p:to>
                                        <p:strVal val="visible"/>
                                      </p:to>
                                    </p:set>
                                    <p:animEffect transition="in" filter="wipe(left)">
                                      <p:cBhvr>
                                        <p:cTn id="7" dur="2000"/>
                                        <p:tgtEl>
                                          <p:spTgt spid="11776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6562"/>
                                        </p:tgtEl>
                                        <p:attrNameLst>
                                          <p:attrName>style.visibility</p:attrName>
                                        </p:attrNameLst>
                                      </p:cBhvr>
                                      <p:to>
                                        <p:strVal val="visible"/>
                                      </p:to>
                                    </p:set>
                                    <p:anim calcmode="lin" valueType="num">
                                      <p:cBhvr additive="base">
                                        <p:cTn id="12" dur="500" fill="hold"/>
                                        <p:tgtEl>
                                          <p:spTgt spid="66562"/>
                                        </p:tgtEl>
                                        <p:attrNameLst>
                                          <p:attrName>ppt_x</p:attrName>
                                        </p:attrNameLst>
                                      </p:cBhvr>
                                      <p:tavLst>
                                        <p:tav tm="0">
                                          <p:val>
                                            <p:strVal val="#ppt_x"/>
                                          </p:val>
                                        </p:tav>
                                        <p:tav tm="100000">
                                          <p:val>
                                            <p:strVal val="#ppt_x"/>
                                          </p:val>
                                        </p:tav>
                                      </p:tavLst>
                                    </p:anim>
                                    <p:anim calcmode="lin" valueType="num">
                                      <p:cBhvr additive="base">
                                        <p:cTn id="13" dur="500" fill="hold"/>
                                        <p:tgtEl>
                                          <p:spTgt spid="6656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right)">
                                      <p:cBhvr>
                                        <p:cTn id="18" dur="2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4" grpId="0"/>
      <p:bldP spid="11" grpId="0" animBg="1"/>
      <p:bldP spid="1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D9150C77-A3CF-4B0B-9BFD-48C9E6894372}" type="slidenum">
              <a:rPr kumimoji="0" lang="zh-CN" altLang="en-US" sz="2000" smtClean="0">
                <a:solidFill>
                  <a:srgbClr val="0000FF"/>
                </a:solidFill>
              </a:rPr>
            </a:fld>
            <a:endParaRPr kumimoji="0" lang="en-US" altLang="zh-CN" sz="2000" smtClean="0">
              <a:solidFill>
                <a:srgbClr val="0000FF"/>
              </a:solidFill>
            </a:endParaRPr>
          </a:p>
        </p:txBody>
      </p:sp>
      <p:sp>
        <p:nvSpPr>
          <p:cNvPr id="118788" name="Text Box 4"/>
          <p:cNvSpPr txBox="1">
            <a:spLocks noChangeArrowheads="1"/>
          </p:cNvSpPr>
          <p:nvPr/>
        </p:nvSpPr>
        <p:spPr bwMode="auto">
          <a:xfrm>
            <a:off x="1221775" y="160338"/>
            <a:ext cx="39544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10.4.5</a:t>
            </a:r>
            <a:r>
              <a:rPr lang="zh-CN" altLang="en-US" b="1" dirty="0"/>
              <a:t> </a:t>
            </a:r>
            <a:r>
              <a:rPr lang="zh-CN" altLang="en-US" b="1" dirty="0"/>
              <a:t>公</a:t>
            </a:r>
            <a:r>
              <a:rPr lang="zh-CN" altLang="en-US" b="1" dirty="0" smtClean="0"/>
              <a:t>法线长度</a:t>
            </a:r>
            <a:r>
              <a:rPr lang="zh-CN" altLang="en-US" b="1" dirty="0"/>
              <a:t>的测量</a:t>
            </a:r>
            <a:endParaRPr lang="zh-CN" altLang="en-US" b="1" dirty="0"/>
          </a:p>
        </p:txBody>
      </p:sp>
      <p:sp>
        <p:nvSpPr>
          <p:cNvPr id="118789" name="Text Box 5"/>
          <p:cNvSpPr txBox="1">
            <a:spLocks noChangeArrowheads="1"/>
          </p:cNvSpPr>
          <p:nvPr/>
        </p:nvSpPr>
        <p:spPr bwMode="auto">
          <a:xfrm>
            <a:off x="579251" y="595313"/>
            <a:ext cx="7499442" cy="83099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        测量公法线长度可以求出公法线长度变动量</a:t>
            </a:r>
            <a:r>
              <a:rPr lang="el-GR" altLang="zh-CN" b="1" dirty="0">
                <a:solidFill>
                  <a:srgbClr val="FF0066"/>
                </a:solidFill>
                <a:cs typeface="Times New Roman" panose="02020603050405020304" pitchFamily="18" charset="0"/>
              </a:rPr>
              <a:t>Δ</a:t>
            </a:r>
            <a:r>
              <a:rPr lang="en-US" altLang="zh-CN" b="1" i="1" dirty="0">
                <a:solidFill>
                  <a:srgbClr val="FF0066"/>
                </a:solidFill>
                <a:cs typeface="Times New Roman" panose="02020603050405020304" pitchFamily="18" charset="0"/>
              </a:rPr>
              <a:t>F</a:t>
            </a:r>
            <a:r>
              <a:rPr lang="en-US" altLang="zh-CN" b="1" baseline="-25000" dirty="0">
                <a:solidFill>
                  <a:srgbClr val="FF0066"/>
                </a:solidFill>
                <a:cs typeface="Times New Roman" panose="02020603050405020304" pitchFamily="18" charset="0"/>
              </a:rPr>
              <a:t>W</a:t>
            </a:r>
            <a:r>
              <a:rPr lang="zh-CN" altLang="en-US" b="1" dirty="0"/>
              <a:t>和公法线长度偏差</a:t>
            </a:r>
            <a:r>
              <a:rPr lang="el-GR" altLang="zh-CN" b="1" dirty="0">
                <a:solidFill>
                  <a:srgbClr val="FF0066"/>
                </a:solidFill>
              </a:rPr>
              <a:t>Δ</a:t>
            </a:r>
            <a:r>
              <a:rPr lang="en-US" altLang="zh-CN" b="1" i="1" dirty="0" err="1">
                <a:solidFill>
                  <a:srgbClr val="FF0066"/>
                </a:solidFill>
              </a:rPr>
              <a:t>E</a:t>
            </a:r>
            <a:r>
              <a:rPr lang="en-US" altLang="zh-CN" b="1" baseline="-25000" dirty="0" err="1">
                <a:solidFill>
                  <a:srgbClr val="FF0066"/>
                </a:solidFill>
              </a:rPr>
              <a:t>bn</a:t>
            </a:r>
            <a:r>
              <a:rPr lang="zh-CN" altLang="en-US" b="1" dirty="0"/>
              <a:t>。</a:t>
            </a:r>
            <a:endParaRPr lang="zh-CN" altLang="en-US" b="1" baseline="-25000" dirty="0"/>
          </a:p>
        </p:txBody>
      </p:sp>
      <p:sp>
        <p:nvSpPr>
          <p:cNvPr id="118790" name="Text Box 6"/>
          <p:cNvSpPr txBox="1">
            <a:spLocks noChangeArrowheads="1"/>
          </p:cNvSpPr>
          <p:nvPr/>
        </p:nvSpPr>
        <p:spPr bwMode="auto">
          <a:xfrm>
            <a:off x="1184383" y="1446213"/>
            <a:ext cx="5713568"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1. </a:t>
            </a:r>
            <a:r>
              <a:rPr lang="zh-CN" altLang="en-US" b="1" dirty="0"/>
              <a:t>图</a:t>
            </a:r>
            <a:r>
              <a:rPr lang="en-US" altLang="zh-CN" b="1" dirty="0"/>
              <a:t>10.22</a:t>
            </a:r>
            <a:r>
              <a:rPr lang="zh-CN" altLang="en-US" b="1" dirty="0"/>
              <a:t>（</a:t>
            </a:r>
            <a:r>
              <a:rPr lang="en-US" altLang="zh-CN" b="1" dirty="0"/>
              <a:t>a</a:t>
            </a:r>
            <a:r>
              <a:rPr lang="zh-CN" altLang="en-US" b="1" dirty="0"/>
              <a:t>）为用公法线千分尺</a:t>
            </a:r>
            <a:r>
              <a:rPr lang="zh-CN" altLang="en-US" b="1" dirty="0" smtClean="0"/>
              <a:t>测量</a:t>
            </a:r>
            <a:endParaRPr lang="en-US" altLang="zh-CN" b="1" baseline="-25000" dirty="0"/>
          </a:p>
        </p:txBody>
      </p:sp>
      <p:sp>
        <p:nvSpPr>
          <p:cNvPr id="118794" name="Text Box 10"/>
          <p:cNvSpPr txBox="1">
            <a:spLocks noChangeArrowheads="1"/>
          </p:cNvSpPr>
          <p:nvPr/>
        </p:nvSpPr>
        <p:spPr bwMode="auto">
          <a:xfrm>
            <a:off x="965067" y="1867841"/>
            <a:ext cx="39544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a:t>
            </a:r>
            <a:r>
              <a:rPr lang="en-US" altLang="zh-CN" b="1" dirty="0"/>
              <a:t>1</a:t>
            </a:r>
            <a:r>
              <a:rPr lang="zh-CN" altLang="en-US" b="1" dirty="0"/>
              <a:t>） 计算卡量齿数 </a:t>
            </a:r>
            <a:r>
              <a:rPr lang="en-US" altLang="zh-CN" b="1" i="1" dirty="0">
                <a:solidFill>
                  <a:srgbClr val="FF0066"/>
                </a:solidFill>
              </a:rPr>
              <a:t>k</a:t>
            </a:r>
            <a:endParaRPr lang="en-US" altLang="zh-CN" b="1" i="1" dirty="0">
              <a:solidFill>
                <a:srgbClr val="FF0066"/>
              </a:solidFill>
            </a:endParaRPr>
          </a:p>
        </p:txBody>
      </p:sp>
      <p:sp>
        <p:nvSpPr>
          <p:cNvPr id="118795" name="Text Box 11"/>
          <p:cNvSpPr txBox="1">
            <a:spLocks noChangeArrowheads="1"/>
          </p:cNvSpPr>
          <p:nvPr/>
        </p:nvSpPr>
        <p:spPr bwMode="auto">
          <a:xfrm>
            <a:off x="1105007" y="2297173"/>
            <a:ext cx="39544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对直齿轮 </a:t>
            </a:r>
            <a:r>
              <a:rPr lang="en-US" altLang="zh-CN" b="1" i="1" dirty="0">
                <a:solidFill>
                  <a:srgbClr val="FF0066"/>
                </a:solidFill>
              </a:rPr>
              <a:t>k </a:t>
            </a:r>
            <a:r>
              <a:rPr lang="zh-CN" altLang="en-US" b="1" dirty="0"/>
              <a:t>按下式计算</a:t>
            </a:r>
            <a:endParaRPr lang="zh-CN" altLang="en-US" b="1" dirty="0"/>
          </a:p>
        </p:txBody>
      </p:sp>
      <p:sp>
        <p:nvSpPr>
          <p:cNvPr id="118797" name="Text Box 13"/>
          <p:cNvSpPr txBox="1">
            <a:spLocks noChangeArrowheads="1"/>
          </p:cNvSpPr>
          <p:nvPr/>
        </p:nvSpPr>
        <p:spPr bwMode="auto">
          <a:xfrm>
            <a:off x="909391" y="3455193"/>
            <a:ext cx="39544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a:t>
            </a:r>
            <a:r>
              <a:rPr lang="en-US" altLang="zh-CN" b="1" dirty="0"/>
              <a:t>2</a:t>
            </a:r>
            <a:r>
              <a:rPr lang="zh-CN" altLang="en-US" b="1" dirty="0"/>
              <a:t>） 测量</a:t>
            </a:r>
            <a:endParaRPr lang="en-US" altLang="zh-CN" b="1" i="1" dirty="0">
              <a:solidFill>
                <a:srgbClr val="FF0066"/>
              </a:solidFill>
            </a:endParaRPr>
          </a:p>
        </p:txBody>
      </p:sp>
      <p:sp>
        <p:nvSpPr>
          <p:cNvPr id="118798" name="Rectangle 14"/>
          <p:cNvSpPr>
            <a:spLocks noChangeArrowheads="1"/>
          </p:cNvSpPr>
          <p:nvPr/>
        </p:nvSpPr>
        <p:spPr bwMode="auto">
          <a:xfrm>
            <a:off x="604885" y="3871032"/>
            <a:ext cx="4357749" cy="156966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a:t>       理论上应沿齿轮一周测出所有公法线长度值。为简便起见，在圆周均布测</a:t>
            </a:r>
            <a:r>
              <a:rPr lang="en-US" altLang="zh-CN" b="1" dirty="0"/>
              <a:t>6</a:t>
            </a:r>
            <a:r>
              <a:rPr lang="zh-CN" altLang="en-US" b="1" dirty="0"/>
              <a:t>个公法线长度即可。</a:t>
            </a:r>
            <a:endParaRPr lang="zh-CN" altLang="en-US" b="1" dirty="0"/>
          </a:p>
        </p:txBody>
      </p:sp>
      <p:pic>
        <p:nvPicPr>
          <p:cNvPr id="58745" name="Picture 37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26644" y="2070278"/>
            <a:ext cx="3359190" cy="2661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746" name="Picture 37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1406" y="2780554"/>
            <a:ext cx="3590690" cy="71813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748" name="Picture 3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3779" y="5342092"/>
            <a:ext cx="2606167" cy="474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756" name="Picture 38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3188" y="5324336"/>
            <a:ext cx="2321262" cy="49238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757" name="Picture 38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0419" y="5410133"/>
            <a:ext cx="1903731" cy="32484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758" name="Picture 39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7255" y="5932109"/>
            <a:ext cx="5585488" cy="53359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8788"/>
                                        </p:tgtEl>
                                        <p:attrNameLst>
                                          <p:attrName>style.visibility</p:attrName>
                                        </p:attrNameLst>
                                      </p:cBhvr>
                                      <p:to>
                                        <p:strVal val="visible"/>
                                      </p:to>
                                    </p:set>
                                    <p:animEffect transition="in" filter="wipe(left)">
                                      <p:cBhvr>
                                        <p:cTn id="7" dur="500"/>
                                        <p:tgtEl>
                                          <p:spTgt spid="11878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8789"/>
                                        </p:tgtEl>
                                        <p:attrNameLst>
                                          <p:attrName>style.visibility</p:attrName>
                                        </p:attrNameLst>
                                      </p:cBhvr>
                                      <p:to>
                                        <p:strVal val="visible"/>
                                      </p:to>
                                    </p:set>
                                    <p:animEffect transition="in" filter="wipe(left)">
                                      <p:cBhvr>
                                        <p:cTn id="12" dur="2000"/>
                                        <p:tgtEl>
                                          <p:spTgt spid="11878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8790"/>
                                        </p:tgtEl>
                                        <p:attrNameLst>
                                          <p:attrName>style.visibility</p:attrName>
                                        </p:attrNameLst>
                                      </p:cBhvr>
                                      <p:to>
                                        <p:strVal val="visible"/>
                                      </p:to>
                                    </p:set>
                                    <p:animEffect transition="in" filter="wipe(left)">
                                      <p:cBhvr>
                                        <p:cTn id="17" dur="2000"/>
                                        <p:tgtEl>
                                          <p:spTgt spid="11879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58745"/>
                                        </p:tgtEl>
                                        <p:attrNameLst>
                                          <p:attrName>style.visibility</p:attrName>
                                        </p:attrNameLst>
                                      </p:cBhvr>
                                      <p:to>
                                        <p:strVal val="visible"/>
                                      </p:to>
                                    </p:set>
                                    <p:anim calcmode="lin" valueType="num">
                                      <p:cBhvr additive="base">
                                        <p:cTn id="22" dur="500" fill="hold"/>
                                        <p:tgtEl>
                                          <p:spTgt spid="58745"/>
                                        </p:tgtEl>
                                        <p:attrNameLst>
                                          <p:attrName>ppt_x</p:attrName>
                                        </p:attrNameLst>
                                      </p:cBhvr>
                                      <p:tavLst>
                                        <p:tav tm="0">
                                          <p:val>
                                            <p:strVal val="1+#ppt_w/2"/>
                                          </p:val>
                                        </p:tav>
                                        <p:tav tm="100000">
                                          <p:val>
                                            <p:strVal val="#ppt_x"/>
                                          </p:val>
                                        </p:tav>
                                      </p:tavLst>
                                    </p:anim>
                                    <p:anim calcmode="lin" valueType="num">
                                      <p:cBhvr additive="base">
                                        <p:cTn id="23" dur="500" fill="hold"/>
                                        <p:tgtEl>
                                          <p:spTgt spid="5874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8794"/>
                                        </p:tgtEl>
                                        <p:attrNameLst>
                                          <p:attrName>style.visibility</p:attrName>
                                        </p:attrNameLst>
                                      </p:cBhvr>
                                      <p:to>
                                        <p:strVal val="visible"/>
                                      </p:to>
                                    </p:set>
                                    <p:animEffect transition="in" filter="wipe(left)">
                                      <p:cBhvr>
                                        <p:cTn id="28" dur="2000"/>
                                        <p:tgtEl>
                                          <p:spTgt spid="11879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8795"/>
                                        </p:tgtEl>
                                        <p:attrNameLst>
                                          <p:attrName>style.visibility</p:attrName>
                                        </p:attrNameLst>
                                      </p:cBhvr>
                                      <p:to>
                                        <p:strVal val="visible"/>
                                      </p:to>
                                    </p:set>
                                    <p:animEffect transition="in" filter="wipe(left)">
                                      <p:cBhvr>
                                        <p:cTn id="33" dur="2000"/>
                                        <p:tgtEl>
                                          <p:spTgt spid="11879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8746"/>
                                        </p:tgtEl>
                                        <p:attrNameLst>
                                          <p:attrName>style.visibility</p:attrName>
                                        </p:attrNameLst>
                                      </p:cBhvr>
                                      <p:to>
                                        <p:strVal val="visible"/>
                                      </p:to>
                                    </p:set>
                                    <p:animEffect transition="in" filter="wipe(left)">
                                      <p:cBhvr>
                                        <p:cTn id="38" dur="500"/>
                                        <p:tgtEl>
                                          <p:spTgt spid="5874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18797"/>
                                        </p:tgtEl>
                                        <p:attrNameLst>
                                          <p:attrName>style.visibility</p:attrName>
                                        </p:attrNameLst>
                                      </p:cBhvr>
                                      <p:to>
                                        <p:strVal val="visible"/>
                                      </p:to>
                                    </p:set>
                                    <p:animEffect transition="in" filter="wipe(left)">
                                      <p:cBhvr>
                                        <p:cTn id="43" dur="2000"/>
                                        <p:tgtEl>
                                          <p:spTgt spid="11879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18798"/>
                                        </p:tgtEl>
                                        <p:attrNameLst>
                                          <p:attrName>style.visibility</p:attrName>
                                        </p:attrNameLst>
                                      </p:cBhvr>
                                      <p:to>
                                        <p:strVal val="visible"/>
                                      </p:to>
                                    </p:set>
                                    <p:animEffect transition="in" filter="wipe(left)">
                                      <p:cBhvr>
                                        <p:cTn id="48" dur="2000"/>
                                        <p:tgtEl>
                                          <p:spTgt spid="11879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58748"/>
                                        </p:tgtEl>
                                        <p:attrNameLst>
                                          <p:attrName>style.visibility</p:attrName>
                                        </p:attrNameLst>
                                      </p:cBhvr>
                                      <p:to>
                                        <p:strVal val="visible"/>
                                      </p:to>
                                    </p:set>
                                    <p:animEffect transition="in" filter="wipe(left)">
                                      <p:cBhvr>
                                        <p:cTn id="53" dur="500"/>
                                        <p:tgtEl>
                                          <p:spTgt spid="5874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58756"/>
                                        </p:tgtEl>
                                        <p:attrNameLst>
                                          <p:attrName>style.visibility</p:attrName>
                                        </p:attrNameLst>
                                      </p:cBhvr>
                                      <p:to>
                                        <p:strVal val="visible"/>
                                      </p:to>
                                    </p:set>
                                    <p:animEffect transition="in" filter="wipe(left)">
                                      <p:cBhvr>
                                        <p:cTn id="58" dur="500"/>
                                        <p:tgtEl>
                                          <p:spTgt spid="5875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58757"/>
                                        </p:tgtEl>
                                        <p:attrNameLst>
                                          <p:attrName>style.visibility</p:attrName>
                                        </p:attrNameLst>
                                      </p:cBhvr>
                                      <p:to>
                                        <p:strVal val="visible"/>
                                      </p:to>
                                    </p:set>
                                    <p:animEffect transition="in" filter="wipe(left)">
                                      <p:cBhvr>
                                        <p:cTn id="63" dur="500"/>
                                        <p:tgtEl>
                                          <p:spTgt spid="58757"/>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58758"/>
                                        </p:tgtEl>
                                        <p:attrNameLst>
                                          <p:attrName>style.visibility</p:attrName>
                                        </p:attrNameLst>
                                      </p:cBhvr>
                                      <p:to>
                                        <p:strVal val="visible"/>
                                      </p:to>
                                    </p:set>
                                    <p:animEffect transition="in" filter="wipe(left)">
                                      <p:cBhvr>
                                        <p:cTn id="68" dur="500"/>
                                        <p:tgtEl>
                                          <p:spTgt spid="587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8" grpId="0"/>
      <p:bldP spid="118789" grpId="0"/>
      <p:bldP spid="118790" grpId="0"/>
      <p:bldP spid="118794" grpId="0"/>
      <p:bldP spid="118795" grpId="0"/>
      <p:bldP spid="118797" grpId="0"/>
      <p:bldP spid="11879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DD363BDF-E015-4FC6-8F44-FA8C1084E741}" type="slidenum">
              <a:rPr kumimoji="0" lang="zh-CN" altLang="en-US" sz="2000" smtClean="0">
                <a:solidFill>
                  <a:srgbClr val="0000FF"/>
                </a:solidFill>
              </a:rPr>
            </a:fld>
            <a:endParaRPr kumimoji="0" lang="en-US" altLang="zh-CN" sz="2000" smtClean="0">
              <a:solidFill>
                <a:srgbClr val="0000FF"/>
              </a:solidFill>
            </a:endParaRPr>
          </a:p>
        </p:txBody>
      </p:sp>
      <p:sp>
        <p:nvSpPr>
          <p:cNvPr id="120836" name="Text Box 4"/>
          <p:cNvSpPr txBox="1">
            <a:spLocks noChangeArrowheads="1"/>
          </p:cNvSpPr>
          <p:nvPr/>
        </p:nvSpPr>
        <p:spPr bwMode="auto">
          <a:xfrm>
            <a:off x="1067952" y="657728"/>
            <a:ext cx="637543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2. </a:t>
            </a:r>
            <a:r>
              <a:rPr lang="zh-CN" altLang="en-US" b="1" dirty="0"/>
              <a:t>图</a:t>
            </a:r>
            <a:r>
              <a:rPr lang="en-US" altLang="zh-CN" b="1" dirty="0"/>
              <a:t>10.22</a:t>
            </a:r>
            <a:r>
              <a:rPr lang="zh-CN" altLang="en-US" b="1" dirty="0"/>
              <a:t>（</a:t>
            </a:r>
            <a:r>
              <a:rPr lang="en-US" altLang="zh-CN" b="1" dirty="0"/>
              <a:t>b</a:t>
            </a:r>
            <a:r>
              <a:rPr lang="zh-CN" altLang="en-US" b="1" dirty="0"/>
              <a:t>）为用公法线指示卡规</a:t>
            </a:r>
            <a:r>
              <a:rPr lang="zh-CN" altLang="en-US" b="1" dirty="0" smtClean="0"/>
              <a:t>测量</a:t>
            </a:r>
            <a:endParaRPr lang="en-US" altLang="zh-CN" b="1" baseline="-25000" dirty="0"/>
          </a:p>
        </p:txBody>
      </p:sp>
      <p:sp>
        <p:nvSpPr>
          <p:cNvPr id="120842" name="Text Box 10"/>
          <p:cNvSpPr txBox="1">
            <a:spLocks noChangeArrowheads="1"/>
          </p:cNvSpPr>
          <p:nvPr/>
        </p:nvSpPr>
        <p:spPr bwMode="auto">
          <a:xfrm>
            <a:off x="462483" y="1101946"/>
            <a:ext cx="4615556" cy="415498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      （</a:t>
            </a:r>
            <a:r>
              <a:rPr lang="en-US" altLang="zh-CN" b="1" dirty="0"/>
              <a:t>1</a:t>
            </a:r>
            <a:r>
              <a:rPr lang="zh-CN" altLang="en-US" b="1" dirty="0"/>
              <a:t>）在卡规本体上有两个平面测头</a:t>
            </a:r>
            <a:r>
              <a:rPr lang="en-US" altLang="zh-CN" b="1" dirty="0"/>
              <a:t>7</a:t>
            </a:r>
            <a:r>
              <a:rPr lang="zh-CN" altLang="en-US" b="1" dirty="0"/>
              <a:t>和</a:t>
            </a:r>
            <a:r>
              <a:rPr lang="en-US" altLang="zh-CN" b="1" dirty="0"/>
              <a:t>8</a:t>
            </a:r>
            <a:r>
              <a:rPr lang="zh-CN" altLang="en-US" b="1" dirty="0"/>
              <a:t>（活动的）通过片弹簧</a:t>
            </a:r>
            <a:r>
              <a:rPr lang="en-US" altLang="zh-CN" b="1" dirty="0"/>
              <a:t>9</a:t>
            </a:r>
            <a:r>
              <a:rPr lang="zh-CN" altLang="en-US" b="1" dirty="0"/>
              <a:t>及杠杆</a:t>
            </a:r>
            <a:r>
              <a:rPr lang="en-US" altLang="zh-CN" b="1" dirty="0"/>
              <a:t>10</a:t>
            </a:r>
            <a:r>
              <a:rPr lang="zh-CN" altLang="en-US" b="1" dirty="0"/>
              <a:t>与测微表</a:t>
            </a:r>
            <a:r>
              <a:rPr lang="en-US" altLang="zh-CN" b="1" dirty="0"/>
              <a:t>1</a:t>
            </a:r>
            <a:r>
              <a:rPr lang="zh-CN" altLang="en-US" b="1" dirty="0"/>
              <a:t>相连。固定测头</a:t>
            </a:r>
            <a:r>
              <a:rPr lang="en-US" altLang="zh-CN" b="1" dirty="0"/>
              <a:t>7</a:t>
            </a:r>
            <a:r>
              <a:rPr lang="zh-CN" altLang="en-US" b="1" dirty="0"/>
              <a:t>可在本体圆柱</a:t>
            </a:r>
            <a:r>
              <a:rPr lang="en-US" altLang="zh-CN" b="1" dirty="0"/>
              <a:t>5</a:t>
            </a:r>
            <a:r>
              <a:rPr lang="zh-CN" altLang="en-US" b="1" dirty="0"/>
              <a:t>上调整轴向位置并紧固。</a:t>
            </a:r>
            <a:endParaRPr lang="zh-CN" altLang="en-US" b="1" dirty="0"/>
          </a:p>
          <a:p>
            <a:pPr algn="l" eaLnBrk="1" hangingPunct="1"/>
            <a:r>
              <a:rPr lang="zh-CN" altLang="en-US" b="1" dirty="0"/>
              <a:t>     （</a:t>
            </a:r>
            <a:r>
              <a:rPr lang="en-US" altLang="zh-CN" b="1" dirty="0"/>
              <a:t>2</a:t>
            </a:r>
            <a:r>
              <a:rPr lang="zh-CN" altLang="en-US" b="1" dirty="0"/>
              <a:t>）测量时，把固定框架</a:t>
            </a:r>
            <a:r>
              <a:rPr lang="en-US" altLang="zh-CN" b="1" dirty="0"/>
              <a:t>3</a:t>
            </a:r>
            <a:r>
              <a:rPr lang="zh-CN" altLang="en-US" b="1" dirty="0"/>
              <a:t>从本体</a:t>
            </a:r>
            <a:r>
              <a:rPr lang="en-US" altLang="zh-CN" b="1" dirty="0"/>
              <a:t>5</a:t>
            </a:r>
            <a:r>
              <a:rPr lang="zh-CN" altLang="en-US" b="1" dirty="0"/>
              <a:t>拧下，插入套筒</a:t>
            </a:r>
            <a:r>
              <a:rPr lang="en-US" altLang="zh-CN" b="1" dirty="0"/>
              <a:t>4</a:t>
            </a:r>
            <a:r>
              <a:rPr lang="zh-CN" altLang="en-US" b="1" dirty="0"/>
              <a:t>的开口中，拧动调节测头</a:t>
            </a:r>
            <a:r>
              <a:rPr lang="en-US" altLang="zh-CN" b="1" dirty="0"/>
              <a:t>7</a:t>
            </a:r>
            <a:r>
              <a:rPr lang="zh-CN" altLang="en-US" b="1" dirty="0"/>
              <a:t>的轴向位置。</a:t>
            </a:r>
            <a:endParaRPr lang="zh-CN" altLang="en-US" b="1" dirty="0"/>
          </a:p>
          <a:p>
            <a:pPr algn="l" eaLnBrk="1" hangingPunct="1"/>
            <a:r>
              <a:rPr lang="zh-CN" altLang="en-US" b="1" dirty="0"/>
              <a:t>     （</a:t>
            </a:r>
            <a:r>
              <a:rPr lang="en-US" altLang="zh-CN" b="1" dirty="0"/>
              <a:t>3</a:t>
            </a:r>
            <a:r>
              <a:rPr lang="zh-CN" altLang="en-US" b="1" dirty="0"/>
              <a:t>）调整卡规零位。用组合量块的长度等于公法线理论长度调整卡规的零位。</a:t>
            </a:r>
            <a:endParaRPr lang="zh-CN" altLang="en-US" b="1" dirty="0"/>
          </a:p>
        </p:txBody>
      </p:sp>
      <p:sp>
        <p:nvSpPr>
          <p:cNvPr id="120843" name="Text Box 11"/>
          <p:cNvSpPr txBox="1">
            <a:spLocks noChangeArrowheads="1"/>
          </p:cNvSpPr>
          <p:nvPr/>
        </p:nvSpPr>
        <p:spPr bwMode="auto">
          <a:xfrm>
            <a:off x="340064" y="5215152"/>
            <a:ext cx="7774126" cy="83099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      （</a:t>
            </a:r>
            <a:r>
              <a:rPr lang="en-US" altLang="zh-CN" b="1" dirty="0"/>
              <a:t>4</a:t>
            </a:r>
            <a:r>
              <a:rPr lang="zh-CN" altLang="en-US" b="1" dirty="0"/>
              <a:t>）测量时按计算的卡量齿数进行测量，摆动卡规从测微表上读取的数值即为</a:t>
            </a:r>
            <a:r>
              <a:rPr lang="el-GR" altLang="zh-CN" b="1" dirty="0">
                <a:solidFill>
                  <a:srgbClr val="FF0066"/>
                </a:solidFill>
                <a:cs typeface="Times New Roman" panose="02020603050405020304" pitchFamily="18" charset="0"/>
              </a:rPr>
              <a:t>Δ</a:t>
            </a:r>
            <a:r>
              <a:rPr lang="en-US" altLang="zh-CN" b="1" i="1" dirty="0" err="1">
                <a:solidFill>
                  <a:srgbClr val="FF0066"/>
                </a:solidFill>
                <a:cs typeface="Times New Roman" panose="02020603050405020304" pitchFamily="18" charset="0"/>
              </a:rPr>
              <a:t>E</a:t>
            </a:r>
            <a:r>
              <a:rPr lang="en-US" altLang="zh-CN" b="1" baseline="-25000" dirty="0" err="1">
                <a:solidFill>
                  <a:srgbClr val="FF0066"/>
                </a:solidFill>
                <a:cs typeface="Times New Roman" panose="02020603050405020304" pitchFamily="18" charset="0"/>
              </a:rPr>
              <a:t>bn</a:t>
            </a:r>
            <a:r>
              <a:rPr lang="en-US" altLang="zh-CN" b="1" baseline="-25000" dirty="0">
                <a:solidFill>
                  <a:srgbClr val="FF0066"/>
                </a:solidFill>
                <a:cs typeface="Times New Roman" panose="02020603050405020304" pitchFamily="18" charset="0"/>
              </a:rPr>
              <a:t> </a:t>
            </a:r>
            <a:r>
              <a:rPr lang="zh-CN" altLang="en-US" b="1" dirty="0">
                <a:solidFill>
                  <a:srgbClr val="FF0066"/>
                </a:solidFill>
                <a:cs typeface="Times New Roman" panose="02020603050405020304" pitchFamily="18" charset="0"/>
              </a:rPr>
              <a:t>。 </a:t>
            </a:r>
            <a:r>
              <a:rPr lang="el-GR" altLang="zh-CN" b="1" dirty="0">
                <a:solidFill>
                  <a:srgbClr val="FF0066"/>
                </a:solidFill>
              </a:rPr>
              <a:t>Δ</a:t>
            </a:r>
            <a:r>
              <a:rPr lang="en-US" altLang="zh-CN" b="1" i="1" dirty="0">
                <a:solidFill>
                  <a:srgbClr val="FF0066"/>
                </a:solidFill>
              </a:rPr>
              <a:t>F</a:t>
            </a:r>
            <a:r>
              <a:rPr lang="en-US" altLang="zh-CN" b="1" baseline="-25000" dirty="0">
                <a:solidFill>
                  <a:srgbClr val="FF0066"/>
                </a:solidFill>
              </a:rPr>
              <a:t>W</a:t>
            </a:r>
            <a:r>
              <a:rPr lang="en-US" altLang="zh-CN" b="1" dirty="0">
                <a:solidFill>
                  <a:srgbClr val="FF0066"/>
                </a:solidFill>
              </a:rPr>
              <a:t> </a:t>
            </a:r>
            <a:r>
              <a:rPr lang="zh-CN" altLang="en-US" b="1" dirty="0"/>
              <a:t>的求法同上。</a:t>
            </a:r>
            <a:endParaRPr lang="zh-CN" altLang="el-GR" b="1" baseline="-25000" dirty="0"/>
          </a:p>
        </p:txBody>
      </p:sp>
      <p:pic>
        <p:nvPicPr>
          <p:cNvPr id="6758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05770" y="1348352"/>
            <a:ext cx="3874547" cy="3188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0836"/>
                                        </p:tgtEl>
                                        <p:attrNameLst>
                                          <p:attrName>style.visibility</p:attrName>
                                        </p:attrNameLst>
                                      </p:cBhvr>
                                      <p:to>
                                        <p:strVal val="visible"/>
                                      </p:to>
                                    </p:set>
                                    <p:animEffect transition="in" filter="wipe(left)">
                                      <p:cBhvr>
                                        <p:cTn id="7" dur="2000"/>
                                        <p:tgtEl>
                                          <p:spTgt spid="12083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67587"/>
                                        </p:tgtEl>
                                        <p:attrNameLst>
                                          <p:attrName>style.visibility</p:attrName>
                                        </p:attrNameLst>
                                      </p:cBhvr>
                                      <p:to>
                                        <p:strVal val="visible"/>
                                      </p:to>
                                    </p:set>
                                    <p:anim calcmode="lin" valueType="num">
                                      <p:cBhvr additive="base">
                                        <p:cTn id="12" dur="500" fill="hold"/>
                                        <p:tgtEl>
                                          <p:spTgt spid="67587"/>
                                        </p:tgtEl>
                                        <p:attrNameLst>
                                          <p:attrName>ppt_x</p:attrName>
                                        </p:attrNameLst>
                                      </p:cBhvr>
                                      <p:tavLst>
                                        <p:tav tm="0">
                                          <p:val>
                                            <p:strVal val="1+#ppt_w/2"/>
                                          </p:val>
                                        </p:tav>
                                        <p:tav tm="100000">
                                          <p:val>
                                            <p:strVal val="#ppt_x"/>
                                          </p:val>
                                        </p:tav>
                                      </p:tavLst>
                                    </p:anim>
                                    <p:anim calcmode="lin" valueType="num">
                                      <p:cBhvr additive="base">
                                        <p:cTn id="13" dur="500" fill="hold"/>
                                        <p:tgtEl>
                                          <p:spTgt spid="6758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20842">
                                            <p:txEl>
                                              <p:pRg st="0" end="0"/>
                                            </p:txEl>
                                          </p:spTgt>
                                        </p:tgtEl>
                                        <p:attrNameLst>
                                          <p:attrName>style.visibility</p:attrName>
                                        </p:attrNameLst>
                                      </p:cBhvr>
                                      <p:to>
                                        <p:strVal val="visible"/>
                                      </p:to>
                                    </p:set>
                                    <p:animEffect transition="in" filter="wipe(left)">
                                      <p:cBhvr>
                                        <p:cTn id="18" dur="500"/>
                                        <p:tgtEl>
                                          <p:spTgt spid="12084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0842">
                                            <p:txEl>
                                              <p:pRg st="1" end="1"/>
                                            </p:txEl>
                                          </p:spTgt>
                                        </p:tgtEl>
                                        <p:attrNameLst>
                                          <p:attrName>style.visibility</p:attrName>
                                        </p:attrNameLst>
                                      </p:cBhvr>
                                      <p:to>
                                        <p:strVal val="visible"/>
                                      </p:to>
                                    </p:set>
                                    <p:animEffect transition="in" filter="wipe(left)">
                                      <p:cBhvr>
                                        <p:cTn id="23" dur="500"/>
                                        <p:tgtEl>
                                          <p:spTgt spid="120842">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20842">
                                            <p:txEl>
                                              <p:pRg st="2" end="2"/>
                                            </p:txEl>
                                          </p:spTgt>
                                        </p:tgtEl>
                                        <p:attrNameLst>
                                          <p:attrName>style.visibility</p:attrName>
                                        </p:attrNameLst>
                                      </p:cBhvr>
                                      <p:to>
                                        <p:strVal val="visible"/>
                                      </p:to>
                                    </p:set>
                                    <p:animEffect transition="in" filter="wipe(left)">
                                      <p:cBhvr>
                                        <p:cTn id="28" dur="500"/>
                                        <p:tgtEl>
                                          <p:spTgt spid="120842">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20843"/>
                                        </p:tgtEl>
                                        <p:attrNameLst>
                                          <p:attrName>style.visibility</p:attrName>
                                        </p:attrNameLst>
                                      </p:cBhvr>
                                      <p:to>
                                        <p:strVal val="visible"/>
                                      </p:to>
                                    </p:set>
                                    <p:animEffect transition="in" filter="wipe(left)">
                                      <p:cBhvr>
                                        <p:cTn id="33" dur="2000"/>
                                        <p:tgtEl>
                                          <p:spTgt spid="120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6" grpId="0"/>
      <p:bldP spid="12084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1E87F0F3-C5C3-4427-9CF9-B11879D5B91F}" type="slidenum">
              <a:rPr kumimoji="0" lang="zh-CN" altLang="en-US" sz="2000" smtClean="0">
                <a:solidFill>
                  <a:srgbClr val="0000FF"/>
                </a:solidFill>
              </a:rPr>
            </a:fld>
            <a:endParaRPr kumimoji="0" lang="en-US" altLang="zh-CN" sz="2000" smtClean="0">
              <a:solidFill>
                <a:srgbClr val="0000FF"/>
              </a:solidFill>
            </a:endParaRPr>
          </a:p>
        </p:txBody>
      </p:sp>
      <p:sp>
        <p:nvSpPr>
          <p:cNvPr id="121860" name="Text Box 4"/>
          <p:cNvSpPr txBox="1">
            <a:spLocks noChangeArrowheads="1"/>
          </p:cNvSpPr>
          <p:nvPr/>
        </p:nvSpPr>
        <p:spPr bwMode="auto">
          <a:xfrm>
            <a:off x="1161557" y="249118"/>
            <a:ext cx="3954463" cy="40011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000" b="1" dirty="0"/>
              <a:t>10.4.6 </a:t>
            </a:r>
            <a:r>
              <a:rPr lang="zh-CN" altLang="en-US" sz="2000" b="1" dirty="0"/>
              <a:t>齿厚的测量</a:t>
            </a:r>
            <a:endParaRPr lang="zh-CN" altLang="en-US" sz="2000" b="1" dirty="0"/>
          </a:p>
        </p:txBody>
      </p:sp>
      <p:sp>
        <p:nvSpPr>
          <p:cNvPr id="121861" name="Text Box 5"/>
          <p:cNvSpPr txBox="1">
            <a:spLocks noChangeArrowheads="1"/>
          </p:cNvSpPr>
          <p:nvPr/>
        </p:nvSpPr>
        <p:spPr bwMode="auto">
          <a:xfrm>
            <a:off x="571608" y="536929"/>
            <a:ext cx="7658007" cy="7078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000" b="1" dirty="0"/>
              <a:t>        齿轮齿厚一般可用齿厚卡尺测量，如图</a:t>
            </a:r>
            <a:r>
              <a:rPr lang="en-US" altLang="zh-CN" sz="2000" b="1" dirty="0"/>
              <a:t>10.23</a:t>
            </a:r>
            <a:r>
              <a:rPr lang="zh-CN" altLang="en-US" sz="2000" b="1" dirty="0"/>
              <a:t>所示，也可用精度更高的光学仪器测量。</a:t>
            </a:r>
            <a:endParaRPr lang="zh-CN" altLang="en-US" sz="2000" b="1" dirty="0"/>
          </a:p>
        </p:txBody>
      </p:sp>
      <p:pic>
        <p:nvPicPr>
          <p:cNvPr id="13" name="Picture 3">
            <a:hlinkClick r:id="rId1" action="ppaction://hlinksldjump"/>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648" name="Picture 2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413" y="1199245"/>
            <a:ext cx="3263889" cy="928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649" name="Picture 2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145" y="2127576"/>
            <a:ext cx="3027474" cy="64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650" name="Picture 2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5401" y="871170"/>
            <a:ext cx="3503520" cy="3231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652" name="Picture 2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2327" y="2845665"/>
            <a:ext cx="3496323" cy="48106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8094468" y="5202297"/>
            <a:ext cx="545808" cy="400110"/>
          </a:xfrm>
          <a:prstGeom prst="rect">
            <a:avLst/>
          </a:prstGeom>
          <a:noFill/>
        </p:spPr>
        <p:txBody>
          <a:bodyPr wrap="square" rtlCol="0">
            <a:spAutoFit/>
          </a:bodyPr>
          <a:lstStyle/>
          <a:p>
            <a:r>
              <a:rPr lang="en-US" altLang="zh-CN" sz="2000" dirty="0" smtClean="0"/>
              <a:t>18</a:t>
            </a:r>
            <a:endParaRPr lang="zh-CN" altLang="en-US" sz="2000" dirty="0"/>
          </a:p>
        </p:txBody>
      </p:sp>
      <p:sp>
        <p:nvSpPr>
          <p:cNvPr id="20" name="TextBox 19"/>
          <p:cNvSpPr txBox="1"/>
          <p:nvPr/>
        </p:nvSpPr>
        <p:spPr>
          <a:xfrm>
            <a:off x="7995097" y="4834792"/>
            <a:ext cx="545808" cy="400110"/>
          </a:xfrm>
          <a:prstGeom prst="rect">
            <a:avLst/>
          </a:prstGeom>
          <a:noFill/>
        </p:spPr>
        <p:txBody>
          <a:bodyPr wrap="square" rtlCol="0">
            <a:spAutoFit/>
          </a:bodyPr>
          <a:lstStyle/>
          <a:p>
            <a:r>
              <a:rPr lang="en-US" altLang="zh-CN" sz="2000" dirty="0" smtClean="0"/>
              <a:t>19</a:t>
            </a:r>
            <a:endParaRPr lang="zh-CN" altLang="en-US" sz="2000" dirty="0"/>
          </a:p>
        </p:txBody>
      </p:sp>
      <p:pic>
        <p:nvPicPr>
          <p:cNvPr id="60656" name="Picture 24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2230" y="3900720"/>
            <a:ext cx="3556507" cy="68519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659" name="Picture 24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1307" y="4718118"/>
            <a:ext cx="5153025" cy="96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660" name="Picture 24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22230" y="3429000"/>
            <a:ext cx="3833856" cy="373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4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04476" y="4079973"/>
            <a:ext cx="2812557" cy="677097"/>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662" name="Picture 24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7296" y="5718082"/>
            <a:ext cx="6458566" cy="620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1860"/>
                                        </p:tgtEl>
                                        <p:attrNameLst>
                                          <p:attrName>style.visibility</p:attrName>
                                        </p:attrNameLst>
                                      </p:cBhvr>
                                      <p:to>
                                        <p:strVal val="visible"/>
                                      </p:to>
                                    </p:set>
                                    <p:animEffect transition="in" filter="blinds(horizontal)">
                                      <p:cBhvr>
                                        <p:cTn id="7" dur="500"/>
                                        <p:tgtEl>
                                          <p:spTgt spid="1218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1861"/>
                                        </p:tgtEl>
                                        <p:attrNameLst>
                                          <p:attrName>style.visibility</p:attrName>
                                        </p:attrNameLst>
                                      </p:cBhvr>
                                      <p:to>
                                        <p:strVal val="visible"/>
                                      </p:to>
                                    </p:set>
                                    <p:animEffect transition="in" filter="wipe(left)">
                                      <p:cBhvr>
                                        <p:cTn id="12" dur="500"/>
                                        <p:tgtEl>
                                          <p:spTgt spid="12186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60650"/>
                                        </p:tgtEl>
                                        <p:attrNameLst>
                                          <p:attrName>style.visibility</p:attrName>
                                        </p:attrNameLst>
                                      </p:cBhvr>
                                      <p:to>
                                        <p:strVal val="visible"/>
                                      </p:to>
                                    </p:set>
                                    <p:anim calcmode="lin" valueType="num">
                                      <p:cBhvr additive="base">
                                        <p:cTn id="17" dur="500" fill="hold"/>
                                        <p:tgtEl>
                                          <p:spTgt spid="60650"/>
                                        </p:tgtEl>
                                        <p:attrNameLst>
                                          <p:attrName>ppt_x</p:attrName>
                                        </p:attrNameLst>
                                      </p:cBhvr>
                                      <p:tavLst>
                                        <p:tav tm="0">
                                          <p:val>
                                            <p:strVal val="1+#ppt_w/2"/>
                                          </p:val>
                                        </p:tav>
                                        <p:tav tm="100000">
                                          <p:val>
                                            <p:strVal val="#ppt_x"/>
                                          </p:val>
                                        </p:tav>
                                      </p:tavLst>
                                    </p:anim>
                                    <p:anim calcmode="lin" valueType="num">
                                      <p:cBhvr additive="base">
                                        <p:cTn id="18" dur="500" fill="hold"/>
                                        <p:tgtEl>
                                          <p:spTgt spid="6065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0648"/>
                                        </p:tgtEl>
                                        <p:attrNameLst>
                                          <p:attrName>style.visibility</p:attrName>
                                        </p:attrNameLst>
                                      </p:cBhvr>
                                      <p:to>
                                        <p:strVal val="visible"/>
                                      </p:to>
                                    </p:set>
                                    <p:animEffect transition="in" filter="wipe(left)">
                                      <p:cBhvr>
                                        <p:cTn id="23" dur="500"/>
                                        <p:tgtEl>
                                          <p:spTgt spid="6064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60649"/>
                                        </p:tgtEl>
                                        <p:attrNameLst>
                                          <p:attrName>style.visibility</p:attrName>
                                        </p:attrNameLst>
                                      </p:cBhvr>
                                      <p:to>
                                        <p:strVal val="visible"/>
                                      </p:to>
                                    </p:set>
                                    <p:animEffect transition="in" filter="wipe(left)">
                                      <p:cBhvr>
                                        <p:cTn id="28" dur="500"/>
                                        <p:tgtEl>
                                          <p:spTgt spid="6064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60652"/>
                                        </p:tgtEl>
                                        <p:attrNameLst>
                                          <p:attrName>style.visibility</p:attrName>
                                        </p:attrNameLst>
                                      </p:cBhvr>
                                      <p:to>
                                        <p:strVal val="visible"/>
                                      </p:to>
                                    </p:set>
                                    <p:animEffect transition="in" filter="wipe(left)">
                                      <p:cBhvr>
                                        <p:cTn id="33" dur="500"/>
                                        <p:tgtEl>
                                          <p:spTgt spid="6065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60660"/>
                                        </p:tgtEl>
                                        <p:attrNameLst>
                                          <p:attrName>style.visibility</p:attrName>
                                        </p:attrNameLst>
                                      </p:cBhvr>
                                      <p:to>
                                        <p:strVal val="visible"/>
                                      </p:to>
                                    </p:set>
                                    <p:animEffect transition="in" filter="wipe(left)">
                                      <p:cBhvr>
                                        <p:cTn id="38" dur="500"/>
                                        <p:tgtEl>
                                          <p:spTgt spid="6066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60656"/>
                                        </p:tgtEl>
                                        <p:attrNameLst>
                                          <p:attrName>style.visibility</p:attrName>
                                        </p:attrNameLst>
                                      </p:cBhvr>
                                      <p:to>
                                        <p:strVal val="visible"/>
                                      </p:to>
                                    </p:set>
                                    <p:animEffect transition="in" filter="wipe(left)">
                                      <p:cBhvr>
                                        <p:cTn id="43" dur="500"/>
                                        <p:tgtEl>
                                          <p:spTgt spid="6065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60659"/>
                                        </p:tgtEl>
                                        <p:attrNameLst>
                                          <p:attrName>style.visibility</p:attrName>
                                        </p:attrNameLst>
                                      </p:cBhvr>
                                      <p:to>
                                        <p:strVal val="visible"/>
                                      </p:to>
                                    </p:set>
                                    <p:animEffect transition="in" filter="wipe(left)">
                                      <p:cBhvr>
                                        <p:cTn id="53" dur="500"/>
                                        <p:tgtEl>
                                          <p:spTgt spid="6065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60662"/>
                                        </p:tgtEl>
                                        <p:attrNameLst>
                                          <p:attrName>style.visibility</p:attrName>
                                        </p:attrNameLst>
                                      </p:cBhvr>
                                      <p:to>
                                        <p:strVal val="visible"/>
                                      </p:to>
                                    </p:set>
                                    <p:animEffect transition="in" filter="wipe(left)">
                                      <p:cBhvr>
                                        <p:cTn id="58" dur="500"/>
                                        <p:tgtEl>
                                          <p:spTgt spid="606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0" grpId="0"/>
      <p:bldP spid="12186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5"/>
          <p:cNvSpPr>
            <a:spLocks noGrp="1"/>
          </p:cNvSpPr>
          <p:nvPr>
            <p:ph type="sldNum" sz="quarter" idx="12"/>
          </p:nvPr>
        </p:nvSpPr>
        <p:spPr>
          <a:xfrm>
            <a:off x="7098324" y="196850"/>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785B6C49-21F5-43B8-B24D-1AD49D6C86D9}" type="slidenum">
              <a:rPr kumimoji="0" lang="zh-CN" altLang="en-US" sz="2000" smtClean="0">
                <a:solidFill>
                  <a:srgbClr val="0000FF"/>
                </a:solidFill>
              </a:rPr>
            </a:fld>
            <a:endParaRPr kumimoji="0" lang="en-US" altLang="zh-CN" sz="2000" dirty="0" smtClean="0">
              <a:solidFill>
                <a:srgbClr val="0000FF"/>
              </a:solidFill>
            </a:endParaRPr>
          </a:p>
        </p:txBody>
      </p:sp>
      <p:pic>
        <p:nvPicPr>
          <p:cNvPr id="90116" name="Picture 4" descr="表10-04精度等级的应用"/>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89927" y="330839"/>
            <a:ext cx="7004680" cy="1539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9689" y="2989823"/>
            <a:ext cx="7057973" cy="3428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818964" y="1875348"/>
            <a:ext cx="7162060" cy="1077218"/>
          </a:xfrm>
          <a:prstGeom prst="rect">
            <a:avLst/>
          </a:prstGeom>
        </p:spPr>
        <p:txBody>
          <a:bodyPr wrap="square">
            <a:spAutoFit/>
          </a:bodyPr>
          <a:lstStyle/>
          <a:p>
            <a:pPr algn="l"/>
            <a:r>
              <a:rPr lang="zh-CN" altLang="en-US" b="1" dirty="0" smtClean="0"/>
              <a:t>        </a:t>
            </a:r>
            <a:r>
              <a:rPr lang="zh-CN" altLang="en-US" sz="2000" b="1" dirty="0" smtClean="0"/>
              <a:t>在</a:t>
            </a:r>
            <a:r>
              <a:rPr lang="zh-CN" altLang="en-US" sz="2000" b="1" dirty="0"/>
              <a:t>机械传动中应用得最多的齿轮是既传递运动又传递动力的齿轮</a:t>
            </a:r>
            <a:r>
              <a:rPr lang="en-US" altLang="zh-CN" sz="2000" b="1" dirty="0"/>
              <a:t>,</a:t>
            </a:r>
            <a:r>
              <a:rPr lang="zh-CN" altLang="en-US" sz="2000" b="1" dirty="0"/>
              <a:t>其精度等级与</a:t>
            </a:r>
            <a:r>
              <a:rPr lang="zh-CN" altLang="en-US" sz="2000" b="1" dirty="0" smtClean="0"/>
              <a:t>圆周速度</a:t>
            </a:r>
            <a:r>
              <a:rPr lang="zh-CN" altLang="en-US" sz="2000" b="1" dirty="0"/>
              <a:t>密切相关</a:t>
            </a:r>
            <a:r>
              <a:rPr lang="en-US" altLang="zh-CN" sz="2000" b="1" dirty="0"/>
              <a:t>,</a:t>
            </a:r>
            <a:r>
              <a:rPr lang="zh-CN" altLang="en-US" sz="2000" b="1" dirty="0"/>
              <a:t>因此可计算出齿轮的最高圆周速度</a:t>
            </a:r>
            <a:r>
              <a:rPr lang="en-US" altLang="zh-CN" sz="2000" b="1" dirty="0"/>
              <a:t>,</a:t>
            </a:r>
            <a:r>
              <a:rPr lang="zh-CN" altLang="en-US" sz="2000" b="1" dirty="0"/>
              <a:t>参考表</a:t>
            </a:r>
            <a:r>
              <a:rPr lang="en-US" altLang="zh-CN" sz="2000" b="1" dirty="0"/>
              <a:t>10. 5 </a:t>
            </a:r>
            <a:r>
              <a:rPr lang="zh-CN" altLang="en-US" sz="2000" b="1" dirty="0"/>
              <a:t>确定齿轮精度等级。</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0116"/>
                                        </p:tgtEl>
                                        <p:attrNameLst>
                                          <p:attrName>style.visibility</p:attrName>
                                        </p:attrNameLst>
                                      </p:cBhvr>
                                      <p:to>
                                        <p:strVal val="visible"/>
                                      </p:to>
                                    </p:set>
                                    <p:anim calcmode="lin" valueType="num">
                                      <p:cBhvr additive="base">
                                        <p:cTn id="7" dur="500" fill="hold"/>
                                        <p:tgtEl>
                                          <p:spTgt spid="90116"/>
                                        </p:tgtEl>
                                        <p:attrNameLst>
                                          <p:attrName>ppt_x</p:attrName>
                                        </p:attrNameLst>
                                      </p:cBhvr>
                                      <p:tavLst>
                                        <p:tav tm="0">
                                          <p:val>
                                            <p:strVal val="0-#ppt_w/2"/>
                                          </p:val>
                                        </p:tav>
                                        <p:tav tm="100000">
                                          <p:val>
                                            <p:strVal val="#ppt_x"/>
                                          </p:val>
                                        </p:tav>
                                      </p:tavLst>
                                    </p:anim>
                                    <p:anim calcmode="lin" valueType="num">
                                      <p:cBhvr additive="base">
                                        <p:cTn id="8" dur="500" fill="hold"/>
                                        <p:tgtEl>
                                          <p:spTgt spid="901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6562"/>
                                        </p:tgtEl>
                                        <p:attrNameLst>
                                          <p:attrName>style.visibility</p:attrName>
                                        </p:attrNameLst>
                                      </p:cBhvr>
                                      <p:to>
                                        <p:strVal val="visible"/>
                                      </p:to>
                                    </p:set>
                                    <p:anim calcmode="lin" valueType="num">
                                      <p:cBhvr additive="base">
                                        <p:cTn id="18" dur="500" fill="hold"/>
                                        <p:tgtEl>
                                          <p:spTgt spid="66562"/>
                                        </p:tgtEl>
                                        <p:attrNameLst>
                                          <p:attrName>ppt_x</p:attrName>
                                        </p:attrNameLst>
                                      </p:cBhvr>
                                      <p:tavLst>
                                        <p:tav tm="0">
                                          <p:val>
                                            <p:strVal val="#ppt_x"/>
                                          </p:val>
                                        </p:tav>
                                        <p:tav tm="100000">
                                          <p:val>
                                            <p:strVal val="#ppt_x"/>
                                          </p:val>
                                        </p:tav>
                                      </p:tavLst>
                                    </p:anim>
                                    <p:anim calcmode="lin" valueType="num">
                                      <p:cBhvr additive="base">
                                        <p:cTn id="19" dur="500" fill="hold"/>
                                        <p:tgtEl>
                                          <p:spTgt spid="665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53BD7A81-762D-4536-8037-F2C81188CEAA}" type="slidenum">
              <a:rPr kumimoji="0" lang="zh-CN" altLang="en-US" sz="2000" smtClean="0">
                <a:solidFill>
                  <a:srgbClr val="0000FF"/>
                </a:solidFill>
              </a:rPr>
            </a:fld>
            <a:endParaRPr kumimoji="0" lang="en-US" altLang="zh-CN" sz="2000" smtClean="0">
              <a:solidFill>
                <a:srgbClr val="0000FF"/>
              </a:solidFill>
            </a:endParaRPr>
          </a:p>
        </p:txBody>
      </p:sp>
      <p:sp>
        <p:nvSpPr>
          <p:cNvPr id="122884" name="Text Box 4"/>
          <p:cNvSpPr txBox="1">
            <a:spLocks noChangeArrowheads="1"/>
          </p:cNvSpPr>
          <p:nvPr/>
        </p:nvSpPr>
        <p:spPr bwMode="auto">
          <a:xfrm>
            <a:off x="1158202" y="169216"/>
            <a:ext cx="39544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7.4.7 </a:t>
            </a:r>
            <a:r>
              <a:rPr lang="zh-CN" altLang="en-US" b="1" dirty="0"/>
              <a:t>单面啮合综合测量</a:t>
            </a:r>
            <a:endParaRPr lang="zh-CN" altLang="en-US" b="1" dirty="0"/>
          </a:p>
        </p:txBody>
      </p:sp>
      <p:sp>
        <p:nvSpPr>
          <p:cNvPr id="122891" name="Text Box 11"/>
          <p:cNvSpPr txBox="1">
            <a:spLocks noChangeArrowheads="1"/>
          </p:cNvSpPr>
          <p:nvPr/>
        </p:nvSpPr>
        <p:spPr bwMode="auto">
          <a:xfrm>
            <a:off x="483475" y="1382773"/>
            <a:ext cx="4267200" cy="341632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        该单啮仪由两个圆光栅盘建立的标准转动，被测齿轮与标准蜗杆单面啮合组成实际传动。</a:t>
            </a:r>
            <a:endParaRPr lang="zh-CN" altLang="en-US" b="1" dirty="0"/>
          </a:p>
          <a:p>
            <a:pPr algn="l" eaLnBrk="1" hangingPunct="1"/>
            <a:r>
              <a:rPr lang="zh-CN" altLang="en-US" b="1" dirty="0"/>
              <a:t>       </a:t>
            </a:r>
            <a:r>
              <a:rPr lang="zh-CN" altLang="en-US" b="1" dirty="0" smtClean="0"/>
              <a:t> 电动机</a:t>
            </a:r>
            <a:r>
              <a:rPr lang="zh-CN" altLang="en-US" b="1" dirty="0"/>
              <a:t>通过传动系统带动标准蜗杆和圆光栅盘</a:t>
            </a:r>
            <a:r>
              <a:rPr lang="en-US" altLang="zh-CN" b="1" dirty="0">
                <a:latin typeface="宋体" panose="02010600030101010101" pitchFamily="2" charset="-122"/>
              </a:rPr>
              <a:t>Ⅰ</a:t>
            </a:r>
            <a:r>
              <a:rPr lang="zh-CN" altLang="en-US" b="1" dirty="0">
                <a:latin typeface="宋体" panose="02010600030101010101" pitchFamily="2" charset="-122"/>
              </a:rPr>
              <a:t>（高频）转动，标准蜗杆带动被测齿轮及其同轴上的圆光栅盘</a:t>
            </a:r>
            <a:r>
              <a:rPr lang="en-US" altLang="zh-CN" b="1" dirty="0">
                <a:latin typeface="宋体" panose="02010600030101010101" pitchFamily="2" charset="-122"/>
              </a:rPr>
              <a:t>Ⅱ</a:t>
            </a:r>
            <a:r>
              <a:rPr lang="zh-CN" altLang="en-US" b="1" dirty="0">
                <a:latin typeface="宋体" panose="02010600030101010101" pitchFamily="2" charset="-122"/>
              </a:rPr>
              <a:t>（低频）转动。</a:t>
            </a:r>
            <a:endParaRPr lang="zh-CN" altLang="en-US" b="1" dirty="0"/>
          </a:p>
        </p:txBody>
      </p:sp>
      <p:sp>
        <p:nvSpPr>
          <p:cNvPr id="122892" name="Rectangle 12"/>
          <p:cNvSpPr>
            <a:spLocks noChangeArrowheads="1"/>
          </p:cNvSpPr>
          <p:nvPr/>
        </p:nvSpPr>
        <p:spPr bwMode="auto">
          <a:xfrm>
            <a:off x="483475" y="4680310"/>
            <a:ext cx="7862194" cy="193899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a:t>        光栅</a:t>
            </a:r>
            <a:r>
              <a:rPr lang="en-US" altLang="zh-CN" b="1" dirty="0"/>
              <a:t>Ⅰ</a:t>
            </a:r>
            <a:r>
              <a:rPr lang="zh-CN" altLang="en-US" b="1" dirty="0"/>
              <a:t>和光栅</a:t>
            </a:r>
            <a:r>
              <a:rPr lang="en-US" altLang="zh-CN" b="1" dirty="0"/>
              <a:t>Ⅱ</a:t>
            </a:r>
            <a:r>
              <a:rPr lang="zh-CN" altLang="en-US" b="1" dirty="0"/>
              <a:t>分别通过信号发生器</a:t>
            </a:r>
            <a:r>
              <a:rPr lang="en-US" altLang="zh-CN" b="1" dirty="0"/>
              <a:t>Ⅰ</a:t>
            </a:r>
            <a:r>
              <a:rPr lang="zh-CN" altLang="en-US" dirty="0"/>
              <a:t> 和</a:t>
            </a:r>
            <a:r>
              <a:rPr lang="zh-CN" altLang="en-US" b="1" dirty="0"/>
              <a:t>通过信号</a:t>
            </a:r>
            <a:r>
              <a:rPr lang="zh-CN" altLang="en-US" b="1" dirty="0" smtClean="0"/>
              <a:t>发生器</a:t>
            </a:r>
            <a:r>
              <a:rPr lang="en-US" altLang="zh-CN" b="1" dirty="0"/>
              <a:t>Ⅱ</a:t>
            </a:r>
            <a:r>
              <a:rPr lang="zh-CN" altLang="en-US" b="1" dirty="0"/>
              <a:t>将标准蜗杆和被测齿轮的角位移转变成电信号，并根据标准蜗杆头数</a:t>
            </a:r>
            <a:r>
              <a:rPr lang="en-US" altLang="zh-CN" b="1" i="1" dirty="0"/>
              <a:t>k</a:t>
            </a:r>
            <a:r>
              <a:rPr lang="zh-CN" altLang="en-US" b="1" dirty="0"/>
              <a:t>及被测齿轮齿数 </a:t>
            </a:r>
            <a:r>
              <a:rPr lang="en-US" altLang="zh-CN" b="1" i="1" dirty="0"/>
              <a:t>z </a:t>
            </a:r>
            <a:r>
              <a:rPr lang="zh-CN" altLang="en-US" b="1" dirty="0"/>
              <a:t>通过分频器，将高频信号（</a:t>
            </a:r>
            <a:r>
              <a:rPr lang="en-US" altLang="zh-CN" b="1" i="1" dirty="0"/>
              <a:t>f</a:t>
            </a:r>
            <a:r>
              <a:rPr lang="en-US" altLang="zh-CN" b="1" baseline="-25000" dirty="0"/>
              <a:t>1</a:t>
            </a:r>
            <a:r>
              <a:rPr lang="zh-CN" altLang="en-US" b="1" dirty="0"/>
              <a:t>）作</a:t>
            </a:r>
            <a:r>
              <a:rPr lang="en-US" altLang="zh-CN" b="1" i="1" dirty="0"/>
              <a:t>z</a:t>
            </a:r>
            <a:r>
              <a:rPr lang="zh-CN" altLang="en-US" b="1" dirty="0"/>
              <a:t>分频，低频信号（</a:t>
            </a:r>
            <a:r>
              <a:rPr lang="en-US" altLang="zh-CN" b="1" i="1" dirty="0"/>
              <a:t>f</a:t>
            </a:r>
            <a:r>
              <a:rPr lang="en-US" altLang="zh-CN" b="1" baseline="-25000" dirty="0"/>
              <a:t>2</a:t>
            </a:r>
            <a:r>
              <a:rPr lang="zh-CN" altLang="en-US" b="1" dirty="0"/>
              <a:t>）作</a:t>
            </a:r>
            <a:r>
              <a:rPr lang="en-US" altLang="zh-CN" b="1" i="1" dirty="0"/>
              <a:t>k</a:t>
            </a:r>
            <a:r>
              <a:rPr lang="zh-CN" altLang="en-US" b="1" dirty="0"/>
              <a:t>分频，于是将光栅</a:t>
            </a:r>
            <a:r>
              <a:rPr lang="en-US" altLang="zh-CN" b="1" dirty="0">
                <a:latin typeface="宋体" panose="02010600030101010101" pitchFamily="2" charset="-122"/>
              </a:rPr>
              <a:t>Ⅰ</a:t>
            </a:r>
            <a:r>
              <a:rPr lang="zh-CN" altLang="en-US" b="1" dirty="0">
                <a:latin typeface="宋体" panose="02010600030101010101" pitchFamily="2" charset="-122"/>
              </a:rPr>
              <a:t>和</a:t>
            </a:r>
            <a:r>
              <a:rPr lang="en-US" altLang="zh-CN" b="1" dirty="0">
                <a:latin typeface="宋体" panose="02010600030101010101" pitchFamily="2" charset="-122"/>
              </a:rPr>
              <a:t>Ⅱ</a:t>
            </a:r>
            <a:r>
              <a:rPr lang="zh-CN" altLang="en-US" b="1" dirty="0">
                <a:latin typeface="宋体" panose="02010600030101010101" pitchFamily="2" charset="-122"/>
              </a:rPr>
              <a:t>发出的脉冲信号变成同频信号</a:t>
            </a:r>
            <a:r>
              <a:rPr lang="zh-CN" altLang="en-US" b="1" dirty="0" smtClean="0">
                <a:latin typeface="宋体" panose="02010600030101010101" pitchFamily="2" charset="-122"/>
              </a:rPr>
              <a:t>。</a:t>
            </a:r>
            <a:endParaRPr lang="zh-CN" altLang="en-US" b="1" dirty="0">
              <a:latin typeface="宋体" panose="02010600030101010101" pitchFamily="2" charset="-122"/>
            </a:endParaRPr>
          </a:p>
        </p:txBody>
      </p:sp>
      <p:pic>
        <p:nvPicPr>
          <p:cNvPr id="686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61008" y="1340918"/>
            <a:ext cx="3781425"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861" y="642178"/>
            <a:ext cx="7283666" cy="773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2884"/>
                                        </p:tgtEl>
                                        <p:attrNameLst>
                                          <p:attrName>style.visibility</p:attrName>
                                        </p:attrNameLst>
                                      </p:cBhvr>
                                      <p:to>
                                        <p:strVal val="visible"/>
                                      </p:to>
                                    </p:set>
                                    <p:animEffect transition="in" filter="blinds(horizontal)">
                                      <p:cBhvr>
                                        <p:cTn id="7" dur="500"/>
                                        <p:tgtEl>
                                          <p:spTgt spid="1228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8611"/>
                                        </p:tgtEl>
                                        <p:attrNameLst>
                                          <p:attrName>style.visibility</p:attrName>
                                        </p:attrNameLst>
                                      </p:cBhvr>
                                      <p:to>
                                        <p:strVal val="visible"/>
                                      </p:to>
                                    </p:set>
                                    <p:animEffect transition="in" filter="wipe(left)">
                                      <p:cBhvr>
                                        <p:cTn id="12" dur="500"/>
                                        <p:tgtEl>
                                          <p:spTgt spid="6861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68610"/>
                                        </p:tgtEl>
                                        <p:attrNameLst>
                                          <p:attrName>style.visibility</p:attrName>
                                        </p:attrNameLst>
                                      </p:cBhvr>
                                      <p:to>
                                        <p:strVal val="visible"/>
                                      </p:to>
                                    </p:set>
                                    <p:anim calcmode="lin" valueType="num">
                                      <p:cBhvr additive="base">
                                        <p:cTn id="17" dur="500" fill="hold"/>
                                        <p:tgtEl>
                                          <p:spTgt spid="68610"/>
                                        </p:tgtEl>
                                        <p:attrNameLst>
                                          <p:attrName>ppt_x</p:attrName>
                                        </p:attrNameLst>
                                      </p:cBhvr>
                                      <p:tavLst>
                                        <p:tav tm="0">
                                          <p:val>
                                            <p:strVal val="1+#ppt_w/2"/>
                                          </p:val>
                                        </p:tav>
                                        <p:tav tm="100000">
                                          <p:val>
                                            <p:strVal val="#ppt_x"/>
                                          </p:val>
                                        </p:tav>
                                      </p:tavLst>
                                    </p:anim>
                                    <p:anim calcmode="lin" valueType="num">
                                      <p:cBhvr additive="base">
                                        <p:cTn id="18" dur="500" fill="hold"/>
                                        <p:tgtEl>
                                          <p:spTgt spid="6861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2891"/>
                                        </p:tgtEl>
                                        <p:attrNameLst>
                                          <p:attrName>style.visibility</p:attrName>
                                        </p:attrNameLst>
                                      </p:cBhvr>
                                      <p:to>
                                        <p:strVal val="visible"/>
                                      </p:to>
                                    </p:set>
                                    <p:animEffect transition="in" filter="wipe(left)">
                                      <p:cBhvr>
                                        <p:cTn id="23" dur="2000"/>
                                        <p:tgtEl>
                                          <p:spTgt spid="12289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2892"/>
                                        </p:tgtEl>
                                        <p:attrNameLst>
                                          <p:attrName>style.visibility</p:attrName>
                                        </p:attrNameLst>
                                      </p:cBhvr>
                                      <p:to>
                                        <p:strVal val="visible"/>
                                      </p:to>
                                    </p:set>
                                    <p:animEffect transition="in" filter="wipe(left)">
                                      <p:cBhvr>
                                        <p:cTn id="28" dur="2000"/>
                                        <p:tgtEl>
                                          <p:spTgt spid="122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4" grpId="0"/>
      <p:bldP spid="122891" grpId="0"/>
      <p:bldP spid="12289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D246160E-4A18-42DD-A3FD-F51B4B41389A}" type="slidenum">
              <a:rPr kumimoji="0" lang="zh-CN" altLang="en-US" sz="2000" smtClean="0">
                <a:solidFill>
                  <a:srgbClr val="0000FF"/>
                </a:solidFill>
              </a:rPr>
            </a:fld>
            <a:endParaRPr kumimoji="0" lang="en-US" altLang="zh-CN" sz="2000" smtClean="0">
              <a:solidFill>
                <a:srgbClr val="0000FF"/>
              </a:solidFill>
            </a:endParaRPr>
          </a:p>
        </p:txBody>
      </p:sp>
      <p:sp>
        <p:nvSpPr>
          <p:cNvPr id="123913" name="Rectangle 9"/>
          <p:cNvSpPr>
            <a:spLocks noChangeArrowheads="1"/>
          </p:cNvSpPr>
          <p:nvPr/>
        </p:nvSpPr>
        <p:spPr bwMode="auto">
          <a:xfrm>
            <a:off x="629991" y="1026352"/>
            <a:ext cx="4945201" cy="275152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lnSpc>
                <a:spcPct val="120000"/>
              </a:lnSpc>
            </a:pPr>
            <a:r>
              <a:rPr lang="zh-CN" altLang="en-US" b="1" dirty="0">
                <a:latin typeface="宋体" panose="02010600030101010101" pitchFamily="2" charset="-122"/>
              </a:rPr>
              <a:t>    </a:t>
            </a:r>
            <a:r>
              <a:rPr lang="zh-CN" altLang="en-US" b="1" dirty="0" smtClean="0">
                <a:latin typeface="宋体" panose="02010600030101010101" pitchFamily="2" charset="-122"/>
              </a:rPr>
              <a:t>被</a:t>
            </a:r>
            <a:r>
              <a:rPr lang="zh-CN" altLang="en-US" b="1" dirty="0">
                <a:latin typeface="宋体" panose="02010600030101010101" pitchFamily="2" charset="-122"/>
              </a:rPr>
              <a:t>测齿轮的偏差以回转角误差形式反应出来，此</a:t>
            </a:r>
            <a:r>
              <a:rPr lang="zh-CN" altLang="en-US" b="1" dirty="0"/>
              <a:t>回转角的微小角位移变为两信号的相位差。两信号输入比相器进行比相后输入电子记录器中记录，便可得到被测齿轮偏差曲线如图</a:t>
            </a:r>
            <a:r>
              <a:rPr lang="en-US" altLang="zh-CN" b="1" dirty="0"/>
              <a:t>10.24</a:t>
            </a:r>
            <a:r>
              <a:rPr lang="zh-CN" altLang="en-US" b="1" dirty="0"/>
              <a:t>（</a:t>
            </a:r>
            <a:r>
              <a:rPr lang="en-US" altLang="zh-CN" b="1" dirty="0"/>
              <a:t>b</a:t>
            </a:r>
            <a:r>
              <a:rPr lang="zh-CN" altLang="en-US" b="1" dirty="0"/>
              <a:t>）所示。</a:t>
            </a:r>
            <a:endParaRPr lang="en-US" altLang="zh-CN" b="1" dirty="0"/>
          </a:p>
        </p:txBody>
      </p:sp>
      <p:pic>
        <p:nvPicPr>
          <p:cNvPr id="13" name="Picture 3">
            <a:hlinkClick r:id="rId1" action="ppaction://hlinksldjump"/>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12" y="930500"/>
            <a:ext cx="3105150" cy="294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6089" y="3891052"/>
            <a:ext cx="7515872" cy="1501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椭圆 15"/>
          <p:cNvSpPr>
            <a:spLocks noChangeArrowheads="1"/>
          </p:cNvSpPr>
          <p:nvPr/>
        </p:nvSpPr>
        <p:spPr bwMode="auto">
          <a:xfrm>
            <a:off x="6144865" y="1582721"/>
            <a:ext cx="774700" cy="370366"/>
          </a:xfrm>
          <a:prstGeom prst="ellipse">
            <a:avLst/>
          </a:prstGeom>
          <a:noFill/>
          <a:ln w="28575" algn="ctr">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 name="椭圆 16"/>
          <p:cNvSpPr>
            <a:spLocks noChangeArrowheads="1"/>
          </p:cNvSpPr>
          <p:nvPr/>
        </p:nvSpPr>
        <p:spPr bwMode="auto">
          <a:xfrm>
            <a:off x="5935067" y="2150894"/>
            <a:ext cx="774700" cy="388121"/>
          </a:xfrm>
          <a:prstGeom prst="ellipse">
            <a:avLst/>
          </a:prstGeom>
          <a:noFill/>
          <a:ln w="28575" algn="ctr">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3913"/>
                                        </p:tgtEl>
                                        <p:attrNameLst>
                                          <p:attrName>style.visibility</p:attrName>
                                        </p:attrNameLst>
                                      </p:cBhvr>
                                      <p:to>
                                        <p:strVal val="visible"/>
                                      </p:to>
                                    </p:set>
                                    <p:animEffect transition="in" filter="wipe(left)">
                                      <p:cBhvr>
                                        <p:cTn id="7" dur="2000"/>
                                        <p:tgtEl>
                                          <p:spTgt spid="1239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69634"/>
                                        </p:tgtEl>
                                        <p:attrNameLst>
                                          <p:attrName>style.visibility</p:attrName>
                                        </p:attrNameLst>
                                      </p:cBhvr>
                                      <p:to>
                                        <p:strVal val="visible"/>
                                      </p:to>
                                    </p:set>
                                    <p:anim calcmode="lin" valueType="num">
                                      <p:cBhvr additive="base">
                                        <p:cTn id="12" dur="500" fill="hold"/>
                                        <p:tgtEl>
                                          <p:spTgt spid="69634"/>
                                        </p:tgtEl>
                                        <p:attrNameLst>
                                          <p:attrName>ppt_x</p:attrName>
                                        </p:attrNameLst>
                                      </p:cBhvr>
                                      <p:tavLst>
                                        <p:tav tm="0">
                                          <p:val>
                                            <p:strVal val="1+#ppt_w/2"/>
                                          </p:val>
                                        </p:tav>
                                        <p:tav tm="100000">
                                          <p:val>
                                            <p:strVal val="#ppt_x"/>
                                          </p:val>
                                        </p:tav>
                                      </p:tavLst>
                                    </p:anim>
                                    <p:anim calcmode="lin" valueType="num">
                                      <p:cBhvr additive="base">
                                        <p:cTn id="13" dur="500" fill="hold"/>
                                        <p:tgtEl>
                                          <p:spTgt spid="6963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69635"/>
                                        </p:tgtEl>
                                        <p:attrNameLst>
                                          <p:attrName>style.visibility</p:attrName>
                                        </p:attrNameLst>
                                      </p:cBhvr>
                                      <p:to>
                                        <p:strVal val="visible"/>
                                      </p:to>
                                    </p:set>
                                    <p:animEffect transition="in" filter="wipe(left)">
                                      <p:cBhvr>
                                        <p:cTn id="18" dur="500"/>
                                        <p:tgtEl>
                                          <p:spTgt spid="69635"/>
                                        </p:tgtEl>
                                      </p:cBhvr>
                                    </p:animEffect>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000"/>
                                        <p:tgtEl>
                                          <p:spTgt spid="16"/>
                                        </p:tgtEl>
                                      </p:cBhvr>
                                    </p:animEffect>
                                    <p:anim calcmode="lin" valueType="num">
                                      <p:cBhvr>
                                        <p:cTn id="24" dur="2000" fill="hold"/>
                                        <p:tgtEl>
                                          <p:spTgt spid="16"/>
                                        </p:tgtEl>
                                        <p:attrNameLst>
                                          <p:attrName>ppt_w</p:attrName>
                                        </p:attrNameLst>
                                      </p:cBhvr>
                                      <p:tavLst>
                                        <p:tav tm="0" fmla="#ppt_w*sin(2.5*pi*$)">
                                          <p:val>
                                            <p:fltVal val="0"/>
                                          </p:val>
                                        </p:tav>
                                        <p:tav tm="100000">
                                          <p:val>
                                            <p:fltVal val="1"/>
                                          </p:val>
                                        </p:tav>
                                      </p:tavLst>
                                    </p:anim>
                                    <p:anim calcmode="lin" valueType="num">
                                      <p:cBhvr>
                                        <p:cTn id="25" dur="20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45"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2000"/>
                                        <p:tgtEl>
                                          <p:spTgt spid="17"/>
                                        </p:tgtEl>
                                      </p:cBhvr>
                                    </p:animEffect>
                                    <p:anim calcmode="lin" valueType="num">
                                      <p:cBhvr>
                                        <p:cTn id="31" dur="2000" fill="hold"/>
                                        <p:tgtEl>
                                          <p:spTgt spid="17"/>
                                        </p:tgtEl>
                                        <p:attrNameLst>
                                          <p:attrName>ppt_w</p:attrName>
                                        </p:attrNameLst>
                                      </p:cBhvr>
                                      <p:tavLst>
                                        <p:tav tm="0" fmla="#ppt_w*sin(2.5*pi*$)">
                                          <p:val>
                                            <p:fltVal val="0"/>
                                          </p:val>
                                        </p:tav>
                                        <p:tav tm="100000">
                                          <p:val>
                                            <p:fltVal val="1"/>
                                          </p:val>
                                        </p:tav>
                                      </p:tavLst>
                                    </p:anim>
                                    <p:anim calcmode="lin" valueType="num">
                                      <p:cBhvr>
                                        <p:cTn id="32" dur="20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13" grpId="0"/>
      <p:bldP spid="16" grpId="0" animBg="1"/>
      <p:bldP spid="1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C4A7F10B-CEF0-4861-90A8-4397C8A8524F}" type="slidenum">
              <a:rPr kumimoji="0" lang="zh-CN" altLang="en-US" sz="2000" smtClean="0">
                <a:solidFill>
                  <a:srgbClr val="0000FF"/>
                </a:solidFill>
              </a:rPr>
            </a:fld>
            <a:endParaRPr kumimoji="0" lang="en-US" altLang="zh-CN" sz="2000" smtClean="0">
              <a:solidFill>
                <a:srgbClr val="0000FF"/>
              </a:solidFill>
            </a:endParaRPr>
          </a:p>
        </p:txBody>
      </p:sp>
      <p:sp>
        <p:nvSpPr>
          <p:cNvPr id="124932" name="Text Box 4"/>
          <p:cNvSpPr txBox="1">
            <a:spLocks noChangeArrowheads="1"/>
          </p:cNvSpPr>
          <p:nvPr/>
        </p:nvSpPr>
        <p:spPr bwMode="auto">
          <a:xfrm>
            <a:off x="1277378" y="280281"/>
            <a:ext cx="39544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10.4.8 </a:t>
            </a:r>
            <a:r>
              <a:rPr lang="zh-CN" altLang="en-US" b="1" dirty="0"/>
              <a:t>双面啮合综合测量</a:t>
            </a:r>
            <a:endParaRPr lang="zh-CN" altLang="en-US" b="1" dirty="0"/>
          </a:p>
        </p:txBody>
      </p:sp>
      <p:sp>
        <p:nvSpPr>
          <p:cNvPr id="124933" name="Text Box 5"/>
          <p:cNvSpPr txBox="1">
            <a:spLocks noChangeArrowheads="1"/>
          </p:cNvSpPr>
          <p:nvPr/>
        </p:nvSpPr>
        <p:spPr bwMode="auto">
          <a:xfrm>
            <a:off x="684967" y="670806"/>
            <a:ext cx="7668935" cy="83099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       </a:t>
            </a:r>
            <a:r>
              <a:rPr lang="zh-CN" altLang="en-US" b="1" dirty="0" smtClean="0"/>
              <a:t> 在</a:t>
            </a:r>
            <a:r>
              <a:rPr lang="zh-CN" altLang="en-US" b="1" dirty="0"/>
              <a:t>齿轮双啮仪上可测得径向综合总偏差和一齿径向综合偏差。图</a:t>
            </a:r>
            <a:r>
              <a:rPr lang="en-US" altLang="zh-CN" b="1" dirty="0"/>
              <a:t>10.25</a:t>
            </a:r>
            <a:r>
              <a:rPr lang="zh-CN" altLang="en-US" b="1" dirty="0"/>
              <a:t>所示为双啮仪原理图。</a:t>
            </a:r>
            <a:endParaRPr lang="zh-CN" altLang="en-US" b="1" dirty="0"/>
          </a:p>
        </p:txBody>
      </p:sp>
      <p:sp>
        <p:nvSpPr>
          <p:cNvPr id="124934" name="Text Box 6"/>
          <p:cNvSpPr txBox="1">
            <a:spLocks noChangeArrowheads="1"/>
          </p:cNvSpPr>
          <p:nvPr/>
        </p:nvSpPr>
        <p:spPr bwMode="auto">
          <a:xfrm>
            <a:off x="640044" y="1483252"/>
            <a:ext cx="7864764" cy="120032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        被测齿轮安装在固定拖板</a:t>
            </a:r>
            <a:r>
              <a:rPr lang="en-US" altLang="zh-CN" b="1" dirty="0"/>
              <a:t>1</a:t>
            </a:r>
            <a:r>
              <a:rPr lang="zh-CN" altLang="en-US" b="1" dirty="0"/>
              <a:t>的心轴上，测量齿轮安装在浮动拖板</a:t>
            </a:r>
            <a:r>
              <a:rPr lang="en-US" altLang="zh-CN" b="1" dirty="0"/>
              <a:t>2</a:t>
            </a:r>
            <a:r>
              <a:rPr lang="zh-CN" altLang="en-US" b="1" dirty="0"/>
              <a:t>的心轴上，在弹簧力的作用下，被测齿轮与测量齿轮双面紧密啮合，此时中心距为双啮中心距 </a:t>
            </a:r>
            <a:r>
              <a:rPr lang="en-US" altLang="zh-CN" b="1" i="1" dirty="0">
                <a:solidFill>
                  <a:srgbClr val="FF0066"/>
                </a:solidFill>
              </a:rPr>
              <a:t>a</a:t>
            </a:r>
            <a:r>
              <a:rPr lang="en-US" altLang="zh-CN" b="1" i="1" dirty="0">
                <a:solidFill>
                  <a:srgbClr val="FF0066"/>
                </a:solidFill>
                <a:cs typeface="Times New Roman" panose="02020603050405020304" pitchFamily="18" charset="0"/>
              </a:rPr>
              <a:t>"</a:t>
            </a:r>
            <a:r>
              <a:rPr lang="en-US" altLang="zh-CN" b="1" i="1" dirty="0">
                <a:cs typeface="Times New Roman" panose="02020603050405020304" pitchFamily="18" charset="0"/>
              </a:rPr>
              <a:t> </a:t>
            </a:r>
            <a:r>
              <a:rPr lang="zh-CN" altLang="en-US" b="1" i="1" dirty="0">
                <a:cs typeface="Times New Roman" panose="02020603050405020304" pitchFamily="18" charset="0"/>
              </a:rPr>
              <a:t>。</a:t>
            </a:r>
            <a:endParaRPr lang="zh-CN" altLang="en-US" b="1" i="1" dirty="0">
              <a:cs typeface="Times New Roman" panose="02020603050405020304" pitchFamily="18" charset="0"/>
            </a:endParaRPr>
          </a:p>
        </p:txBody>
      </p:sp>
      <p:sp>
        <p:nvSpPr>
          <p:cNvPr id="124943" name="Text Box 15"/>
          <p:cNvSpPr txBox="1">
            <a:spLocks noChangeArrowheads="1"/>
          </p:cNvSpPr>
          <p:nvPr/>
        </p:nvSpPr>
        <p:spPr bwMode="auto">
          <a:xfrm>
            <a:off x="650215" y="2617554"/>
            <a:ext cx="7739201" cy="156966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        由于被测齿轮时存在加工误差，在转动被测齿轮，带动测量齿轮转动时，中心距</a:t>
            </a:r>
            <a:r>
              <a:rPr lang="en-US" altLang="zh-CN" dirty="0"/>
              <a:t> </a:t>
            </a:r>
            <a:r>
              <a:rPr lang="en-US" altLang="zh-CN" b="1" i="1" dirty="0">
                <a:solidFill>
                  <a:srgbClr val="FF0066"/>
                </a:solidFill>
              </a:rPr>
              <a:t>a</a:t>
            </a:r>
            <a:r>
              <a:rPr lang="en-US" altLang="zh-CN" b="1" i="1" dirty="0">
                <a:solidFill>
                  <a:srgbClr val="FF0066"/>
                </a:solidFill>
                <a:cs typeface="Times New Roman" panose="02020603050405020304" pitchFamily="18" charset="0"/>
              </a:rPr>
              <a:t>"</a:t>
            </a:r>
            <a:r>
              <a:rPr lang="zh-CN" altLang="en-US" b="1" dirty="0"/>
              <a:t>发生变化，此变化通过测量台的移动传到指示表或由记录器画出偏差曲线，如图</a:t>
            </a:r>
            <a:r>
              <a:rPr lang="en-US" altLang="zh-CN" b="1" dirty="0"/>
              <a:t>10.8</a:t>
            </a:r>
            <a:r>
              <a:rPr lang="zh-CN" altLang="en-US" b="1" dirty="0"/>
              <a:t>所示。</a:t>
            </a:r>
            <a:endParaRPr lang="zh-CN" altLang="en-US" b="1" dirty="0"/>
          </a:p>
        </p:txBody>
      </p:sp>
      <p:pic>
        <p:nvPicPr>
          <p:cNvPr id="63504" name="Picture 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36206" y="4257009"/>
            <a:ext cx="3302000" cy="17653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pic>
        <p:nvPicPr>
          <p:cNvPr id="706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336" y="4262851"/>
            <a:ext cx="4791075"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AutoShape 14"/>
          <p:cNvSpPr>
            <a:spLocks noChangeArrowheads="1"/>
          </p:cNvSpPr>
          <p:nvPr/>
        </p:nvSpPr>
        <p:spPr bwMode="auto">
          <a:xfrm>
            <a:off x="4353803" y="5701361"/>
            <a:ext cx="878038" cy="742480"/>
          </a:xfrm>
          <a:prstGeom prst="wedgeEllipseCallout">
            <a:avLst>
              <a:gd name="adj1" fmla="val -288842"/>
              <a:gd name="adj2" fmla="val -59760"/>
            </a:avLst>
          </a:prstGeom>
          <a:noFill/>
          <a:ln w="28575">
            <a:solidFill>
              <a:srgbClr val="FF0066"/>
            </a:solidFill>
            <a:miter lim="800000"/>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en-US" altLang="zh-CN" sz="3200" b="1" i="1">
                <a:cs typeface="Times New Roman" panose="02020603050405020304" pitchFamily="18" charset="0"/>
              </a:rPr>
              <a:t>a</a:t>
            </a:r>
            <a:r>
              <a:rPr lang="en-US" altLang="zh-CN" sz="3200" b="1" i="1">
                <a:latin typeface="Cambria Math" panose="02040503050406030204" pitchFamily="18" charset="0"/>
                <a:ea typeface="Cambria Math" panose="02040503050406030204" pitchFamily="18" charset="0"/>
                <a:cs typeface="Times New Roman" panose="02020603050405020304" pitchFamily="18" charset="0"/>
              </a:rPr>
              <a:t>″</a:t>
            </a:r>
            <a:endParaRPr lang="en-US" altLang="zh-CN" sz="3200" b="1" i="1">
              <a:cs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4932"/>
                                        </p:tgtEl>
                                        <p:attrNameLst>
                                          <p:attrName>style.visibility</p:attrName>
                                        </p:attrNameLst>
                                      </p:cBhvr>
                                      <p:to>
                                        <p:strVal val="visible"/>
                                      </p:to>
                                    </p:set>
                                    <p:animEffect transition="in" filter="wipe(left)">
                                      <p:cBhvr>
                                        <p:cTn id="7" dur="500"/>
                                        <p:tgtEl>
                                          <p:spTgt spid="1249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4933"/>
                                        </p:tgtEl>
                                        <p:attrNameLst>
                                          <p:attrName>style.visibility</p:attrName>
                                        </p:attrNameLst>
                                      </p:cBhvr>
                                      <p:to>
                                        <p:strVal val="visible"/>
                                      </p:to>
                                    </p:set>
                                    <p:animEffect transition="in" filter="wipe(left)">
                                      <p:cBhvr>
                                        <p:cTn id="12" dur="2000"/>
                                        <p:tgtEl>
                                          <p:spTgt spid="12493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0658"/>
                                        </p:tgtEl>
                                        <p:attrNameLst>
                                          <p:attrName>style.visibility</p:attrName>
                                        </p:attrNameLst>
                                      </p:cBhvr>
                                      <p:to>
                                        <p:strVal val="visible"/>
                                      </p:to>
                                    </p:set>
                                    <p:anim calcmode="lin" valueType="num">
                                      <p:cBhvr additive="base">
                                        <p:cTn id="17" dur="500" fill="hold"/>
                                        <p:tgtEl>
                                          <p:spTgt spid="70658"/>
                                        </p:tgtEl>
                                        <p:attrNameLst>
                                          <p:attrName>ppt_x</p:attrName>
                                        </p:attrNameLst>
                                      </p:cBhvr>
                                      <p:tavLst>
                                        <p:tav tm="0">
                                          <p:val>
                                            <p:strVal val="#ppt_x"/>
                                          </p:val>
                                        </p:tav>
                                        <p:tav tm="100000">
                                          <p:val>
                                            <p:strVal val="#ppt_x"/>
                                          </p:val>
                                        </p:tav>
                                      </p:tavLst>
                                    </p:anim>
                                    <p:anim calcmode="lin" valueType="num">
                                      <p:cBhvr additive="base">
                                        <p:cTn id="18" dur="500" fill="hold"/>
                                        <p:tgtEl>
                                          <p:spTgt spid="7065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4934"/>
                                        </p:tgtEl>
                                        <p:attrNameLst>
                                          <p:attrName>style.visibility</p:attrName>
                                        </p:attrNameLst>
                                      </p:cBhvr>
                                      <p:to>
                                        <p:strVal val="visible"/>
                                      </p:to>
                                    </p:set>
                                    <p:animEffect transition="in" filter="wipe(left)">
                                      <p:cBhvr>
                                        <p:cTn id="23" dur="2000"/>
                                        <p:tgtEl>
                                          <p:spTgt spid="12493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4943"/>
                                        </p:tgtEl>
                                        <p:attrNameLst>
                                          <p:attrName>style.visibility</p:attrName>
                                        </p:attrNameLst>
                                      </p:cBhvr>
                                      <p:to>
                                        <p:strVal val="visible"/>
                                      </p:to>
                                    </p:set>
                                    <p:animEffect transition="in" filter="wipe(left)">
                                      <p:cBhvr>
                                        <p:cTn id="28" dur="2000"/>
                                        <p:tgtEl>
                                          <p:spTgt spid="124943"/>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63504"/>
                                        </p:tgtEl>
                                        <p:attrNameLst>
                                          <p:attrName>style.visibility</p:attrName>
                                        </p:attrNameLst>
                                      </p:cBhvr>
                                      <p:to>
                                        <p:strVal val="visible"/>
                                      </p:to>
                                    </p:set>
                                    <p:anim calcmode="lin" valueType="num">
                                      <p:cBhvr additive="base">
                                        <p:cTn id="33" dur="1000" fill="hold"/>
                                        <p:tgtEl>
                                          <p:spTgt spid="63504"/>
                                        </p:tgtEl>
                                        <p:attrNameLst>
                                          <p:attrName>ppt_x</p:attrName>
                                        </p:attrNameLst>
                                      </p:cBhvr>
                                      <p:tavLst>
                                        <p:tav tm="0">
                                          <p:val>
                                            <p:strVal val="#ppt_x"/>
                                          </p:val>
                                        </p:tav>
                                        <p:tav tm="100000">
                                          <p:val>
                                            <p:strVal val="#ppt_x"/>
                                          </p:val>
                                        </p:tav>
                                      </p:tavLst>
                                    </p:anim>
                                    <p:anim calcmode="lin" valueType="num">
                                      <p:cBhvr additive="base">
                                        <p:cTn id="34" dur="1000" fill="hold"/>
                                        <p:tgtEl>
                                          <p:spTgt spid="6350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2" grpId="0"/>
      <p:bldP spid="124933" grpId="0"/>
      <p:bldP spid="124934" grpId="0"/>
      <p:bldP spid="124943" grpId="0"/>
      <p:bldP spid="11"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684FBBE-5828-446D-A314-C0BD0593F1E0}" type="slidenum">
              <a:rPr kumimoji="0" lang="zh-CN" altLang="en-US" sz="2000" smtClean="0">
                <a:solidFill>
                  <a:srgbClr val="0000FF"/>
                </a:solidFill>
              </a:rPr>
            </a:fld>
            <a:endParaRPr kumimoji="0" lang="en-US" altLang="zh-CN" sz="2000" smtClean="0">
              <a:solidFill>
                <a:srgbClr val="0000FF"/>
              </a:solidFill>
            </a:endParaRPr>
          </a:p>
        </p:txBody>
      </p:sp>
      <p:sp>
        <p:nvSpPr>
          <p:cNvPr id="125963" name="Text Box 11"/>
          <p:cNvSpPr txBox="1">
            <a:spLocks noChangeArrowheads="1"/>
          </p:cNvSpPr>
          <p:nvPr/>
        </p:nvSpPr>
        <p:spPr bwMode="auto">
          <a:xfrm>
            <a:off x="891555" y="1322208"/>
            <a:ext cx="4017795" cy="53553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b="1" dirty="0"/>
              <a:t>或者从偏差曲线上读取：</a:t>
            </a:r>
            <a:endParaRPr lang="zh-CN" altLang="en-US" b="1" dirty="0"/>
          </a:p>
        </p:txBody>
      </p:sp>
      <p:sp>
        <p:nvSpPr>
          <p:cNvPr id="125971" name="Text Box 19"/>
          <p:cNvSpPr txBox="1">
            <a:spLocks noChangeArrowheads="1"/>
          </p:cNvSpPr>
          <p:nvPr/>
        </p:nvSpPr>
        <p:spPr bwMode="auto">
          <a:xfrm>
            <a:off x="862661" y="3029891"/>
            <a:ext cx="3026773" cy="186512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b="1" dirty="0"/>
              <a:t>测量齿轮的精度要比被测齿轮精度高</a:t>
            </a:r>
            <a:r>
              <a:rPr lang="en-US" altLang="zh-CN" b="1" dirty="0"/>
              <a:t>4</a:t>
            </a:r>
            <a:r>
              <a:rPr lang="zh-CN" altLang="en-US" b="1" dirty="0"/>
              <a:t>级，这样测量齿轮误差可以忽略不计。</a:t>
            </a:r>
            <a:endParaRPr lang="en-US" altLang="zh-CN" b="1" dirty="0"/>
          </a:p>
        </p:txBody>
      </p:sp>
      <p:pic>
        <p:nvPicPr>
          <p:cNvPr id="21" name="Picture 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59846" y="1931125"/>
            <a:ext cx="4635500" cy="24749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pic>
        <p:nvPicPr>
          <p:cNvPr id="12" name="Picture 3">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97" name="Picture 8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7052" y="530174"/>
            <a:ext cx="7183615" cy="363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98" name="Picture 8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7052" y="970590"/>
            <a:ext cx="7085961" cy="351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600" name="Picture 8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9625" y="1893251"/>
            <a:ext cx="3124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602" name="Picture 9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0236" y="4779603"/>
            <a:ext cx="7042208" cy="1073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椭圆 23"/>
          <p:cNvSpPr>
            <a:spLocks noChangeArrowheads="1"/>
          </p:cNvSpPr>
          <p:nvPr/>
        </p:nvSpPr>
        <p:spPr bwMode="auto">
          <a:xfrm>
            <a:off x="5136077" y="2763262"/>
            <a:ext cx="518999" cy="681276"/>
          </a:xfrm>
          <a:prstGeom prst="ellipse">
            <a:avLst/>
          </a:prstGeom>
          <a:noFill/>
          <a:ln w="28575" algn="ctr">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 name="椭圆 24"/>
          <p:cNvSpPr>
            <a:spLocks noChangeArrowheads="1"/>
          </p:cNvSpPr>
          <p:nvPr/>
        </p:nvSpPr>
        <p:spPr bwMode="auto">
          <a:xfrm>
            <a:off x="6094865" y="2400019"/>
            <a:ext cx="518999" cy="807870"/>
          </a:xfrm>
          <a:prstGeom prst="ellipse">
            <a:avLst/>
          </a:prstGeom>
          <a:noFill/>
          <a:ln w="28575" algn="ctr">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4597"/>
                                        </p:tgtEl>
                                        <p:attrNameLst>
                                          <p:attrName>style.visibility</p:attrName>
                                        </p:attrNameLst>
                                      </p:cBhvr>
                                      <p:to>
                                        <p:strVal val="visible"/>
                                      </p:to>
                                    </p:set>
                                    <p:animEffect transition="in" filter="wipe(left)">
                                      <p:cBhvr>
                                        <p:cTn id="7" dur="500"/>
                                        <p:tgtEl>
                                          <p:spTgt spid="6459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4598"/>
                                        </p:tgtEl>
                                        <p:attrNameLst>
                                          <p:attrName>style.visibility</p:attrName>
                                        </p:attrNameLst>
                                      </p:cBhvr>
                                      <p:to>
                                        <p:strVal val="visible"/>
                                      </p:to>
                                    </p:set>
                                    <p:animEffect transition="in" filter="wipe(left)">
                                      <p:cBhvr>
                                        <p:cTn id="12" dur="500"/>
                                        <p:tgtEl>
                                          <p:spTgt spid="6459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5963"/>
                                        </p:tgtEl>
                                        <p:attrNameLst>
                                          <p:attrName>style.visibility</p:attrName>
                                        </p:attrNameLst>
                                      </p:cBhvr>
                                      <p:to>
                                        <p:strVal val="visible"/>
                                      </p:to>
                                    </p:set>
                                    <p:animEffect transition="in" filter="wipe(left)">
                                      <p:cBhvr>
                                        <p:cTn id="17" dur="2000"/>
                                        <p:tgtEl>
                                          <p:spTgt spid="12596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2000"/>
                                        <p:tgtEl>
                                          <p:spTgt spid="24"/>
                                        </p:tgtEl>
                                      </p:cBhvr>
                                    </p:animEffect>
                                    <p:anim calcmode="lin" valueType="num">
                                      <p:cBhvr>
                                        <p:cTn id="29" dur="2000" fill="hold"/>
                                        <p:tgtEl>
                                          <p:spTgt spid="24"/>
                                        </p:tgtEl>
                                        <p:attrNameLst>
                                          <p:attrName>ppt_w</p:attrName>
                                        </p:attrNameLst>
                                      </p:cBhvr>
                                      <p:tavLst>
                                        <p:tav tm="0" fmla="#ppt_w*sin(2.5*pi*$)">
                                          <p:val>
                                            <p:fltVal val="0"/>
                                          </p:val>
                                        </p:tav>
                                        <p:tav tm="100000">
                                          <p:val>
                                            <p:fltVal val="1"/>
                                          </p:val>
                                        </p:tav>
                                      </p:tavLst>
                                    </p:anim>
                                    <p:anim calcmode="lin" valueType="num">
                                      <p:cBhvr>
                                        <p:cTn id="30" dur="20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2000"/>
                                        <p:tgtEl>
                                          <p:spTgt spid="25"/>
                                        </p:tgtEl>
                                      </p:cBhvr>
                                    </p:animEffect>
                                    <p:anim calcmode="lin" valueType="num">
                                      <p:cBhvr>
                                        <p:cTn id="36" dur="2000" fill="hold"/>
                                        <p:tgtEl>
                                          <p:spTgt spid="25"/>
                                        </p:tgtEl>
                                        <p:attrNameLst>
                                          <p:attrName>ppt_w</p:attrName>
                                        </p:attrNameLst>
                                      </p:cBhvr>
                                      <p:tavLst>
                                        <p:tav tm="0" fmla="#ppt_w*sin(2.5*pi*$)">
                                          <p:val>
                                            <p:fltVal val="0"/>
                                          </p:val>
                                        </p:tav>
                                        <p:tav tm="100000">
                                          <p:val>
                                            <p:fltVal val="1"/>
                                          </p:val>
                                        </p:tav>
                                      </p:tavLst>
                                    </p:anim>
                                    <p:anim calcmode="lin" valueType="num">
                                      <p:cBhvr>
                                        <p:cTn id="37" dur="2000" fill="hold"/>
                                        <p:tgtEl>
                                          <p:spTgt spid="25"/>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4600"/>
                                        </p:tgtEl>
                                        <p:attrNameLst>
                                          <p:attrName>style.visibility</p:attrName>
                                        </p:attrNameLst>
                                      </p:cBhvr>
                                      <p:to>
                                        <p:strVal val="visible"/>
                                      </p:to>
                                    </p:set>
                                    <p:animEffect transition="in" filter="wipe(left)">
                                      <p:cBhvr>
                                        <p:cTn id="42" dur="500"/>
                                        <p:tgtEl>
                                          <p:spTgt spid="6460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1" nodeType="clickEffect">
                                  <p:stCondLst>
                                    <p:cond delay="0"/>
                                  </p:stCondLst>
                                  <p:childTnLst>
                                    <p:set>
                                      <p:cBhvr>
                                        <p:cTn id="46" dur="1" fill="hold">
                                          <p:stCondLst>
                                            <p:cond delay="0"/>
                                          </p:stCondLst>
                                        </p:cTn>
                                        <p:tgtEl>
                                          <p:spTgt spid="125971"/>
                                        </p:tgtEl>
                                        <p:attrNameLst>
                                          <p:attrName>style.visibility</p:attrName>
                                        </p:attrNameLst>
                                      </p:cBhvr>
                                      <p:to>
                                        <p:strVal val="visible"/>
                                      </p:to>
                                    </p:set>
                                    <p:animEffect transition="in" filter="wipe(left)">
                                      <p:cBhvr>
                                        <p:cTn id="47" dur="2000"/>
                                        <p:tgtEl>
                                          <p:spTgt spid="12597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64602"/>
                                        </p:tgtEl>
                                        <p:attrNameLst>
                                          <p:attrName>style.visibility</p:attrName>
                                        </p:attrNameLst>
                                      </p:cBhvr>
                                      <p:to>
                                        <p:strVal val="visible"/>
                                      </p:to>
                                    </p:set>
                                    <p:animEffect transition="in" filter="wipe(left)">
                                      <p:cBhvr>
                                        <p:cTn id="52" dur="500"/>
                                        <p:tgtEl>
                                          <p:spTgt spid="64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63" grpId="0"/>
      <p:bldP spid="125971" grpId="1"/>
      <p:bldP spid="24" grpId="0" animBg="1"/>
      <p:bldP spid="25"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3905D2EE-E820-4B60-8A00-3075A959ABB7}" type="slidenum">
              <a:rPr kumimoji="0" lang="zh-CN" altLang="en-US" sz="2000" smtClean="0">
                <a:solidFill>
                  <a:srgbClr val="0000FF"/>
                </a:solidFill>
              </a:rPr>
            </a:fld>
            <a:endParaRPr kumimoji="0" lang="en-US" altLang="zh-CN" sz="2000" smtClean="0">
              <a:solidFill>
                <a:srgbClr val="0000FF"/>
              </a:solidFill>
            </a:endParaRPr>
          </a:p>
        </p:txBody>
      </p:sp>
      <p:sp>
        <p:nvSpPr>
          <p:cNvPr id="112645" name="Text Box 5"/>
          <p:cNvSpPr txBox="1">
            <a:spLocks noChangeArrowheads="1"/>
          </p:cNvSpPr>
          <p:nvPr/>
        </p:nvSpPr>
        <p:spPr bwMode="auto">
          <a:xfrm>
            <a:off x="941851" y="611981"/>
            <a:ext cx="487203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a:solidFill>
                  <a:srgbClr val="FF3300"/>
                </a:solidFill>
              </a:rPr>
              <a:t>本  章  重  点:</a:t>
            </a:r>
            <a:endParaRPr lang="zh-CN" altLang="en-US" sz="3200" b="1">
              <a:solidFill>
                <a:srgbClr val="FF3300"/>
              </a:solidFill>
            </a:endParaRPr>
          </a:p>
        </p:txBody>
      </p:sp>
      <p:sp>
        <p:nvSpPr>
          <p:cNvPr id="112646" name="Text Box 6"/>
          <p:cNvSpPr txBox="1">
            <a:spLocks noChangeArrowheads="1"/>
          </p:cNvSpPr>
          <p:nvPr/>
        </p:nvSpPr>
        <p:spPr bwMode="auto">
          <a:xfrm>
            <a:off x="385763" y="1377950"/>
            <a:ext cx="8529637" cy="308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800" b="1"/>
              <a:t>1.齿轮传动的四个使用要求及其概念；</a:t>
            </a:r>
            <a:endParaRPr lang="zh-CN" altLang="en-US" sz="2800" b="1"/>
          </a:p>
          <a:p>
            <a:pPr algn="l" eaLnBrk="1" hangingPunct="1">
              <a:spcBef>
                <a:spcPct val="50000"/>
              </a:spcBef>
            </a:pPr>
            <a:r>
              <a:rPr lang="zh-CN" altLang="en-US" sz="2800" b="1"/>
              <a:t>2.评定齿轮精度、侧隙的必检参数及其概念；</a:t>
            </a:r>
            <a:endParaRPr lang="zh-CN" altLang="en-US" sz="2800" b="1"/>
          </a:p>
          <a:p>
            <a:pPr algn="l" eaLnBrk="1" hangingPunct="1">
              <a:spcBef>
                <a:spcPct val="50000"/>
              </a:spcBef>
            </a:pPr>
            <a:r>
              <a:rPr lang="zh-CN" altLang="en-US" sz="2800" b="1"/>
              <a:t>3.齿轮和齿轮副的精度等级及其偏差值；</a:t>
            </a:r>
            <a:endParaRPr lang="zh-CN" altLang="en-US" sz="2800" b="1"/>
          </a:p>
          <a:p>
            <a:pPr algn="l" eaLnBrk="1" hangingPunct="1">
              <a:spcBef>
                <a:spcPct val="50000"/>
              </a:spcBef>
            </a:pPr>
            <a:r>
              <a:rPr lang="en-US" altLang="zh-CN" sz="2800" b="1"/>
              <a:t>4.</a:t>
            </a:r>
            <a:r>
              <a:rPr lang="zh-CN" altLang="en-US" sz="2800" b="1"/>
              <a:t>齿轮精度设计的内容及其设计的基本方法；</a:t>
            </a:r>
            <a:endParaRPr lang="zh-CN" altLang="en-US" sz="2800" b="1"/>
          </a:p>
          <a:p>
            <a:pPr algn="l" eaLnBrk="1" hangingPunct="1">
              <a:spcBef>
                <a:spcPct val="50000"/>
              </a:spcBef>
            </a:pPr>
            <a:r>
              <a:rPr lang="zh-CN" altLang="en-US" sz="2800" b="1"/>
              <a:t>5.齿轮精度等级和侧隙在图样上的标注方法。</a:t>
            </a:r>
            <a:endParaRPr lang="zh-CN" altLang="en-US" sz="2800" b="1"/>
          </a:p>
        </p:txBody>
      </p:sp>
      <p:pic>
        <p:nvPicPr>
          <p:cNvPr id="7" name="Picture 3">
            <a:hlinkClick r:id="rId1" action="ppaction://hlinksldjump"/>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112645">
                                            <p:txEl>
                                              <p:pRg st="0" end="0"/>
                                            </p:txEl>
                                          </p:spTgt>
                                        </p:tgtEl>
                                        <p:attrNameLst>
                                          <p:attrName>style.visibility</p:attrName>
                                        </p:attrNameLst>
                                      </p:cBhvr>
                                      <p:to>
                                        <p:strVal val="visible"/>
                                      </p:to>
                                    </p:set>
                                    <p:animEffect transition="in" filter="wipe(left)">
                                      <p:cBhvr>
                                        <p:cTn id="7" dur="500"/>
                                        <p:tgtEl>
                                          <p:spTgt spid="1126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46">
                                            <p:txEl>
                                              <p:pRg st="0" end="0"/>
                                            </p:txEl>
                                          </p:spTgt>
                                        </p:tgtEl>
                                        <p:attrNameLst>
                                          <p:attrName>style.visibility</p:attrName>
                                        </p:attrNameLst>
                                      </p:cBhvr>
                                      <p:to>
                                        <p:strVal val="visible"/>
                                      </p:to>
                                    </p:set>
                                    <p:animEffect transition="in" filter="wipe(left)">
                                      <p:cBhvr>
                                        <p:cTn id="12" dur="500"/>
                                        <p:tgtEl>
                                          <p:spTgt spid="11264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2646">
                                            <p:txEl>
                                              <p:pRg st="1" end="1"/>
                                            </p:txEl>
                                          </p:spTgt>
                                        </p:tgtEl>
                                        <p:attrNameLst>
                                          <p:attrName>style.visibility</p:attrName>
                                        </p:attrNameLst>
                                      </p:cBhvr>
                                      <p:to>
                                        <p:strVal val="visible"/>
                                      </p:to>
                                    </p:set>
                                    <p:animEffect transition="in" filter="wipe(left)">
                                      <p:cBhvr>
                                        <p:cTn id="17" dur="500"/>
                                        <p:tgtEl>
                                          <p:spTgt spid="11264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2646">
                                            <p:txEl>
                                              <p:pRg st="2" end="2"/>
                                            </p:txEl>
                                          </p:spTgt>
                                        </p:tgtEl>
                                        <p:attrNameLst>
                                          <p:attrName>style.visibility</p:attrName>
                                        </p:attrNameLst>
                                      </p:cBhvr>
                                      <p:to>
                                        <p:strVal val="visible"/>
                                      </p:to>
                                    </p:set>
                                    <p:animEffect transition="in" filter="wipe(left)">
                                      <p:cBhvr>
                                        <p:cTn id="22" dur="500"/>
                                        <p:tgtEl>
                                          <p:spTgt spid="11264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2646">
                                            <p:txEl>
                                              <p:pRg st="3" end="3"/>
                                            </p:txEl>
                                          </p:spTgt>
                                        </p:tgtEl>
                                        <p:attrNameLst>
                                          <p:attrName>style.visibility</p:attrName>
                                        </p:attrNameLst>
                                      </p:cBhvr>
                                      <p:to>
                                        <p:strVal val="visible"/>
                                      </p:to>
                                    </p:set>
                                    <p:animEffect transition="in" filter="wipe(left)">
                                      <p:cBhvr>
                                        <p:cTn id="27" dur="500"/>
                                        <p:tgtEl>
                                          <p:spTgt spid="11264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2646">
                                            <p:txEl>
                                              <p:pRg st="4" end="4"/>
                                            </p:txEl>
                                          </p:spTgt>
                                        </p:tgtEl>
                                        <p:attrNameLst>
                                          <p:attrName>style.visibility</p:attrName>
                                        </p:attrNameLst>
                                      </p:cBhvr>
                                      <p:to>
                                        <p:strVal val="visible"/>
                                      </p:to>
                                    </p:set>
                                    <p:animEffect transition="in" filter="wipe(left)">
                                      <p:cBhvr>
                                        <p:cTn id="32" dur="500"/>
                                        <p:tgtEl>
                                          <p:spTgt spid="11264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5" grpId="0" advAuto="1000" autoUpdateAnimBg="0" build="p"/>
      <p:bldP spid="112646" grpId="0" autoUpdateAnimBg="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F57F54EA-8DCB-4DE4-8B7C-E76379D8E451}" type="slidenum">
              <a:rPr kumimoji="0" lang="zh-CN" altLang="en-US" sz="2000" smtClean="0">
                <a:solidFill>
                  <a:srgbClr val="0000FF"/>
                </a:solidFill>
              </a:rPr>
            </a:fld>
            <a:endParaRPr kumimoji="0" lang="en-US" altLang="zh-CN" sz="2000" smtClean="0">
              <a:solidFill>
                <a:srgbClr val="0000FF"/>
              </a:solidFill>
            </a:endParaRPr>
          </a:p>
        </p:txBody>
      </p:sp>
      <p:grpSp>
        <p:nvGrpSpPr>
          <p:cNvPr id="67587" name="Group 70"/>
          <p:cNvGrpSpPr/>
          <p:nvPr/>
        </p:nvGrpSpPr>
        <p:grpSpPr bwMode="auto">
          <a:xfrm>
            <a:off x="184150" y="322263"/>
            <a:ext cx="8648700" cy="6464300"/>
            <a:chOff x="116" y="514"/>
            <a:chExt cx="5421" cy="4031"/>
          </a:xfrm>
        </p:grpSpPr>
        <p:pic>
          <p:nvPicPr>
            <p:cNvPr id="67588" name="Picture 59" descr="表10-01齿轮偏差允许值"/>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6" y="541"/>
              <a:ext cx="5421" cy="4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9" name="Rectangle 61"/>
            <p:cNvSpPr>
              <a:spLocks noChangeArrowheads="1"/>
            </p:cNvSpPr>
            <p:nvPr/>
          </p:nvSpPr>
          <p:spPr bwMode="auto">
            <a:xfrm>
              <a:off x="4794" y="514"/>
              <a:ext cx="324" cy="13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1000" b="1"/>
                <a:t>2008）</a:t>
              </a:r>
              <a:endParaRPr lang="zh-CN" altLang="en-US" sz="1000" b="1"/>
            </a:p>
          </p:txBody>
        </p:sp>
        <p:sp>
          <p:nvSpPr>
            <p:cNvPr id="67590" name="Text Box 66"/>
            <p:cNvSpPr txBox="1">
              <a:spLocks noRot="1" noChangeAspect="1" noMove="1" noResize="1" noEditPoints="1" noAdjustHandles="1" noChangeArrowheads="1" noChangeShapeType="1" noTextEdit="1"/>
            </p:cNvSpPr>
            <p:nvPr/>
          </p:nvSpPr>
          <p:spPr bwMode="auto">
            <a:xfrm>
              <a:off x="1285" y="912"/>
              <a:ext cx="612" cy="298"/>
            </a:xfrm>
            <a:prstGeom prst="rect">
              <a:avLst/>
            </a:prstGeom>
            <a:blipFill rotWithShape="1">
              <a:blip r:embed="rId2"/>
              <a:stretch>
                <a:fillRect b="-3750"/>
              </a:stretch>
            </a:blip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p:sp>
          <p:nvSpPr>
            <p:cNvPr id="67591" name="Text Box 67"/>
            <p:cNvSpPr txBox="1">
              <a:spLocks noChangeArrowheads="1"/>
            </p:cNvSpPr>
            <p:nvPr/>
          </p:nvSpPr>
          <p:spPr bwMode="auto">
            <a:xfrm>
              <a:off x="1989" y="871"/>
              <a:ext cx="639" cy="32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1400" b="1"/>
                <a:t>齿距累积</a:t>
              </a:r>
              <a:endParaRPr lang="zh-CN" altLang="en-US" sz="1400" b="1"/>
            </a:p>
            <a:p>
              <a:pPr algn="l" eaLnBrk="1" hangingPunct="1"/>
              <a:r>
                <a:rPr lang="zh-CN" altLang="en-US" sz="1400" b="1"/>
                <a:t>总偏差</a:t>
              </a:r>
              <a:r>
                <a:rPr lang="en-US" altLang="zh-CN" sz="1400" b="1" i="1"/>
                <a:t>F</a:t>
              </a:r>
              <a:r>
                <a:rPr lang="en-US" altLang="zh-CN" sz="1400" b="1" baseline="-25000"/>
                <a:t>P</a:t>
              </a:r>
              <a:endParaRPr lang="en-US" altLang="zh-CN" sz="1400" b="1" baseline="-25000"/>
            </a:p>
          </p:txBody>
        </p:sp>
        <p:sp>
          <p:nvSpPr>
            <p:cNvPr id="67592" name="Text Box 69"/>
            <p:cNvSpPr txBox="1">
              <a:spLocks noRot="1" noChangeAspect="1" noMove="1" noResize="1" noEditPoints="1" noAdjustHandles="1" noChangeArrowheads="1" noChangeShapeType="1" noTextEdit="1"/>
            </p:cNvSpPr>
            <p:nvPr/>
          </p:nvSpPr>
          <p:spPr bwMode="auto">
            <a:xfrm>
              <a:off x="2754" y="882"/>
              <a:ext cx="528" cy="326"/>
            </a:xfrm>
            <a:prstGeom prst="rect">
              <a:avLst/>
            </a:prstGeom>
            <a:blipFill rotWithShape="1">
              <a:blip r:embed="rId3"/>
              <a:stretch>
                <a:fillRect l="-2174" t="-2353" b="-10588"/>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7587"/>
                                        </p:tgtEl>
                                        <p:attrNameLst>
                                          <p:attrName>style.visibility</p:attrName>
                                        </p:attrNameLst>
                                      </p:cBhvr>
                                      <p:to>
                                        <p:strVal val="visible"/>
                                      </p:to>
                                    </p:set>
                                    <p:anim calcmode="lin" valueType="num">
                                      <p:cBhvr additive="base">
                                        <p:cTn id="7" dur="1750" fill="hold"/>
                                        <p:tgtEl>
                                          <p:spTgt spid="67587"/>
                                        </p:tgtEl>
                                        <p:attrNameLst>
                                          <p:attrName>ppt_x</p:attrName>
                                        </p:attrNameLst>
                                      </p:cBhvr>
                                      <p:tavLst>
                                        <p:tav tm="0">
                                          <p:val>
                                            <p:strVal val="#ppt_x"/>
                                          </p:val>
                                        </p:tav>
                                        <p:tav tm="100000">
                                          <p:val>
                                            <p:strVal val="#ppt_x"/>
                                          </p:val>
                                        </p:tav>
                                      </p:tavLst>
                                    </p:anim>
                                    <p:anim calcmode="lin" valueType="num">
                                      <p:cBhvr additive="base">
                                        <p:cTn id="8" dur="1750" fill="hold"/>
                                        <p:tgtEl>
                                          <p:spTgt spid="675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FB5D9051-6159-4973-ABD1-0E8F214224B6}" type="slidenum">
              <a:rPr kumimoji="0" lang="zh-CN" altLang="en-US" sz="2000" smtClean="0">
                <a:solidFill>
                  <a:srgbClr val="0000FF"/>
                </a:solidFill>
              </a:rPr>
            </a:fld>
            <a:endParaRPr kumimoji="0" lang="en-US" altLang="zh-CN" sz="2000" smtClean="0">
              <a:solidFill>
                <a:srgbClr val="0000FF"/>
              </a:solidFill>
            </a:endParaRPr>
          </a:p>
        </p:txBody>
      </p:sp>
      <p:sp>
        <p:nvSpPr>
          <p:cNvPr id="68611" name="Rectangle 17"/>
          <p:cNvSpPr>
            <a:spLocks noChangeArrowheads="1"/>
          </p:cNvSpPr>
          <p:nvPr/>
        </p:nvSpPr>
        <p:spPr bwMode="auto">
          <a:xfrm>
            <a:off x="6323013" y="400050"/>
            <a:ext cx="781050" cy="2143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1600" b="1"/>
              <a:t>2008）</a:t>
            </a:r>
            <a:endParaRPr lang="zh-CN" altLang="en-US" sz="1600" b="1"/>
          </a:p>
        </p:txBody>
      </p:sp>
      <p:grpSp>
        <p:nvGrpSpPr>
          <p:cNvPr id="68612" name="Group 27"/>
          <p:cNvGrpSpPr/>
          <p:nvPr/>
        </p:nvGrpSpPr>
        <p:grpSpPr bwMode="auto">
          <a:xfrm>
            <a:off x="549275" y="292100"/>
            <a:ext cx="7439025" cy="6323013"/>
            <a:chOff x="346" y="184"/>
            <a:chExt cx="4686" cy="3983"/>
          </a:xfrm>
        </p:grpSpPr>
        <p:grpSp>
          <p:nvGrpSpPr>
            <p:cNvPr id="68613" name="Group 24"/>
            <p:cNvGrpSpPr/>
            <p:nvPr/>
          </p:nvGrpSpPr>
          <p:grpSpPr bwMode="auto">
            <a:xfrm>
              <a:off x="346" y="184"/>
              <a:ext cx="4686" cy="3983"/>
              <a:chOff x="346" y="184"/>
              <a:chExt cx="4686" cy="3983"/>
            </a:xfrm>
          </p:grpSpPr>
          <p:pic>
            <p:nvPicPr>
              <p:cNvPr id="68615" name="Picture 13" descr="表10-02螺旋线公差值"/>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6" y="184"/>
                <a:ext cx="4686" cy="3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6" name="Text Box 22"/>
              <p:cNvSpPr txBox="1">
                <a:spLocks noChangeArrowheads="1"/>
              </p:cNvSpPr>
              <p:nvPr/>
            </p:nvSpPr>
            <p:spPr bwMode="auto">
              <a:xfrm>
                <a:off x="3152" y="553"/>
                <a:ext cx="1384" cy="198"/>
              </a:xfrm>
              <a:prstGeom prst="rect">
                <a:avLst/>
              </a:prstGeom>
              <a:solidFill>
                <a:schemeClr val="bg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1400" b="1"/>
                  <a:t>螺 旋 线 总 偏 差</a:t>
                </a:r>
                <a:endParaRPr lang="zh-CN" altLang="en-US" sz="1400"/>
              </a:p>
            </p:txBody>
          </p:sp>
        </p:grpSp>
        <p:sp>
          <p:nvSpPr>
            <p:cNvPr id="68614" name="Rectangle 26"/>
            <p:cNvSpPr>
              <a:spLocks noChangeArrowheads="1"/>
            </p:cNvSpPr>
            <p:nvPr/>
          </p:nvSpPr>
          <p:spPr bwMode="auto">
            <a:xfrm>
              <a:off x="3988" y="194"/>
              <a:ext cx="610" cy="219"/>
            </a:xfrm>
            <a:prstGeom prst="rect">
              <a:avLst/>
            </a:prstGeom>
            <a:solidFill>
              <a:schemeClr val="bg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en-US" altLang="zh-CN" sz="2000"/>
                <a:t>2008)</a:t>
              </a:r>
              <a:endParaRPr lang="en-US" altLang="zh-CN" sz="2000"/>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8612"/>
                                        </p:tgtEl>
                                        <p:attrNameLst>
                                          <p:attrName>style.visibility</p:attrName>
                                        </p:attrNameLst>
                                      </p:cBhvr>
                                      <p:to>
                                        <p:strVal val="visible"/>
                                      </p:to>
                                    </p:set>
                                    <p:anim calcmode="lin" valueType="num">
                                      <p:cBhvr additive="base">
                                        <p:cTn id="7" dur="1500" fill="hold"/>
                                        <p:tgtEl>
                                          <p:spTgt spid="68612"/>
                                        </p:tgtEl>
                                        <p:attrNameLst>
                                          <p:attrName>ppt_x</p:attrName>
                                        </p:attrNameLst>
                                      </p:cBhvr>
                                      <p:tavLst>
                                        <p:tav tm="0">
                                          <p:val>
                                            <p:strVal val="0-#ppt_w/2"/>
                                          </p:val>
                                        </p:tav>
                                        <p:tav tm="100000">
                                          <p:val>
                                            <p:strVal val="#ppt_x"/>
                                          </p:val>
                                        </p:tav>
                                      </p:tavLst>
                                    </p:anim>
                                    <p:anim calcmode="lin" valueType="num">
                                      <p:cBhvr additive="base">
                                        <p:cTn id="8" dur="1500" fill="hold"/>
                                        <p:tgtEl>
                                          <p:spTgt spid="686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F5FB2B7F-CCF9-4F87-9022-C6956F0E155D}" type="slidenum">
              <a:rPr kumimoji="0" lang="zh-CN" altLang="en-US" sz="2000" smtClean="0">
                <a:solidFill>
                  <a:srgbClr val="0000FF"/>
                </a:solidFill>
              </a:rPr>
            </a:fld>
            <a:endParaRPr kumimoji="0" lang="en-US" altLang="zh-CN" sz="2000" smtClean="0">
              <a:solidFill>
                <a:srgbClr val="0000FF"/>
              </a:solidFill>
            </a:endParaRPr>
          </a:p>
        </p:txBody>
      </p:sp>
      <p:grpSp>
        <p:nvGrpSpPr>
          <p:cNvPr id="69635" name="Group 1037"/>
          <p:cNvGrpSpPr/>
          <p:nvPr/>
        </p:nvGrpSpPr>
        <p:grpSpPr bwMode="auto">
          <a:xfrm>
            <a:off x="261938" y="328613"/>
            <a:ext cx="7548562" cy="6318250"/>
            <a:chOff x="165" y="207"/>
            <a:chExt cx="4755" cy="3980"/>
          </a:xfrm>
        </p:grpSpPr>
        <p:pic>
          <p:nvPicPr>
            <p:cNvPr id="69636" name="Picture 102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5" y="207"/>
              <a:ext cx="4755" cy="3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637" name="Rectangle 1030"/>
            <p:cNvSpPr>
              <a:spLocks noChangeArrowheads="1"/>
            </p:cNvSpPr>
            <p:nvPr/>
          </p:nvSpPr>
          <p:spPr bwMode="auto">
            <a:xfrm>
              <a:off x="4083" y="319"/>
              <a:ext cx="492" cy="13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1200" b="1"/>
                <a:t>2008）</a:t>
              </a:r>
              <a:endParaRPr lang="zh-CN" altLang="en-US" sz="1200" b="1"/>
            </a:p>
          </p:txBody>
        </p:sp>
        <p:sp>
          <p:nvSpPr>
            <p:cNvPr id="69638" name="Text Box 1034"/>
            <p:cNvSpPr txBox="1">
              <a:spLocks noChangeArrowheads="1"/>
            </p:cNvSpPr>
            <p:nvPr/>
          </p:nvSpPr>
          <p:spPr bwMode="auto">
            <a:xfrm>
              <a:off x="3664" y="568"/>
              <a:ext cx="1029" cy="198"/>
            </a:xfrm>
            <a:prstGeom prst="rect">
              <a:avLst/>
            </a:prstGeom>
            <a:solidFill>
              <a:schemeClr val="bg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1400" b="1"/>
                <a:t>一齿径向综合偏差</a:t>
              </a:r>
              <a:endParaRPr lang="zh-CN" altLang="en-US" sz="1400"/>
            </a:p>
          </p:txBody>
        </p:sp>
        <p:sp>
          <p:nvSpPr>
            <p:cNvPr id="69639" name="Text Box 1036"/>
            <p:cNvSpPr txBox="1">
              <a:spLocks noChangeArrowheads="1"/>
            </p:cNvSpPr>
            <p:nvPr/>
          </p:nvSpPr>
          <p:spPr bwMode="auto">
            <a:xfrm>
              <a:off x="2316" y="585"/>
              <a:ext cx="1029" cy="198"/>
            </a:xfrm>
            <a:prstGeom prst="rect">
              <a:avLst/>
            </a:prstGeom>
            <a:solidFill>
              <a:schemeClr val="bg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1400" b="1"/>
                <a:t>径向综合总偏差</a:t>
              </a:r>
              <a:endParaRPr lang="zh-CN" altLang="en-US" sz="1400"/>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9635"/>
                                        </p:tgtEl>
                                        <p:attrNameLst>
                                          <p:attrName>style.visibility</p:attrName>
                                        </p:attrNameLst>
                                      </p:cBhvr>
                                      <p:to>
                                        <p:strVal val="visible"/>
                                      </p:to>
                                    </p:set>
                                    <p:anim calcmode="lin" valueType="num">
                                      <p:cBhvr additive="base">
                                        <p:cTn id="7" dur="500" fill="hold"/>
                                        <p:tgtEl>
                                          <p:spTgt spid="69635"/>
                                        </p:tgtEl>
                                        <p:attrNameLst>
                                          <p:attrName>ppt_x</p:attrName>
                                        </p:attrNameLst>
                                      </p:cBhvr>
                                      <p:tavLst>
                                        <p:tav tm="0">
                                          <p:val>
                                            <p:strVal val="0-#ppt_w/2"/>
                                          </p:val>
                                        </p:tav>
                                        <p:tav tm="100000">
                                          <p:val>
                                            <p:strVal val="#ppt_x"/>
                                          </p:val>
                                        </p:tav>
                                      </p:tavLst>
                                    </p:anim>
                                    <p:anim calcmode="lin" valueType="num">
                                      <p:cBhvr additive="base">
                                        <p:cTn id="8" dur="500" fill="hold"/>
                                        <p:tgtEl>
                                          <p:spTgt spid="696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7B7601B0-2DB5-469D-83D5-D6456EA34B63}" type="slidenum">
              <a:rPr kumimoji="0" lang="zh-CN" altLang="en-US" sz="2000" smtClean="0">
                <a:solidFill>
                  <a:srgbClr val="0000FF"/>
                </a:solidFill>
              </a:rPr>
            </a:fld>
            <a:endParaRPr kumimoji="0" lang="en-US" altLang="zh-CN" sz="2000" smtClean="0">
              <a:solidFill>
                <a:srgbClr val="0000FF"/>
              </a:solidFill>
            </a:endParaRPr>
          </a:p>
        </p:txBody>
      </p:sp>
      <p:pic>
        <p:nvPicPr>
          <p:cNvPr id="78852" name="Picture 4" descr="表10-04精度等级的应用"/>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9413" y="265113"/>
            <a:ext cx="7515225" cy="134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3" name="Picture 5" descr="表10-05精度等级的选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25" y="1758950"/>
            <a:ext cx="7804150" cy="489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8852"/>
                                        </p:tgtEl>
                                        <p:attrNameLst>
                                          <p:attrName>style.visibility</p:attrName>
                                        </p:attrNameLst>
                                      </p:cBhvr>
                                      <p:to>
                                        <p:strVal val="visible"/>
                                      </p:to>
                                    </p:set>
                                    <p:anim calcmode="lin" valueType="num">
                                      <p:cBhvr additive="base">
                                        <p:cTn id="7" dur="500" fill="hold"/>
                                        <p:tgtEl>
                                          <p:spTgt spid="78852"/>
                                        </p:tgtEl>
                                        <p:attrNameLst>
                                          <p:attrName>ppt_x</p:attrName>
                                        </p:attrNameLst>
                                      </p:cBhvr>
                                      <p:tavLst>
                                        <p:tav tm="0">
                                          <p:val>
                                            <p:strVal val="0-#ppt_w/2"/>
                                          </p:val>
                                        </p:tav>
                                        <p:tav tm="100000">
                                          <p:val>
                                            <p:strVal val="#ppt_x"/>
                                          </p:val>
                                        </p:tav>
                                      </p:tavLst>
                                    </p:anim>
                                    <p:anim calcmode="lin" valueType="num">
                                      <p:cBhvr additive="base">
                                        <p:cTn id="8" dur="500" fill="hold"/>
                                        <p:tgtEl>
                                          <p:spTgt spid="7885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8853"/>
                                        </p:tgtEl>
                                        <p:attrNameLst>
                                          <p:attrName>style.visibility</p:attrName>
                                        </p:attrNameLst>
                                      </p:cBhvr>
                                      <p:to>
                                        <p:strVal val="visible"/>
                                      </p:to>
                                    </p:set>
                                    <p:anim calcmode="lin" valueType="num">
                                      <p:cBhvr additive="base">
                                        <p:cTn id="13" dur="500" fill="hold"/>
                                        <p:tgtEl>
                                          <p:spTgt spid="78853"/>
                                        </p:tgtEl>
                                        <p:attrNameLst>
                                          <p:attrName>ppt_x</p:attrName>
                                        </p:attrNameLst>
                                      </p:cBhvr>
                                      <p:tavLst>
                                        <p:tav tm="0">
                                          <p:val>
                                            <p:strVal val="1+#ppt_w/2"/>
                                          </p:val>
                                        </p:tav>
                                        <p:tav tm="100000">
                                          <p:val>
                                            <p:strVal val="#ppt_x"/>
                                          </p:val>
                                        </p:tav>
                                      </p:tavLst>
                                    </p:anim>
                                    <p:anim calcmode="lin" valueType="num">
                                      <p:cBhvr additive="base">
                                        <p:cTn id="14" dur="500" fill="hold"/>
                                        <p:tgtEl>
                                          <p:spTgt spid="788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1A0E20C1-924A-4D23-9017-E8883BE120AA}" type="slidenum">
              <a:rPr kumimoji="0" lang="zh-CN" altLang="en-US" sz="2000" smtClean="0">
                <a:solidFill>
                  <a:srgbClr val="0000FF"/>
                </a:solidFill>
              </a:rPr>
            </a:fld>
            <a:endParaRPr kumimoji="0" lang="en-US" altLang="zh-CN" sz="2000" smtClean="0">
              <a:solidFill>
                <a:srgbClr val="0000FF"/>
              </a:solidFill>
            </a:endParaRPr>
          </a:p>
        </p:txBody>
      </p:sp>
      <p:pic>
        <p:nvPicPr>
          <p:cNvPr id="79876" name="Picture 4" descr="表10-07径向进刀公差"/>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1938" y="4535488"/>
            <a:ext cx="8072437" cy="162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684" name="Group 9"/>
          <p:cNvGrpSpPr/>
          <p:nvPr/>
        </p:nvGrpSpPr>
        <p:grpSpPr bwMode="auto">
          <a:xfrm>
            <a:off x="346075" y="358775"/>
            <a:ext cx="8361363" cy="4005263"/>
            <a:chOff x="218" y="226"/>
            <a:chExt cx="5267" cy="2523"/>
          </a:xfrm>
        </p:grpSpPr>
        <p:pic>
          <p:nvPicPr>
            <p:cNvPr id="7168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 y="226"/>
              <a:ext cx="5267" cy="2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686" name="Rectangle 7"/>
            <p:cNvSpPr>
              <a:spLocks noChangeArrowheads="1"/>
            </p:cNvSpPr>
            <p:nvPr/>
          </p:nvSpPr>
          <p:spPr bwMode="auto">
            <a:xfrm>
              <a:off x="4412" y="297"/>
              <a:ext cx="363" cy="13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1400" b="1"/>
                <a:t>2008）</a:t>
              </a:r>
              <a:endParaRPr lang="zh-CN" altLang="en-US" sz="1400" b="1"/>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1684"/>
                                        </p:tgtEl>
                                        <p:attrNameLst>
                                          <p:attrName>style.visibility</p:attrName>
                                        </p:attrNameLst>
                                      </p:cBhvr>
                                      <p:to>
                                        <p:strVal val="visible"/>
                                      </p:to>
                                    </p:set>
                                    <p:anim calcmode="lin" valueType="num">
                                      <p:cBhvr additive="base">
                                        <p:cTn id="7" dur="500" fill="hold"/>
                                        <p:tgtEl>
                                          <p:spTgt spid="71684"/>
                                        </p:tgtEl>
                                        <p:attrNameLst>
                                          <p:attrName>ppt_x</p:attrName>
                                        </p:attrNameLst>
                                      </p:cBhvr>
                                      <p:tavLst>
                                        <p:tav tm="0">
                                          <p:val>
                                            <p:strVal val="0-#ppt_w/2"/>
                                          </p:val>
                                        </p:tav>
                                        <p:tav tm="100000">
                                          <p:val>
                                            <p:strVal val="#ppt_x"/>
                                          </p:val>
                                        </p:tav>
                                      </p:tavLst>
                                    </p:anim>
                                    <p:anim calcmode="lin" valueType="num">
                                      <p:cBhvr additive="base">
                                        <p:cTn id="8" dur="500" fill="hold"/>
                                        <p:tgtEl>
                                          <p:spTgt spid="7168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9876"/>
                                        </p:tgtEl>
                                        <p:attrNameLst>
                                          <p:attrName>style.visibility</p:attrName>
                                        </p:attrNameLst>
                                      </p:cBhvr>
                                      <p:to>
                                        <p:strVal val="visible"/>
                                      </p:to>
                                    </p:set>
                                    <p:anim calcmode="lin" valueType="num">
                                      <p:cBhvr additive="base">
                                        <p:cTn id="13" dur="500" fill="hold"/>
                                        <p:tgtEl>
                                          <p:spTgt spid="79876"/>
                                        </p:tgtEl>
                                        <p:attrNameLst>
                                          <p:attrName>ppt_x</p:attrName>
                                        </p:attrNameLst>
                                      </p:cBhvr>
                                      <p:tavLst>
                                        <p:tav tm="0">
                                          <p:val>
                                            <p:strVal val="0-#ppt_w/2"/>
                                          </p:val>
                                        </p:tav>
                                        <p:tav tm="100000">
                                          <p:val>
                                            <p:strVal val="#ppt_x"/>
                                          </p:val>
                                        </p:tav>
                                      </p:tavLst>
                                    </p:anim>
                                    <p:anim calcmode="lin" valueType="num">
                                      <p:cBhvr additive="base">
                                        <p:cTn id="14" dur="500" fill="hold"/>
                                        <p:tgtEl>
                                          <p:spTgt spid="798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xfrm>
            <a:off x="7003536" y="123886"/>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B86FD2B9-7CE5-47A8-BD9B-99FBF71C4C11}" type="slidenum">
              <a:rPr kumimoji="0" lang="zh-CN" altLang="en-US" sz="2000" smtClean="0">
                <a:solidFill>
                  <a:srgbClr val="0000FF"/>
                </a:solidFill>
              </a:rPr>
            </a:fld>
            <a:endParaRPr kumimoji="0" lang="en-US" altLang="zh-CN" sz="2000" dirty="0" smtClean="0">
              <a:solidFill>
                <a:srgbClr val="0000FF"/>
              </a:solidFill>
            </a:endParaRPr>
          </a:p>
        </p:txBody>
      </p:sp>
      <p:sp>
        <p:nvSpPr>
          <p:cNvPr id="8195" name="TextBox 4"/>
          <p:cNvSpPr txBox="1">
            <a:spLocks noChangeArrowheads="1"/>
          </p:cNvSpPr>
          <p:nvPr/>
        </p:nvSpPr>
        <p:spPr bwMode="auto">
          <a:xfrm>
            <a:off x="933805" y="323317"/>
            <a:ext cx="6654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2. </a:t>
            </a:r>
            <a:r>
              <a:rPr lang="zh-CN" altLang="en-US" b="1" dirty="0"/>
              <a:t>确定齿轮的必检偏差项目及其允许值</a:t>
            </a:r>
            <a:r>
              <a:rPr lang="en-US" altLang="zh-CN" b="1" dirty="0"/>
              <a:t> </a:t>
            </a:r>
            <a:endParaRPr lang="zh-CN" altLang="en-US" b="1" dirty="0"/>
          </a:p>
        </p:txBody>
      </p:sp>
      <p:sp>
        <p:nvSpPr>
          <p:cNvPr id="8197" name="TextBox 6"/>
          <p:cNvSpPr txBox="1">
            <a:spLocks noChangeArrowheads="1"/>
          </p:cNvSpPr>
          <p:nvPr/>
        </p:nvSpPr>
        <p:spPr bwMode="auto">
          <a:xfrm>
            <a:off x="587089" y="1804865"/>
            <a:ext cx="7522839"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a:t>
            </a:r>
            <a:r>
              <a:rPr lang="en-US" altLang="zh-CN" b="1" dirty="0"/>
              <a:t>2</a:t>
            </a:r>
            <a:r>
              <a:rPr lang="zh-CN" altLang="en-US" b="1" dirty="0"/>
              <a:t>）必检偏差的允许值 （见表</a:t>
            </a:r>
            <a:r>
              <a:rPr lang="en-US" altLang="zh-CN" b="1" dirty="0" smtClean="0"/>
              <a:t>10.1</a:t>
            </a:r>
            <a:r>
              <a:rPr lang="zh-CN" altLang="en-US" b="1" dirty="0" smtClean="0"/>
              <a:t>和表</a:t>
            </a:r>
            <a:r>
              <a:rPr lang="en-US" altLang="zh-CN" b="1" dirty="0" smtClean="0"/>
              <a:t>10.2</a:t>
            </a:r>
            <a:r>
              <a:rPr lang="zh-CN" altLang="en-US" b="1" dirty="0" smtClean="0"/>
              <a:t>）</a:t>
            </a:r>
            <a:r>
              <a:rPr lang="en-US" altLang="zh-CN" b="1" dirty="0" smtClean="0"/>
              <a:t>           </a:t>
            </a:r>
            <a:endParaRPr lang="zh-CN" altLang="en-US" b="1" dirty="0"/>
          </a:p>
        </p:txBody>
      </p:sp>
      <p:sp>
        <p:nvSpPr>
          <p:cNvPr id="2" name="TextBox 1"/>
          <p:cNvSpPr txBox="1">
            <a:spLocks noChangeArrowheads="1"/>
          </p:cNvSpPr>
          <p:nvPr/>
        </p:nvSpPr>
        <p:spPr bwMode="auto">
          <a:xfrm>
            <a:off x="675869" y="744358"/>
            <a:ext cx="4149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dirty="0"/>
              <a:t>（</a:t>
            </a:r>
            <a:r>
              <a:rPr lang="en-US" altLang="zh-CN" dirty="0" smtClean="0"/>
              <a:t>1</a:t>
            </a:r>
            <a:r>
              <a:rPr lang="zh-CN" altLang="en-US" dirty="0" smtClean="0"/>
              <a:t>） </a:t>
            </a:r>
            <a:r>
              <a:rPr lang="zh-CN" altLang="en-US" b="1" dirty="0"/>
              <a:t>必检偏差项目</a:t>
            </a:r>
            <a:endParaRPr lang="zh-CN" altLang="en-US" b="1" dirty="0"/>
          </a:p>
        </p:txBody>
      </p:sp>
      <p:pic>
        <p:nvPicPr>
          <p:cNvPr id="655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7367" y="1117540"/>
            <a:ext cx="8206419"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5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8492" y="2313465"/>
            <a:ext cx="5639063" cy="1713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8492" y="4027364"/>
            <a:ext cx="5294684" cy="2462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170128" y="3088840"/>
            <a:ext cx="1890944" cy="461665"/>
          </a:xfrm>
          <a:prstGeom prst="rect">
            <a:avLst/>
          </a:prstGeom>
          <a:noFill/>
        </p:spPr>
        <p:txBody>
          <a:bodyPr wrap="square" rtlCol="0">
            <a:spAutoFit/>
          </a:bodyPr>
          <a:lstStyle/>
          <a:p>
            <a:r>
              <a:rPr lang="zh-CN" altLang="en-US" b="1" dirty="0" smtClean="0"/>
              <a:t>换新表</a:t>
            </a:r>
            <a:endParaRPr lang="zh-CN" altLang="en-US" b="1" dirty="0"/>
          </a:p>
        </p:txBody>
      </p:sp>
      <p:pic>
        <p:nvPicPr>
          <p:cNvPr id="10" name="Picture 3">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wipe(left)">
                                      <p:cBhvr>
                                        <p:cTn id="7" dur="500"/>
                                        <p:tgtEl>
                                          <p:spTgt spid="819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5538"/>
                                        </p:tgtEl>
                                        <p:attrNameLst>
                                          <p:attrName>style.visibility</p:attrName>
                                        </p:attrNameLst>
                                      </p:cBhvr>
                                      <p:to>
                                        <p:strVal val="visible"/>
                                      </p:to>
                                    </p:set>
                                    <p:animEffect transition="in" filter="wipe(left)">
                                      <p:cBhvr>
                                        <p:cTn id="17" dur="500"/>
                                        <p:tgtEl>
                                          <p:spTgt spid="6553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197"/>
                                        </p:tgtEl>
                                        <p:attrNameLst>
                                          <p:attrName>style.visibility</p:attrName>
                                        </p:attrNameLst>
                                      </p:cBhvr>
                                      <p:to>
                                        <p:strVal val="visible"/>
                                      </p:to>
                                    </p:set>
                                    <p:animEffect transition="in" filter="wipe(left)">
                                      <p:cBhvr>
                                        <p:cTn id="22" dur="500"/>
                                        <p:tgtEl>
                                          <p:spTgt spid="819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65539"/>
                                        </p:tgtEl>
                                        <p:attrNameLst>
                                          <p:attrName>style.visibility</p:attrName>
                                        </p:attrNameLst>
                                      </p:cBhvr>
                                      <p:to>
                                        <p:strVal val="visible"/>
                                      </p:to>
                                    </p:set>
                                    <p:anim calcmode="lin" valueType="num">
                                      <p:cBhvr additive="base">
                                        <p:cTn id="27" dur="500" fill="hold"/>
                                        <p:tgtEl>
                                          <p:spTgt spid="65539"/>
                                        </p:tgtEl>
                                        <p:attrNameLst>
                                          <p:attrName>ppt_x</p:attrName>
                                        </p:attrNameLst>
                                      </p:cBhvr>
                                      <p:tavLst>
                                        <p:tav tm="0">
                                          <p:val>
                                            <p:strVal val="0-#ppt_w/2"/>
                                          </p:val>
                                        </p:tav>
                                        <p:tav tm="100000">
                                          <p:val>
                                            <p:strVal val="#ppt_x"/>
                                          </p:val>
                                        </p:tav>
                                      </p:tavLst>
                                    </p:anim>
                                    <p:anim calcmode="lin" valueType="num">
                                      <p:cBhvr additive="base">
                                        <p:cTn id="28" dur="500" fill="hold"/>
                                        <p:tgtEl>
                                          <p:spTgt spid="65539"/>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67586"/>
                                        </p:tgtEl>
                                        <p:attrNameLst>
                                          <p:attrName>style.visibility</p:attrName>
                                        </p:attrNameLst>
                                      </p:cBhvr>
                                      <p:to>
                                        <p:strVal val="visible"/>
                                      </p:to>
                                    </p:set>
                                    <p:anim calcmode="lin" valueType="num">
                                      <p:cBhvr additive="base">
                                        <p:cTn id="33" dur="500" fill="hold"/>
                                        <p:tgtEl>
                                          <p:spTgt spid="67586"/>
                                        </p:tgtEl>
                                        <p:attrNameLst>
                                          <p:attrName>ppt_x</p:attrName>
                                        </p:attrNameLst>
                                      </p:cBhvr>
                                      <p:tavLst>
                                        <p:tav tm="0">
                                          <p:val>
                                            <p:strVal val="#ppt_x"/>
                                          </p:val>
                                        </p:tav>
                                        <p:tav tm="100000">
                                          <p:val>
                                            <p:strVal val="#ppt_x"/>
                                          </p:val>
                                        </p:tav>
                                      </p:tavLst>
                                    </p:anim>
                                    <p:anim calcmode="lin" valueType="num">
                                      <p:cBhvr additive="base">
                                        <p:cTn id="34" dur="500" fill="hold"/>
                                        <p:tgtEl>
                                          <p:spTgt spid="675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7" grpId="0"/>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7A9D1C49-F140-498F-8DED-F0C29F726201}" type="slidenum">
              <a:rPr kumimoji="0" lang="zh-CN" altLang="en-US" sz="2000" smtClean="0">
                <a:solidFill>
                  <a:srgbClr val="0000FF"/>
                </a:solidFill>
              </a:rPr>
            </a:fld>
            <a:endParaRPr kumimoji="0" lang="en-US" altLang="zh-CN" sz="2000" smtClean="0">
              <a:solidFill>
                <a:srgbClr val="0000FF"/>
              </a:solidFill>
            </a:endParaRPr>
          </a:p>
        </p:txBody>
      </p:sp>
      <p:pic>
        <p:nvPicPr>
          <p:cNvPr id="46088" name="Picture 8" descr="表10-08中心距极限偏差"/>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49263" y="161925"/>
            <a:ext cx="7599362" cy="336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093" name="Group 13"/>
          <p:cNvGrpSpPr/>
          <p:nvPr/>
        </p:nvGrpSpPr>
        <p:grpSpPr bwMode="auto">
          <a:xfrm>
            <a:off x="608013" y="3635375"/>
            <a:ext cx="7685087" cy="2930525"/>
            <a:chOff x="383" y="2290"/>
            <a:chExt cx="4841" cy="1846"/>
          </a:xfrm>
        </p:grpSpPr>
        <p:pic>
          <p:nvPicPr>
            <p:cNvPr id="72709"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 y="2290"/>
              <a:ext cx="4686" cy="184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72710" name="Rectangle 12"/>
            <p:cNvSpPr>
              <a:spLocks noChangeArrowheads="1"/>
            </p:cNvSpPr>
            <p:nvPr/>
          </p:nvSpPr>
          <p:spPr bwMode="auto">
            <a:xfrm>
              <a:off x="4732" y="2297"/>
              <a:ext cx="492" cy="13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1400" b="1"/>
                <a:t>2008）</a:t>
              </a:r>
              <a:endParaRPr lang="zh-CN" altLang="en-US" sz="1400" b="1"/>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6088"/>
                                        </p:tgtEl>
                                        <p:attrNameLst>
                                          <p:attrName>style.visibility</p:attrName>
                                        </p:attrNameLst>
                                      </p:cBhvr>
                                      <p:to>
                                        <p:strVal val="visible"/>
                                      </p:to>
                                    </p:set>
                                    <p:anim calcmode="lin" valueType="num">
                                      <p:cBhvr additive="base">
                                        <p:cTn id="7" dur="500" fill="hold"/>
                                        <p:tgtEl>
                                          <p:spTgt spid="46088"/>
                                        </p:tgtEl>
                                        <p:attrNameLst>
                                          <p:attrName>ppt_x</p:attrName>
                                        </p:attrNameLst>
                                      </p:cBhvr>
                                      <p:tavLst>
                                        <p:tav tm="0">
                                          <p:val>
                                            <p:strVal val="0-#ppt_w/2"/>
                                          </p:val>
                                        </p:tav>
                                        <p:tav tm="100000">
                                          <p:val>
                                            <p:strVal val="#ppt_x"/>
                                          </p:val>
                                        </p:tav>
                                      </p:tavLst>
                                    </p:anim>
                                    <p:anim calcmode="lin" valueType="num">
                                      <p:cBhvr additive="base">
                                        <p:cTn id="8" dur="500" fill="hold"/>
                                        <p:tgtEl>
                                          <p:spTgt spid="4608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6093"/>
                                        </p:tgtEl>
                                        <p:attrNameLst>
                                          <p:attrName>style.visibility</p:attrName>
                                        </p:attrNameLst>
                                      </p:cBhvr>
                                      <p:to>
                                        <p:strVal val="visible"/>
                                      </p:to>
                                    </p:set>
                                    <p:anim calcmode="lin" valueType="num">
                                      <p:cBhvr additive="base">
                                        <p:cTn id="13" dur="500" fill="hold"/>
                                        <p:tgtEl>
                                          <p:spTgt spid="46093"/>
                                        </p:tgtEl>
                                        <p:attrNameLst>
                                          <p:attrName>ppt_x</p:attrName>
                                        </p:attrNameLst>
                                      </p:cBhvr>
                                      <p:tavLst>
                                        <p:tav tm="0">
                                          <p:val>
                                            <p:strVal val="0-#ppt_w/2"/>
                                          </p:val>
                                        </p:tav>
                                        <p:tav tm="100000">
                                          <p:val>
                                            <p:strVal val="#ppt_x"/>
                                          </p:val>
                                        </p:tav>
                                      </p:tavLst>
                                    </p:anim>
                                    <p:anim calcmode="lin" valueType="num">
                                      <p:cBhvr additive="base">
                                        <p:cTn id="14" dur="500" fill="hold"/>
                                        <p:tgtEl>
                                          <p:spTgt spid="460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5F96FDF6-2AAC-440E-B03D-D627E84A0ECA}" type="slidenum">
              <a:rPr kumimoji="0" lang="zh-CN" altLang="en-US" sz="2000" smtClean="0">
                <a:solidFill>
                  <a:srgbClr val="0000FF"/>
                </a:solidFill>
              </a:rPr>
            </a:fld>
            <a:endParaRPr kumimoji="0" lang="en-US" altLang="zh-CN" sz="2000" smtClean="0">
              <a:solidFill>
                <a:srgbClr val="0000FF"/>
              </a:solidFill>
            </a:endParaRPr>
          </a:p>
        </p:txBody>
      </p:sp>
      <p:pic>
        <p:nvPicPr>
          <p:cNvPr id="73735" name="Picture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288" y="1285875"/>
            <a:ext cx="8743950" cy="46926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3735"/>
                                        </p:tgtEl>
                                        <p:attrNameLst>
                                          <p:attrName>style.visibility</p:attrName>
                                        </p:attrNameLst>
                                      </p:cBhvr>
                                      <p:to>
                                        <p:strVal val="visible"/>
                                      </p:to>
                                    </p:set>
                                    <p:anim calcmode="lin" valueType="num">
                                      <p:cBhvr additive="base">
                                        <p:cTn id="7" dur="500" fill="hold"/>
                                        <p:tgtEl>
                                          <p:spTgt spid="73735"/>
                                        </p:tgtEl>
                                        <p:attrNameLst>
                                          <p:attrName>ppt_x</p:attrName>
                                        </p:attrNameLst>
                                      </p:cBhvr>
                                      <p:tavLst>
                                        <p:tav tm="0">
                                          <p:val>
                                            <p:strVal val="#ppt_x"/>
                                          </p:val>
                                        </p:tav>
                                        <p:tav tm="100000">
                                          <p:val>
                                            <p:strVal val="#ppt_x"/>
                                          </p:val>
                                        </p:tav>
                                      </p:tavLst>
                                    </p:anim>
                                    <p:anim calcmode="lin" valueType="num">
                                      <p:cBhvr additive="base">
                                        <p:cTn id="8" dur="500" fill="hold"/>
                                        <p:tgtEl>
                                          <p:spTgt spid="737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58E885E5-B181-468E-B29C-BD7040CE2E12}" type="slidenum">
              <a:rPr kumimoji="0" lang="zh-CN" altLang="en-US" sz="2000" smtClean="0">
                <a:solidFill>
                  <a:srgbClr val="0000FF"/>
                </a:solidFill>
              </a:rPr>
            </a:fld>
            <a:endParaRPr kumimoji="0" lang="en-US" altLang="zh-CN" sz="2000" smtClean="0">
              <a:solidFill>
                <a:srgbClr val="0000FF"/>
              </a:solidFill>
            </a:endParaRPr>
          </a:p>
        </p:txBody>
      </p:sp>
      <p:grpSp>
        <p:nvGrpSpPr>
          <p:cNvPr id="3" name="Group 9"/>
          <p:cNvGrpSpPr/>
          <p:nvPr/>
        </p:nvGrpSpPr>
        <p:grpSpPr bwMode="auto">
          <a:xfrm>
            <a:off x="468313" y="1439863"/>
            <a:ext cx="7715250" cy="3262312"/>
            <a:chOff x="171" y="2086"/>
            <a:chExt cx="4860" cy="2055"/>
          </a:xfrm>
        </p:grpSpPr>
        <p:pic>
          <p:nvPicPr>
            <p:cNvPr id="74756" name="Picture 5" descr="表10-11齿面粗糙度"/>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1" y="2086"/>
              <a:ext cx="4860" cy="2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Rectangle 8"/>
            <p:cNvSpPr>
              <a:spLocks noChangeArrowheads="1"/>
            </p:cNvSpPr>
            <p:nvPr/>
          </p:nvSpPr>
          <p:spPr bwMode="auto">
            <a:xfrm>
              <a:off x="4149" y="2120"/>
              <a:ext cx="453" cy="20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1600" b="1"/>
                <a:t>2008)</a:t>
              </a:r>
              <a:endParaRPr lang="zh-CN" altLang="en-US" sz="1600" b="1"/>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967B422C-F88A-4FDC-9680-CCCD5BCEEE2F}" type="slidenum">
              <a:rPr kumimoji="0" lang="zh-CN" altLang="en-US" sz="2000" smtClean="0">
                <a:solidFill>
                  <a:srgbClr val="0000FF"/>
                </a:solidFill>
              </a:rPr>
            </a:fld>
            <a:endParaRPr kumimoji="0" lang="en-US" altLang="zh-CN" sz="2000" smtClean="0">
              <a:solidFill>
                <a:srgbClr val="0000FF"/>
              </a:solidFill>
            </a:endParaRPr>
          </a:p>
        </p:txBody>
      </p:sp>
      <p:pic>
        <p:nvPicPr>
          <p:cNvPr id="76804" name="Picture 4" descr="表10-12基准面粗糙度"/>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83866" y="399004"/>
            <a:ext cx="7200624" cy="2988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3866" y="3549449"/>
            <a:ext cx="7365035" cy="278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1991" y="6085844"/>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6804"/>
                                        </p:tgtEl>
                                        <p:attrNameLst>
                                          <p:attrName>style.visibility</p:attrName>
                                        </p:attrNameLst>
                                      </p:cBhvr>
                                      <p:to>
                                        <p:strVal val="visible"/>
                                      </p:to>
                                    </p:set>
                                    <p:anim calcmode="lin" valueType="num">
                                      <p:cBhvr additive="base">
                                        <p:cTn id="7" dur="500" fill="hold"/>
                                        <p:tgtEl>
                                          <p:spTgt spid="76804"/>
                                        </p:tgtEl>
                                        <p:attrNameLst>
                                          <p:attrName>ppt_x</p:attrName>
                                        </p:attrNameLst>
                                      </p:cBhvr>
                                      <p:tavLst>
                                        <p:tav tm="0">
                                          <p:val>
                                            <p:strVal val="0-#ppt_w/2"/>
                                          </p:val>
                                        </p:tav>
                                        <p:tav tm="100000">
                                          <p:val>
                                            <p:strVal val="#ppt_x"/>
                                          </p:val>
                                        </p:tav>
                                      </p:tavLst>
                                    </p:anim>
                                    <p:anim calcmode="lin" valueType="num">
                                      <p:cBhvr additive="base">
                                        <p:cTn id="8" dur="500" fill="hold"/>
                                        <p:tgtEl>
                                          <p:spTgt spid="7680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682"/>
                                        </p:tgtEl>
                                        <p:attrNameLst>
                                          <p:attrName>style.visibility</p:attrName>
                                        </p:attrNameLst>
                                      </p:cBhvr>
                                      <p:to>
                                        <p:strVal val="visible"/>
                                      </p:to>
                                    </p:set>
                                    <p:anim calcmode="lin" valueType="num">
                                      <p:cBhvr additive="base">
                                        <p:cTn id="13" dur="500" fill="hold"/>
                                        <p:tgtEl>
                                          <p:spTgt spid="71682"/>
                                        </p:tgtEl>
                                        <p:attrNameLst>
                                          <p:attrName>ppt_x</p:attrName>
                                        </p:attrNameLst>
                                      </p:cBhvr>
                                      <p:tavLst>
                                        <p:tav tm="0">
                                          <p:val>
                                            <p:strVal val="#ppt_x"/>
                                          </p:val>
                                        </p:tav>
                                        <p:tav tm="100000">
                                          <p:val>
                                            <p:strVal val="#ppt_x"/>
                                          </p:val>
                                        </p:tav>
                                      </p:tavLst>
                                    </p:anim>
                                    <p:anim calcmode="lin" valueType="num">
                                      <p:cBhvr additive="base">
                                        <p:cTn id="14" dur="500" fill="hold"/>
                                        <p:tgtEl>
                                          <p:spTgt spid="716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BE603E79-E4EE-41B0-B155-920D3C14A463}" type="slidenum">
              <a:rPr lang="zh-CN" altLang="en-US" smtClean="0"/>
            </a:fld>
            <a:endParaRPr lang="en-US" altLang="zh-CN"/>
          </a:p>
        </p:txBody>
      </p:sp>
      <p:pic>
        <p:nvPicPr>
          <p:cNvPr id="727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99796" y="1991974"/>
            <a:ext cx="5886450"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1991" y="6085844"/>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2706"/>
                                        </p:tgtEl>
                                        <p:attrNameLst>
                                          <p:attrName>style.visibility</p:attrName>
                                        </p:attrNameLst>
                                      </p:cBhvr>
                                      <p:to>
                                        <p:strVal val="visible"/>
                                      </p:to>
                                    </p:set>
                                    <p:anim calcmode="lin" valueType="num">
                                      <p:cBhvr additive="base">
                                        <p:cTn id="7" dur="500" fill="hold"/>
                                        <p:tgtEl>
                                          <p:spTgt spid="72706"/>
                                        </p:tgtEl>
                                        <p:attrNameLst>
                                          <p:attrName>ppt_x</p:attrName>
                                        </p:attrNameLst>
                                      </p:cBhvr>
                                      <p:tavLst>
                                        <p:tav tm="0">
                                          <p:val>
                                            <p:strVal val="#ppt_x"/>
                                          </p:val>
                                        </p:tav>
                                        <p:tav tm="100000">
                                          <p:val>
                                            <p:strVal val="#ppt_x"/>
                                          </p:val>
                                        </p:tav>
                                      </p:tavLst>
                                    </p:anim>
                                    <p:anim calcmode="lin" valueType="num">
                                      <p:cBhvr additive="base">
                                        <p:cTn id="8" dur="500" fill="hold"/>
                                        <p:tgtEl>
                                          <p:spTgt spid="727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BE603E79-E4EE-41B0-B155-920D3C14A463}" type="slidenum">
              <a:rPr lang="zh-CN" altLang="en-US" smtClean="0"/>
            </a:fld>
            <a:endParaRPr lang="en-US" altLang="zh-CN"/>
          </a:p>
        </p:txBody>
      </p:sp>
      <p:sp>
        <p:nvSpPr>
          <p:cNvPr id="4" name="矩形 3"/>
          <p:cNvSpPr/>
          <p:nvPr/>
        </p:nvSpPr>
        <p:spPr>
          <a:xfrm>
            <a:off x="1020939" y="643589"/>
            <a:ext cx="6951215" cy="5632311"/>
          </a:xfrm>
          <a:prstGeom prst="rect">
            <a:avLst/>
          </a:prstGeom>
        </p:spPr>
        <p:txBody>
          <a:bodyPr wrap="square">
            <a:spAutoFit/>
          </a:bodyPr>
          <a:lstStyle/>
          <a:p>
            <a:pPr algn="l"/>
            <a:r>
              <a:rPr lang="zh-CN" altLang="en-US" dirty="0"/>
              <a:t> </a:t>
            </a:r>
            <a:r>
              <a:rPr lang="zh-CN" altLang="en-US" dirty="0" smtClean="0"/>
              <a:t>                               </a:t>
            </a:r>
            <a:r>
              <a:rPr lang="zh-CN" altLang="en-US" dirty="0" smtClean="0"/>
              <a:t>习     </a:t>
            </a:r>
            <a:r>
              <a:rPr lang="zh-CN" altLang="en-US" dirty="0" smtClean="0"/>
              <a:t>题     十</a:t>
            </a:r>
            <a:endParaRPr lang="zh-CN" altLang="en-US" dirty="0"/>
          </a:p>
          <a:p>
            <a:pPr algn="l"/>
            <a:r>
              <a:rPr lang="zh-CN" altLang="en-US" dirty="0" smtClean="0"/>
              <a:t>         </a:t>
            </a:r>
            <a:r>
              <a:rPr lang="zh-CN" altLang="en-US" dirty="0" smtClean="0"/>
              <a:t>一</a:t>
            </a:r>
            <a:r>
              <a:rPr lang="en-US" altLang="zh-CN" dirty="0" smtClean="0"/>
              <a:t>1</a:t>
            </a:r>
            <a:r>
              <a:rPr lang="en-US" altLang="zh-CN" dirty="0"/>
              <a:t>. </a:t>
            </a:r>
            <a:r>
              <a:rPr lang="zh-CN" altLang="en-US" dirty="0"/>
              <a:t>齿轮传动的使用要求有哪四个方面</a:t>
            </a:r>
            <a:r>
              <a:rPr lang="en-US" altLang="zh-CN" dirty="0"/>
              <a:t>?</a:t>
            </a:r>
            <a:endParaRPr lang="en-US" altLang="zh-CN" dirty="0"/>
          </a:p>
          <a:p>
            <a:pPr algn="l"/>
            <a:r>
              <a:rPr lang="en-US" altLang="zh-CN" dirty="0" smtClean="0"/>
              <a:t>         2</a:t>
            </a:r>
            <a:r>
              <a:rPr lang="en-US" altLang="zh-CN" dirty="0"/>
              <a:t>. </a:t>
            </a:r>
            <a:r>
              <a:rPr lang="zh-CN" altLang="en-US" dirty="0"/>
              <a:t>评定齿轮各项精度要求的必检参数是哪些</a:t>
            </a:r>
            <a:r>
              <a:rPr lang="en-US" altLang="zh-CN" dirty="0"/>
              <a:t>? </a:t>
            </a:r>
            <a:r>
              <a:rPr lang="zh-CN" altLang="en-US" dirty="0"/>
              <a:t>说明其名称及代号。</a:t>
            </a:r>
            <a:endParaRPr lang="zh-CN" altLang="en-US" dirty="0"/>
          </a:p>
          <a:p>
            <a:pPr algn="l"/>
            <a:r>
              <a:rPr lang="en-US" altLang="zh-CN" dirty="0" smtClean="0"/>
              <a:t>         3</a:t>
            </a:r>
            <a:r>
              <a:rPr lang="en-US" altLang="zh-CN" dirty="0"/>
              <a:t>. </a:t>
            </a:r>
            <a:r>
              <a:rPr lang="zh-CN" altLang="en-US" dirty="0"/>
              <a:t>齿轮各项参数的精度等级分几级</a:t>
            </a:r>
            <a:r>
              <a:rPr lang="en-US" altLang="zh-CN" dirty="0"/>
              <a:t>? </a:t>
            </a:r>
            <a:r>
              <a:rPr lang="zh-CN" altLang="en-US" dirty="0"/>
              <a:t>在图样上如何标注精度等级</a:t>
            </a:r>
            <a:r>
              <a:rPr lang="en-US" altLang="zh-CN" dirty="0"/>
              <a:t>? </a:t>
            </a:r>
            <a:r>
              <a:rPr lang="zh-CN" altLang="en-US" dirty="0"/>
              <a:t>粗、中、高和低</a:t>
            </a:r>
            <a:r>
              <a:rPr lang="zh-CN" altLang="en-US" dirty="0" smtClean="0"/>
              <a:t>精度</a:t>
            </a:r>
            <a:r>
              <a:rPr lang="zh-CN" altLang="en-US" dirty="0"/>
              <a:t>等级大致是从几级到几级</a:t>
            </a:r>
            <a:r>
              <a:rPr lang="en-US" altLang="zh-CN" dirty="0"/>
              <a:t>?</a:t>
            </a:r>
            <a:endParaRPr lang="en-US" altLang="zh-CN" dirty="0"/>
          </a:p>
          <a:p>
            <a:pPr algn="l"/>
            <a:r>
              <a:rPr lang="en-US" altLang="zh-CN" dirty="0" smtClean="0"/>
              <a:t>         4</a:t>
            </a:r>
            <a:r>
              <a:rPr lang="en-US" altLang="zh-CN" dirty="0"/>
              <a:t>. </a:t>
            </a:r>
            <a:r>
              <a:rPr lang="zh-CN" altLang="en-US" dirty="0"/>
              <a:t>齿轮传动为什么要规定齿侧间隙</a:t>
            </a:r>
            <a:r>
              <a:rPr lang="en-US" altLang="zh-CN" dirty="0"/>
              <a:t>? </a:t>
            </a:r>
            <a:r>
              <a:rPr lang="zh-CN" altLang="en-US" dirty="0"/>
              <a:t>对单个齿轮来说</a:t>
            </a:r>
            <a:r>
              <a:rPr lang="en-US" altLang="zh-CN" dirty="0"/>
              <a:t>,</a:t>
            </a:r>
            <a:r>
              <a:rPr lang="zh-CN" altLang="en-US" dirty="0"/>
              <a:t>可用哪两项指标来控制齿</a:t>
            </a:r>
            <a:r>
              <a:rPr lang="zh-CN" altLang="en-US" dirty="0" smtClean="0"/>
              <a:t>侧间隙</a:t>
            </a:r>
            <a:r>
              <a:rPr lang="zh-CN" altLang="en-US" dirty="0"/>
              <a:t>大小</a:t>
            </a:r>
            <a:r>
              <a:rPr lang="en-US" altLang="zh-CN" dirty="0"/>
              <a:t>?</a:t>
            </a:r>
            <a:endParaRPr lang="en-US" altLang="zh-CN" dirty="0"/>
          </a:p>
          <a:p>
            <a:pPr algn="l"/>
            <a:r>
              <a:rPr lang="en-US" altLang="zh-CN" dirty="0" smtClean="0"/>
              <a:t>         5</a:t>
            </a:r>
            <a:r>
              <a:rPr lang="en-US" altLang="zh-CN" dirty="0"/>
              <a:t>. </a:t>
            </a:r>
            <a:r>
              <a:rPr lang="zh-CN" altLang="en-US" dirty="0"/>
              <a:t>如何选择齿轮的精度等级</a:t>
            </a:r>
            <a:r>
              <a:rPr lang="en-US" altLang="zh-CN" dirty="0"/>
              <a:t>? </a:t>
            </a:r>
            <a:r>
              <a:rPr lang="zh-CN" altLang="en-US" dirty="0"/>
              <a:t>从哪几个方面考虑选择齿轮的检验参数</a:t>
            </a:r>
            <a:r>
              <a:rPr lang="en-US" altLang="zh-CN" dirty="0"/>
              <a:t>?</a:t>
            </a:r>
            <a:endParaRPr lang="en-US" altLang="zh-CN" dirty="0"/>
          </a:p>
          <a:p>
            <a:pPr algn="l"/>
            <a:r>
              <a:rPr lang="en-US" altLang="zh-CN" dirty="0" smtClean="0"/>
              <a:t>         6</a:t>
            </a:r>
            <a:r>
              <a:rPr lang="en-US" altLang="zh-CN" dirty="0"/>
              <a:t>. </a:t>
            </a:r>
            <a:r>
              <a:rPr lang="zh-CN" altLang="en-US" dirty="0"/>
              <a:t>如何计算齿厚上偏差</a:t>
            </a:r>
            <a:r>
              <a:rPr lang="en-US" altLang="zh-CN" i="1" dirty="0" err="1"/>
              <a:t>E</a:t>
            </a:r>
            <a:r>
              <a:rPr lang="en-US" altLang="zh-CN" dirty="0" err="1"/>
              <a:t>sns</a:t>
            </a:r>
            <a:r>
              <a:rPr lang="en-US" altLang="zh-CN" dirty="0"/>
              <a:t> </a:t>
            </a:r>
            <a:r>
              <a:rPr lang="zh-CN" altLang="en-US" dirty="0"/>
              <a:t>和下偏差</a:t>
            </a:r>
            <a:r>
              <a:rPr lang="en-US" altLang="zh-CN" i="1" dirty="0" err="1"/>
              <a:t>E</a:t>
            </a:r>
            <a:r>
              <a:rPr lang="en-US" altLang="zh-CN" dirty="0" err="1"/>
              <a:t>sni</a:t>
            </a:r>
            <a:r>
              <a:rPr lang="en-US" altLang="zh-CN" dirty="0"/>
              <a:t>?</a:t>
            </a:r>
            <a:endParaRPr lang="en-US" altLang="zh-CN" dirty="0"/>
          </a:p>
          <a:p>
            <a:pPr algn="l"/>
            <a:r>
              <a:rPr lang="en-US" altLang="zh-CN" dirty="0" smtClean="0"/>
              <a:t>         7</a:t>
            </a:r>
            <a:r>
              <a:rPr lang="en-US" altLang="zh-CN" dirty="0"/>
              <a:t>. </a:t>
            </a:r>
            <a:r>
              <a:rPr lang="zh-CN" altLang="en-US" dirty="0"/>
              <a:t>对齿轮副和箱体有哪些偏差要求</a:t>
            </a:r>
            <a:r>
              <a:rPr lang="en-US" altLang="zh-CN" dirty="0"/>
              <a:t>?</a:t>
            </a:r>
            <a:endParaRPr lang="en-US" altLang="zh-CN" dirty="0"/>
          </a:p>
          <a:p>
            <a:pPr algn="l"/>
            <a:r>
              <a:rPr lang="en-US" altLang="zh-CN" dirty="0" smtClean="0"/>
              <a:t>         8</a:t>
            </a:r>
            <a:r>
              <a:rPr lang="en-US" altLang="zh-CN" dirty="0"/>
              <a:t>. </a:t>
            </a:r>
            <a:r>
              <a:rPr lang="zh-CN" altLang="en-US" dirty="0"/>
              <a:t>齿坯精度包括哪些方面</a:t>
            </a:r>
            <a:r>
              <a:rPr lang="en-US" altLang="zh-CN" dirty="0"/>
              <a:t>? </a:t>
            </a:r>
            <a:r>
              <a:rPr lang="zh-CN" altLang="en-US" dirty="0"/>
              <a:t>它对齿轮加工和工作精度有什么影响</a:t>
            </a:r>
            <a:r>
              <a:rPr lang="en-US" altLang="zh-CN" dirty="0"/>
              <a:t>?</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left)">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left)">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left)">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left)">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wipe(left)">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wipe(left)">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wipe(left)">
                                      <p:cBhvr>
                                        <p:cTn id="47"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BE603E79-E4EE-41B0-B155-920D3C14A463}" type="slidenum">
              <a:rPr lang="zh-CN" altLang="en-US" smtClean="0"/>
            </a:fld>
            <a:endParaRPr lang="en-US" altLang="zh-CN"/>
          </a:p>
        </p:txBody>
      </p:sp>
      <p:sp>
        <p:nvSpPr>
          <p:cNvPr id="3" name="矩形 2"/>
          <p:cNvSpPr/>
          <p:nvPr/>
        </p:nvSpPr>
        <p:spPr>
          <a:xfrm>
            <a:off x="464516" y="2450251"/>
            <a:ext cx="8191211" cy="3046988"/>
          </a:xfrm>
          <a:prstGeom prst="rect">
            <a:avLst/>
          </a:prstGeom>
        </p:spPr>
        <p:txBody>
          <a:bodyPr wrap="square">
            <a:spAutoFit/>
          </a:bodyPr>
          <a:lstStyle/>
          <a:p>
            <a:pPr algn="l"/>
            <a:r>
              <a:rPr lang="en-US" altLang="zh-CN" dirty="0" smtClean="0"/>
              <a:t>         (</a:t>
            </a:r>
            <a:r>
              <a:rPr lang="en-US" altLang="zh-CN" dirty="0" smtClean="0"/>
              <a:t>1) </a:t>
            </a:r>
            <a:r>
              <a:rPr lang="zh-CN" altLang="en-US" dirty="0" smtClean="0"/>
              <a:t>齿轮的精度等级</a:t>
            </a:r>
            <a:r>
              <a:rPr lang="en-US" altLang="zh-CN" dirty="0" smtClean="0"/>
              <a:t>;</a:t>
            </a:r>
            <a:endParaRPr lang="en-US" altLang="zh-CN" dirty="0" smtClean="0"/>
          </a:p>
          <a:p>
            <a:pPr algn="l"/>
            <a:r>
              <a:rPr lang="en-US" altLang="zh-CN" dirty="0"/>
              <a:t> </a:t>
            </a:r>
            <a:r>
              <a:rPr lang="en-US" altLang="zh-CN" dirty="0" smtClean="0"/>
              <a:t>        (2) </a:t>
            </a:r>
            <a:r>
              <a:rPr lang="zh-CN" altLang="en-US" dirty="0" smtClean="0"/>
              <a:t>齿轮的必须检验参数及其允许值</a:t>
            </a:r>
            <a:r>
              <a:rPr lang="en-US" altLang="zh-CN" dirty="0" smtClean="0"/>
              <a:t>;</a:t>
            </a:r>
            <a:endParaRPr lang="en-US" altLang="zh-CN" dirty="0" smtClean="0"/>
          </a:p>
          <a:p>
            <a:pPr algn="l"/>
            <a:r>
              <a:rPr lang="en-US" altLang="zh-CN" dirty="0"/>
              <a:t> </a:t>
            </a:r>
            <a:r>
              <a:rPr lang="en-US" altLang="zh-CN" dirty="0" smtClean="0"/>
              <a:t>        (3) </a:t>
            </a:r>
            <a:r>
              <a:rPr lang="zh-CN" altLang="en-US" dirty="0" smtClean="0"/>
              <a:t>齿厚及其上、下偏差或公法线长度及其上、下偏差</a:t>
            </a:r>
            <a:r>
              <a:rPr lang="en-US" altLang="zh-CN" dirty="0" smtClean="0"/>
              <a:t>;</a:t>
            </a:r>
            <a:endParaRPr lang="en-US" altLang="zh-CN" dirty="0" smtClean="0"/>
          </a:p>
          <a:p>
            <a:pPr algn="l"/>
            <a:r>
              <a:rPr lang="en-US" altLang="zh-CN" dirty="0"/>
              <a:t> </a:t>
            </a:r>
            <a:r>
              <a:rPr lang="en-US" altLang="zh-CN" dirty="0" smtClean="0"/>
              <a:t>        (4) </a:t>
            </a:r>
            <a:r>
              <a:rPr lang="zh-CN" altLang="en-US" dirty="0" smtClean="0"/>
              <a:t>齿轮箱体精度要求及允许值</a:t>
            </a:r>
            <a:r>
              <a:rPr lang="en-US" altLang="zh-CN" dirty="0" smtClean="0"/>
              <a:t>;</a:t>
            </a:r>
            <a:endParaRPr lang="en-US" altLang="zh-CN" dirty="0" smtClean="0"/>
          </a:p>
          <a:p>
            <a:pPr algn="l"/>
            <a:r>
              <a:rPr lang="en-US" altLang="zh-CN" dirty="0"/>
              <a:t> </a:t>
            </a:r>
            <a:r>
              <a:rPr lang="en-US" altLang="zh-CN" dirty="0" smtClean="0"/>
              <a:t>        (5) </a:t>
            </a:r>
            <a:r>
              <a:rPr lang="zh-CN" altLang="en-US" dirty="0" smtClean="0"/>
              <a:t>齿坯精度要求及允许值</a:t>
            </a:r>
            <a:r>
              <a:rPr lang="en-US" altLang="zh-CN" dirty="0" smtClean="0"/>
              <a:t>; </a:t>
            </a:r>
            <a:endParaRPr lang="en-US" altLang="zh-CN" dirty="0" smtClean="0"/>
          </a:p>
          <a:p>
            <a:pPr algn="l"/>
            <a:r>
              <a:rPr lang="en-US" altLang="zh-CN" dirty="0"/>
              <a:t> </a:t>
            </a:r>
            <a:r>
              <a:rPr lang="en-US" altLang="zh-CN" dirty="0" smtClean="0"/>
              <a:t>        (6) </a:t>
            </a:r>
            <a:r>
              <a:rPr lang="zh-CN" altLang="en-US" dirty="0" smtClean="0"/>
              <a:t>未注尺寸公差</a:t>
            </a:r>
            <a:r>
              <a:rPr lang="en-US" altLang="zh-CN" dirty="0" smtClean="0"/>
              <a:t>GB/ T 1804 </a:t>
            </a:r>
            <a:r>
              <a:rPr lang="zh-CN" altLang="en-US" dirty="0" smtClean="0"/>
              <a:t>的</a:t>
            </a:r>
            <a:r>
              <a:rPr lang="en-US" altLang="zh-CN" dirty="0" smtClean="0"/>
              <a:t>m </a:t>
            </a:r>
            <a:r>
              <a:rPr lang="zh-CN" altLang="en-US" dirty="0" smtClean="0"/>
              <a:t>级</a:t>
            </a:r>
            <a:r>
              <a:rPr lang="en-US" altLang="zh-CN" dirty="0" smtClean="0"/>
              <a:t>,</a:t>
            </a:r>
            <a:r>
              <a:rPr lang="zh-CN" altLang="en-US" dirty="0" smtClean="0"/>
              <a:t>未注几何公差按</a:t>
            </a:r>
            <a:r>
              <a:rPr lang="en-US" altLang="zh-CN" dirty="0" smtClean="0"/>
              <a:t>GB/ T 1184 </a:t>
            </a:r>
            <a:r>
              <a:rPr lang="zh-CN" altLang="en-US" dirty="0" smtClean="0"/>
              <a:t>的</a:t>
            </a:r>
            <a:r>
              <a:rPr lang="en-US" altLang="zh-CN" dirty="0" smtClean="0"/>
              <a:t>K </a:t>
            </a:r>
            <a:r>
              <a:rPr lang="zh-CN" altLang="en-US" dirty="0" smtClean="0"/>
              <a:t>级要求</a:t>
            </a:r>
            <a:r>
              <a:rPr lang="en-US" altLang="zh-CN" dirty="0" smtClean="0"/>
              <a:t>;</a:t>
            </a:r>
            <a:endParaRPr lang="en-US" altLang="zh-CN" dirty="0" smtClean="0"/>
          </a:p>
          <a:p>
            <a:pPr algn="l"/>
            <a:r>
              <a:rPr lang="en-US" altLang="zh-CN" dirty="0"/>
              <a:t> </a:t>
            </a:r>
            <a:r>
              <a:rPr lang="en-US" altLang="zh-CN" dirty="0" smtClean="0"/>
              <a:t>        (7) </a:t>
            </a:r>
            <a:r>
              <a:rPr lang="zh-CN" altLang="en-US" dirty="0" smtClean="0"/>
              <a:t>画出齿轮零件图</a:t>
            </a:r>
            <a:r>
              <a:rPr lang="en-US" altLang="zh-CN" dirty="0" smtClean="0"/>
              <a:t>,</a:t>
            </a:r>
            <a:r>
              <a:rPr lang="zh-CN" altLang="en-US" dirty="0" smtClean="0"/>
              <a:t>并将上述技术要求标注在图上。</a:t>
            </a:r>
            <a:endParaRPr lang="zh-CN" altLang="en-US" dirty="0"/>
          </a:p>
        </p:txBody>
      </p:sp>
      <p:sp>
        <p:nvSpPr>
          <p:cNvPr id="4" name="矩形 3"/>
          <p:cNvSpPr/>
          <p:nvPr/>
        </p:nvSpPr>
        <p:spPr>
          <a:xfrm>
            <a:off x="1309256" y="703557"/>
            <a:ext cx="2250699" cy="461665"/>
          </a:xfrm>
          <a:prstGeom prst="rect">
            <a:avLst/>
          </a:prstGeom>
        </p:spPr>
        <p:txBody>
          <a:bodyPr wrap="square">
            <a:spAutoFit/>
          </a:bodyPr>
          <a:lstStyle/>
          <a:p>
            <a:r>
              <a:rPr lang="zh-CN" altLang="en-US" dirty="0"/>
              <a:t>二、作业题</a:t>
            </a:r>
            <a:endParaRPr lang="zh-CN" altLang="en-US" dirty="0"/>
          </a:p>
        </p:txBody>
      </p:sp>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3603" y="1165221"/>
            <a:ext cx="7831319" cy="1206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left)">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left)">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left)">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left)">
                                      <p:cBhvr>
                                        <p:cTn id="32" dur="5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left)">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wipe(left)">
                                      <p:cBhvr>
                                        <p:cTn id="42" dur="5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wipe(left)">
                                      <p:cBhvr>
                                        <p:cTn id="4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BE603E79-E4EE-41B0-B155-920D3C14A463}" type="slidenum">
              <a:rPr lang="zh-CN" altLang="en-US" smtClean="0"/>
            </a:fld>
            <a:endParaRPr lang="en-US" altLang="zh-CN"/>
          </a:p>
        </p:txBody>
      </p:sp>
      <p:pic>
        <p:nvPicPr>
          <p:cNvPr id="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5407" y="706759"/>
            <a:ext cx="7751943" cy="156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746" y="2330698"/>
            <a:ext cx="7925502" cy="1664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838" y="4079672"/>
            <a:ext cx="8364687" cy="2125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21991" y="6085844"/>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xfrm>
            <a:off x="6985782" y="96813"/>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56DAC80C-93A4-4DC7-A9FA-F9F3AE95C76B}" type="slidenum">
              <a:rPr kumimoji="0" lang="zh-CN" altLang="en-US" sz="2000" smtClean="0">
                <a:solidFill>
                  <a:srgbClr val="0000FF"/>
                </a:solidFill>
              </a:rPr>
            </a:fld>
            <a:endParaRPr kumimoji="0" lang="en-US" altLang="zh-CN" sz="2000" dirty="0" smtClean="0">
              <a:solidFill>
                <a:srgbClr val="0000FF"/>
              </a:solidFill>
            </a:endParaRPr>
          </a:p>
        </p:txBody>
      </p:sp>
      <p:sp>
        <p:nvSpPr>
          <p:cNvPr id="50180" name="Text Box 1028"/>
          <p:cNvSpPr txBox="1">
            <a:spLocks noChangeArrowheads="1"/>
          </p:cNvSpPr>
          <p:nvPr/>
        </p:nvSpPr>
        <p:spPr bwMode="auto">
          <a:xfrm>
            <a:off x="1276564" y="365740"/>
            <a:ext cx="721008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latin typeface="宋体" panose="02010600030101010101" pitchFamily="2" charset="-122"/>
              </a:rPr>
              <a:t>10.3.2  </a:t>
            </a:r>
            <a:r>
              <a:rPr lang="zh-CN" altLang="en-US" b="1" dirty="0" smtClean="0">
                <a:latin typeface="宋体" panose="02010600030101010101" pitchFamily="2" charset="-122"/>
              </a:rPr>
              <a:t>最小侧隙和齿厚偏差的确定</a:t>
            </a:r>
            <a:r>
              <a:rPr lang="zh-CN" altLang="en-US" dirty="0" smtClean="0"/>
              <a:t> </a:t>
            </a:r>
            <a:endParaRPr lang="zh-CN" altLang="en-US" dirty="0"/>
          </a:p>
        </p:txBody>
      </p:sp>
      <p:sp>
        <p:nvSpPr>
          <p:cNvPr id="50195" name="Text Box 1043"/>
          <p:cNvSpPr txBox="1">
            <a:spLocks noChangeArrowheads="1"/>
          </p:cNvSpPr>
          <p:nvPr/>
        </p:nvSpPr>
        <p:spPr bwMode="auto">
          <a:xfrm>
            <a:off x="635134" y="773434"/>
            <a:ext cx="745243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        齿轮副留有侧隙是为了保证齿轮</a:t>
            </a:r>
            <a:r>
              <a:rPr lang="zh-CN" altLang="en-US" b="1" dirty="0">
                <a:solidFill>
                  <a:srgbClr val="FF0066"/>
                </a:solidFill>
              </a:rPr>
              <a:t>润滑</a:t>
            </a:r>
            <a:r>
              <a:rPr lang="zh-CN" altLang="en-US" b="1" dirty="0"/>
              <a:t>、补偿齿轮的</a:t>
            </a:r>
            <a:r>
              <a:rPr lang="zh-CN" altLang="en-US" b="1" dirty="0">
                <a:solidFill>
                  <a:srgbClr val="FF0066"/>
                </a:solidFill>
              </a:rPr>
              <a:t>加工误差、安装误差</a:t>
            </a:r>
            <a:r>
              <a:rPr lang="zh-CN" altLang="en-US" b="1" dirty="0"/>
              <a:t>及</a:t>
            </a:r>
            <a:r>
              <a:rPr lang="zh-CN" altLang="en-US" b="1" dirty="0">
                <a:solidFill>
                  <a:srgbClr val="FF0066"/>
                </a:solidFill>
              </a:rPr>
              <a:t>热变形</a:t>
            </a:r>
            <a:r>
              <a:rPr lang="zh-CN" altLang="en-US" b="1" dirty="0"/>
              <a:t>等引起的误差。</a:t>
            </a:r>
            <a:endParaRPr lang="zh-CN" altLang="en-US" b="1" dirty="0"/>
          </a:p>
        </p:txBody>
      </p:sp>
      <p:sp>
        <p:nvSpPr>
          <p:cNvPr id="50196" name="Text Box 1044"/>
          <p:cNvSpPr txBox="1">
            <a:spLocks noChangeArrowheads="1"/>
          </p:cNvSpPr>
          <p:nvPr/>
        </p:nvSpPr>
        <p:spPr bwMode="auto">
          <a:xfrm>
            <a:off x="1292106" y="1534808"/>
            <a:ext cx="4232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dirty="0"/>
              <a:t>1.</a:t>
            </a:r>
            <a:r>
              <a:rPr lang="zh-CN" altLang="en-US" i="1" dirty="0"/>
              <a:t>  </a:t>
            </a:r>
            <a:r>
              <a:rPr lang="zh-CN" altLang="en-US" b="1" dirty="0"/>
              <a:t>齿轮副侧隙</a:t>
            </a:r>
            <a:endParaRPr lang="zh-CN" altLang="en-US" sz="2800" b="1" dirty="0">
              <a:latin typeface="宋体" panose="02010600030101010101" pitchFamily="2" charset="-122"/>
            </a:endParaRPr>
          </a:p>
        </p:txBody>
      </p:sp>
      <p:sp>
        <p:nvSpPr>
          <p:cNvPr id="50197" name="Text Box 1045"/>
          <p:cNvSpPr txBox="1">
            <a:spLocks noChangeArrowheads="1"/>
          </p:cNvSpPr>
          <p:nvPr/>
        </p:nvSpPr>
        <p:spPr bwMode="auto">
          <a:xfrm>
            <a:off x="1009517" y="1927285"/>
            <a:ext cx="5180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dirty="0"/>
              <a:t>（</a:t>
            </a:r>
            <a:r>
              <a:rPr lang="en-US" altLang="zh-CN" dirty="0"/>
              <a:t>1</a:t>
            </a:r>
            <a:r>
              <a:rPr lang="zh-CN" altLang="en-US" dirty="0"/>
              <a:t>）</a:t>
            </a:r>
            <a:r>
              <a:rPr lang="zh-CN" altLang="en-US" b="1" dirty="0"/>
              <a:t>法向侧隙  </a:t>
            </a:r>
            <a:r>
              <a:rPr lang="en-US" altLang="zh-CN" b="1" i="1" dirty="0" err="1"/>
              <a:t>j</a:t>
            </a:r>
            <a:r>
              <a:rPr lang="en-US" altLang="zh-CN" b="1" baseline="-25000" dirty="0" err="1"/>
              <a:t>bn</a:t>
            </a:r>
            <a:endParaRPr lang="en-US" altLang="zh-CN" sz="2800" b="1" dirty="0">
              <a:latin typeface="宋体" panose="02010600030101010101" pitchFamily="2" charset="-122"/>
            </a:endParaRPr>
          </a:p>
        </p:txBody>
      </p:sp>
      <p:sp>
        <p:nvSpPr>
          <p:cNvPr id="50198" name="Text Box 1046"/>
          <p:cNvSpPr txBox="1">
            <a:spLocks noChangeArrowheads="1"/>
          </p:cNvSpPr>
          <p:nvPr/>
        </p:nvSpPr>
        <p:spPr bwMode="auto">
          <a:xfrm>
            <a:off x="506706" y="2317870"/>
            <a:ext cx="761404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      </a:t>
            </a:r>
            <a:r>
              <a:rPr lang="zh-CN" altLang="en-US" b="1" dirty="0" smtClean="0"/>
              <a:t>   </a:t>
            </a:r>
            <a:r>
              <a:rPr lang="zh-CN" altLang="en-US" b="1" dirty="0">
                <a:solidFill>
                  <a:srgbClr val="FF0066"/>
                </a:solidFill>
              </a:rPr>
              <a:t>法向侧隙</a:t>
            </a:r>
            <a:r>
              <a:rPr lang="zh-CN" altLang="en-US" b="1" dirty="0"/>
              <a:t>  </a:t>
            </a:r>
            <a:r>
              <a:rPr lang="en-US" altLang="zh-CN" b="1" i="1" dirty="0" err="1">
                <a:solidFill>
                  <a:srgbClr val="FF0066"/>
                </a:solidFill>
              </a:rPr>
              <a:t>j</a:t>
            </a:r>
            <a:r>
              <a:rPr lang="en-US" altLang="zh-CN" b="1" baseline="-25000" dirty="0" err="1">
                <a:solidFill>
                  <a:srgbClr val="FF0066"/>
                </a:solidFill>
              </a:rPr>
              <a:t>bn</a:t>
            </a:r>
            <a:r>
              <a:rPr lang="zh-CN" altLang="en-US" b="1" dirty="0"/>
              <a:t>是指当两个齿轮的齿面相接触时，其</a:t>
            </a:r>
            <a:r>
              <a:rPr lang="zh-CN" altLang="en-US" b="1" dirty="0">
                <a:solidFill>
                  <a:srgbClr val="FF0066"/>
                </a:solidFill>
              </a:rPr>
              <a:t>非工作齿面之间的最小距离。</a:t>
            </a:r>
            <a:endParaRPr lang="zh-CN" altLang="en-US" sz="2800" b="1" dirty="0">
              <a:solidFill>
                <a:srgbClr val="FF0066"/>
              </a:solidFill>
              <a:latin typeface="宋体" panose="02010600030101010101" pitchFamily="2" charset="-122"/>
            </a:endParaRPr>
          </a:p>
        </p:txBody>
      </p:sp>
      <p:sp>
        <p:nvSpPr>
          <p:cNvPr id="50199" name="Text Box 1047"/>
          <p:cNvSpPr txBox="1">
            <a:spLocks noChangeArrowheads="1"/>
          </p:cNvSpPr>
          <p:nvPr/>
        </p:nvSpPr>
        <p:spPr bwMode="auto">
          <a:xfrm>
            <a:off x="902980" y="3071620"/>
            <a:ext cx="5180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dirty="0"/>
              <a:t>（</a:t>
            </a:r>
            <a:r>
              <a:rPr lang="en-US" altLang="zh-CN" dirty="0"/>
              <a:t>2</a:t>
            </a:r>
            <a:r>
              <a:rPr lang="zh-CN" altLang="en-US" dirty="0"/>
              <a:t>）</a:t>
            </a:r>
            <a:r>
              <a:rPr lang="zh-CN" altLang="en-US" b="1" dirty="0"/>
              <a:t>圆周侧隙  </a:t>
            </a:r>
            <a:r>
              <a:rPr lang="en-US" altLang="zh-CN" b="1" i="1" dirty="0" err="1"/>
              <a:t>j</a:t>
            </a:r>
            <a:r>
              <a:rPr lang="en-US" altLang="zh-CN" b="1" baseline="-25000" dirty="0" err="1"/>
              <a:t>wt</a:t>
            </a:r>
            <a:endParaRPr lang="en-US" altLang="zh-CN" sz="2800" b="1" dirty="0">
              <a:latin typeface="宋体" panose="02010600030101010101" pitchFamily="2" charset="-122"/>
            </a:endParaRPr>
          </a:p>
        </p:txBody>
      </p:sp>
      <p:sp>
        <p:nvSpPr>
          <p:cNvPr id="50200" name="Text Box 1048"/>
          <p:cNvSpPr txBox="1">
            <a:spLocks noChangeArrowheads="1"/>
          </p:cNvSpPr>
          <p:nvPr/>
        </p:nvSpPr>
        <p:spPr bwMode="auto">
          <a:xfrm>
            <a:off x="443106" y="3497978"/>
            <a:ext cx="791079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solidFill>
                  <a:srgbClr val="FF0066"/>
                </a:solidFill>
              </a:rPr>
              <a:t>        圆周侧隙  </a:t>
            </a:r>
            <a:r>
              <a:rPr lang="en-US" altLang="zh-CN" b="1" i="1" dirty="0" err="1">
                <a:solidFill>
                  <a:srgbClr val="FF0066"/>
                </a:solidFill>
              </a:rPr>
              <a:t>j</a:t>
            </a:r>
            <a:r>
              <a:rPr lang="en-US" altLang="zh-CN" b="1" baseline="-25000" dirty="0" err="1">
                <a:solidFill>
                  <a:srgbClr val="FF0066"/>
                </a:solidFill>
              </a:rPr>
              <a:t>wt</a:t>
            </a:r>
            <a:r>
              <a:rPr lang="zh-CN" altLang="en-US" b="1" dirty="0"/>
              <a:t>是指当固定两啮合齿轮中 的一个，另一个齿轮所能转过的分度圆弧长的最大值。</a:t>
            </a:r>
            <a:endParaRPr lang="zh-CN" altLang="en-US" sz="2800" b="1" dirty="0">
              <a:latin typeface="宋体" panose="02010600030101010101" pitchFamily="2" charset="-122"/>
            </a:endParaRPr>
          </a:p>
        </p:txBody>
      </p:sp>
      <p:sp>
        <p:nvSpPr>
          <p:cNvPr id="50201" name="Text Box 1049"/>
          <p:cNvSpPr txBox="1">
            <a:spLocks noChangeArrowheads="1"/>
          </p:cNvSpPr>
          <p:nvPr/>
        </p:nvSpPr>
        <p:spPr bwMode="auto">
          <a:xfrm>
            <a:off x="1037578" y="4366279"/>
            <a:ext cx="7483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法向侧隙  </a:t>
            </a:r>
            <a:r>
              <a:rPr lang="en-US" altLang="zh-CN" b="1" i="1" dirty="0" err="1"/>
              <a:t>j</a:t>
            </a:r>
            <a:r>
              <a:rPr lang="en-US" altLang="zh-CN" b="1" baseline="-25000" dirty="0" err="1"/>
              <a:t>bn</a:t>
            </a:r>
            <a:r>
              <a:rPr lang="zh-CN" altLang="en-US" b="1" dirty="0"/>
              <a:t>与圆周侧隙  </a:t>
            </a:r>
            <a:r>
              <a:rPr lang="en-US" altLang="zh-CN" b="1" i="1" dirty="0" err="1"/>
              <a:t>j</a:t>
            </a:r>
            <a:r>
              <a:rPr lang="en-US" altLang="zh-CN" b="1" baseline="-25000" dirty="0" err="1"/>
              <a:t>wt</a:t>
            </a:r>
            <a:r>
              <a:rPr lang="zh-CN" altLang="en-US" b="1" dirty="0"/>
              <a:t>在理论上存在以下关系：</a:t>
            </a:r>
            <a:endParaRPr lang="zh-CN" altLang="en-US" b="1" baseline="-25000" dirty="0"/>
          </a:p>
        </p:txBody>
      </p:sp>
      <p:pic>
        <p:nvPicPr>
          <p:cNvPr id="9279" name="Picture 6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98571" y="4930015"/>
            <a:ext cx="5753100"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80" name="Picture 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2069" y="5790231"/>
            <a:ext cx="6334125"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0180">
                                            <p:txEl>
                                              <p:pRg st="0" end="0"/>
                                            </p:txEl>
                                          </p:spTgt>
                                        </p:tgtEl>
                                        <p:attrNameLst>
                                          <p:attrName>style.visibility</p:attrName>
                                        </p:attrNameLst>
                                      </p:cBhvr>
                                      <p:to>
                                        <p:strVal val="visible"/>
                                      </p:to>
                                    </p:set>
                                    <p:animEffect transition="in" filter="wipe(left)">
                                      <p:cBhvr>
                                        <p:cTn id="7" dur="300"/>
                                        <p:tgtEl>
                                          <p:spTgt spid="5018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0195">
                                            <p:txEl>
                                              <p:pRg st="0" end="0"/>
                                            </p:txEl>
                                          </p:spTgt>
                                        </p:tgtEl>
                                        <p:attrNameLst>
                                          <p:attrName>style.visibility</p:attrName>
                                        </p:attrNameLst>
                                      </p:cBhvr>
                                      <p:to>
                                        <p:strVal val="visible"/>
                                      </p:to>
                                    </p:set>
                                    <p:animEffect transition="in" filter="wipe(left)">
                                      <p:cBhvr>
                                        <p:cTn id="12" dur="300"/>
                                        <p:tgtEl>
                                          <p:spTgt spid="5019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0196">
                                            <p:txEl>
                                              <p:pRg st="0" end="0"/>
                                            </p:txEl>
                                          </p:spTgt>
                                        </p:tgtEl>
                                        <p:attrNameLst>
                                          <p:attrName>style.visibility</p:attrName>
                                        </p:attrNameLst>
                                      </p:cBhvr>
                                      <p:to>
                                        <p:strVal val="visible"/>
                                      </p:to>
                                    </p:set>
                                    <p:animEffect transition="in" filter="wipe(left)">
                                      <p:cBhvr>
                                        <p:cTn id="17" dur="300"/>
                                        <p:tgtEl>
                                          <p:spTgt spid="5019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0197">
                                            <p:txEl>
                                              <p:pRg st="0" end="0"/>
                                            </p:txEl>
                                          </p:spTgt>
                                        </p:tgtEl>
                                        <p:attrNameLst>
                                          <p:attrName>style.visibility</p:attrName>
                                        </p:attrNameLst>
                                      </p:cBhvr>
                                      <p:to>
                                        <p:strVal val="visible"/>
                                      </p:to>
                                    </p:set>
                                    <p:animEffect transition="in" filter="wipe(left)">
                                      <p:cBhvr>
                                        <p:cTn id="22" dur="300"/>
                                        <p:tgtEl>
                                          <p:spTgt spid="5019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0198">
                                            <p:txEl>
                                              <p:pRg st="0" end="0"/>
                                            </p:txEl>
                                          </p:spTgt>
                                        </p:tgtEl>
                                        <p:attrNameLst>
                                          <p:attrName>style.visibility</p:attrName>
                                        </p:attrNameLst>
                                      </p:cBhvr>
                                      <p:to>
                                        <p:strVal val="visible"/>
                                      </p:to>
                                    </p:set>
                                    <p:animEffect transition="in" filter="wipe(left)">
                                      <p:cBhvr>
                                        <p:cTn id="27" dur="300"/>
                                        <p:tgtEl>
                                          <p:spTgt spid="5019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0199">
                                            <p:txEl>
                                              <p:pRg st="0" end="0"/>
                                            </p:txEl>
                                          </p:spTgt>
                                        </p:tgtEl>
                                        <p:attrNameLst>
                                          <p:attrName>style.visibility</p:attrName>
                                        </p:attrNameLst>
                                      </p:cBhvr>
                                      <p:to>
                                        <p:strVal val="visible"/>
                                      </p:to>
                                    </p:set>
                                    <p:animEffect transition="in" filter="wipe(left)">
                                      <p:cBhvr>
                                        <p:cTn id="32" dur="300"/>
                                        <p:tgtEl>
                                          <p:spTgt spid="5019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0200">
                                            <p:txEl>
                                              <p:pRg st="0" end="0"/>
                                            </p:txEl>
                                          </p:spTgt>
                                        </p:tgtEl>
                                        <p:attrNameLst>
                                          <p:attrName>style.visibility</p:attrName>
                                        </p:attrNameLst>
                                      </p:cBhvr>
                                      <p:to>
                                        <p:strVal val="visible"/>
                                      </p:to>
                                    </p:set>
                                    <p:animEffect transition="in" filter="wipe(left)">
                                      <p:cBhvr>
                                        <p:cTn id="37" dur="300"/>
                                        <p:tgtEl>
                                          <p:spTgt spid="50200">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0201">
                                            <p:txEl>
                                              <p:pRg st="0" end="0"/>
                                            </p:txEl>
                                          </p:spTgt>
                                        </p:tgtEl>
                                        <p:attrNameLst>
                                          <p:attrName>style.visibility</p:attrName>
                                        </p:attrNameLst>
                                      </p:cBhvr>
                                      <p:to>
                                        <p:strVal val="visible"/>
                                      </p:to>
                                    </p:set>
                                    <p:animEffect transition="in" filter="wipe(left)">
                                      <p:cBhvr>
                                        <p:cTn id="42" dur="300"/>
                                        <p:tgtEl>
                                          <p:spTgt spid="5020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9279"/>
                                        </p:tgtEl>
                                        <p:attrNameLst>
                                          <p:attrName>style.visibility</p:attrName>
                                        </p:attrNameLst>
                                      </p:cBhvr>
                                      <p:to>
                                        <p:strVal val="visible"/>
                                      </p:to>
                                    </p:set>
                                    <p:animEffect transition="in" filter="wipe(left)">
                                      <p:cBhvr>
                                        <p:cTn id="47" dur="500"/>
                                        <p:tgtEl>
                                          <p:spTgt spid="927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9280"/>
                                        </p:tgtEl>
                                        <p:attrNameLst>
                                          <p:attrName>style.visibility</p:attrName>
                                        </p:attrNameLst>
                                      </p:cBhvr>
                                      <p:to>
                                        <p:strVal val="visible"/>
                                      </p:to>
                                    </p:set>
                                    <p:animEffect transition="in" filter="wipe(left)">
                                      <p:cBhvr>
                                        <p:cTn id="52" dur="500"/>
                                        <p:tgtEl>
                                          <p:spTgt spid="9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autoUpdateAnimBg="0" build="p"/>
      <p:bldP spid="50195" grpId="0" autoUpdateAnimBg="0" build="p"/>
      <p:bldP spid="50196" grpId="0" autoUpdateAnimBg="0" build="p"/>
      <p:bldP spid="50197" grpId="0" autoUpdateAnimBg="0" build="p"/>
      <p:bldP spid="50198" grpId="0" autoUpdateAnimBg="0" build="p"/>
      <p:bldP spid="50199" grpId="0" autoUpdateAnimBg="0" build="p"/>
      <p:bldP spid="50200" grpId="0" autoUpdateAnimBg="0" build="p"/>
      <p:bldP spid="50201" grpId="0" autoUpdateAnimBg="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5"/>
          <p:cNvSpPr>
            <a:spLocks noGrp="1"/>
          </p:cNvSpPr>
          <p:nvPr>
            <p:ph type="sldNum" sz="quarter" idx="12"/>
          </p:nvPr>
        </p:nvSpPr>
        <p:spPr>
          <a:xfrm>
            <a:off x="6951663" y="158750"/>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EC152A80-1A97-42C3-BA6C-5A259BB28398}" type="slidenum">
              <a:rPr kumimoji="0" lang="zh-CN" altLang="en-US" sz="2000" smtClean="0">
                <a:solidFill>
                  <a:srgbClr val="0000FF"/>
                </a:solidFill>
              </a:rPr>
            </a:fld>
            <a:endParaRPr kumimoji="0" lang="en-US" altLang="zh-CN" sz="2000" smtClean="0">
              <a:solidFill>
                <a:srgbClr val="0000FF"/>
              </a:solidFill>
            </a:endParaRPr>
          </a:p>
        </p:txBody>
      </p:sp>
      <p:sp>
        <p:nvSpPr>
          <p:cNvPr id="93188" name="Text Box 4"/>
          <p:cNvSpPr txBox="1">
            <a:spLocks noChangeArrowheads="1"/>
          </p:cNvSpPr>
          <p:nvPr/>
        </p:nvSpPr>
        <p:spPr bwMode="auto">
          <a:xfrm>
            <a:off x="1104719" y="427473"/>
            <a:ext cx="54689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dirty="0"/>
              <a:t>2.</a:t>
            </a:r>
            <a:r>
              <a:rPr lang="en-US" altLang="zh-CN" i="1" dirty="0"/>
              <a:t>  </a:t>
            </a:r>
            <a:r>
              <a:rPr lang="zh-CN" altLang="en-US" b="1" dirty="0"/>
              <a:t>最小法向侧隙</a:t>
            </a:r>
            <a:r>
              <a:rPr lang="en-US" altLang="zh-CN" b="1" i="1" dirty="0" err="1"/>
              <a:t>j</a:t>
            </a:r>
            <a:r>
              <a:rPr lang="en-US" altLang="zh-CN" b="1" baseline="-30000" dirty="0" err="1"/>
              <a:t>bnmin</a:t>
            </a:r>
            <a:r>
              <a:rPr lang="zh-CN" altLang="en-US" b="1" dirty="0">
                <a:latin typeface="宋体" panose="02010600030101010101" pitchFamily="2" charset="-122"/>
              </a:rPr>
              <a:t>的确定</a:t>
            </a:r>
            <a:endParaRPr lang="zh-CN" altLang="en-US" sz="2800" b="1" dirty="0">
              <a:latin typeface="宋体" panose="02010600030101010101" pitchFamily="2" charset="-122"/>
            </a:endParaRPr>
          </a:p>
        </p:txBody>
      </p:sp>
      <p:sp>
        <p:nvSpPr>
          <p:cNvPr id="93189" name="Text Box 5"/>
          <p:cNvSpPr txBox="1">
            <a:spLocks noChangeArrowheads="1"/>
          </p:cNvSpPr>
          <p:nvPr/>
        </p:nvSpPr>
        <p:spPr bwMode="auto">
          <a:xfrm>
            <a:off x="1050272" y="2083681"/>
            <a:ext cx="35861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此式适用条件： </a:t>
            </a:r>
            <a:endParaRPr lang="zh-CN" altLang="en-US" b="1" dirty="0"/>
          </a:p>
        </p:txBody>
      </p:sp>
      <p:sp>
        <p:nvSpPr>
          <p:cNvPr id="93190" name="Text Box 6"/>
          <p:cNvSpPr txBox="1">
            <a:spLocks noChangeArrowheads="1"/>
          </p:cNvSpPr>
          <p:nvPr/>
        </p:nvSpPr>
        <p:spPr bwMode="auto">
          <a:xfrm>
            <a:off x="866816" y="2484438"/>
            <a:ext cx="57642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a:t>
            </a:r>
            <a:r>
              <a:rPr lang="en-US" altLang="zh-CN" b="1" dirty="0"/>
              <a:t>a</a:t>
            </a:r>
            <a:r>
              <a:rPr lang="zh-CN" altLang="en-US" b="1" dirty="0"/>
              <a:t>）齿轮和箱体为</a:t>
            </a:r>
            <a:r>
              <a:rPr lang="zh-CN" altLang="en-US" b="1" dirty="0">
                <a:solidFill>
                  <a:srgbClr val="FF0066"/>
                </a:solidFill>
              </a:rPr>
              <a:t>黑色</a:t>
            </a:r>
            <a:r>
              <a:rPr lang="zh-CN" altLang="en-US" b="1" dirty="0"/>
              <a:t>金属材料 ，</a:t>
            </a:r>
            <a:endParaRPr lang="zh-CN" altLang="en-US" b="1" dirty="0"/>
          </a:p>
        </p:txBody>
      </p:sp>
      <p:sp>
        <p:nvSpPr>
          <p:cNvPr id="93191" name="Text Box 7"/>
          <p:cNvSpPr txBox="1">
            <a:spLocks noChangeArrowheads="1"/>
          </p:cNvSpPr>
          <p:nvPr/>
        </p:nvSpPr>
        <p:spPr bwMode="auto">
          <a:xfrm>
            <a:off x="5448288" y="2484928"/>
            <a:ext cx="286123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a:t>
            </a:r>
            <a:r>
              <a:rPr lang="en-US" altLang="zh-CN" b="1" dirty="0"/>
              <a:t>b</a:t>
            </a:r>
            <a:r>
              <a:rPr lang="zh-CN" altLang="en-US" b="1" dirty="0"/>
              <a:t>）</a:t>
            </a:r>
            <a:r>
              <a:rPr lang="en-US" altLang="zh-CN" b="1" dirty="0">
                <a:solidFill>
                  <a:srgbClr val="FF0066"/>
                </a:solidFill>
              </a:rPr>
              <a:t>v &lt; 15 m / s 。</a:t>
            </a:r>
            <a:endParaRPr lang="zh-CN" altLang="en-US" b="1" dirty="0">
              <a:solidFill>
                <a:srgbClr val="FF0066"/>
              </a:solidFill>
            </a:endParaRPr>
          </a:p>
        </p:txBody>
      </p:sp>
      <p:sp>
        <p:nvSpPr>
          <p:cNvPr id="93192" name="Text Box 8"/>
          <p:cNvSpPr txBox="1">
            <a:spLocks noChangeArrowheads="1"/>
          </p:cNvSpPr>
          <p:nvPr/>
        </p:nvSpPr>
        <p:spPr bwMode="auto">
          <a:xfrm>
            <a:off x="1052556" y="2932113"/>
            <a:ext cx="6997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实际上是考虑了</a:t>
            </a:r>
            <a:r>
              <a:rPr lang="zh-CN" altLang="en-US" b="1" dirty="0">
                <a:solidFill>
                  <a:srgbClr val="FF0066"/>
                </a:solidFill>
              </a:rPr>
              <a:t>温度</a:t>
            </a:r>
            <a:r>
              <a:rPr lang="zh-CN" altLang="en-US" b="1" dirty="0"/>
              <a:t>变化和</a:t>
            </a:r>
            <a:r>
              <a:rPr lang="zh-CN" altLang="en-US" b="1" dirty="0">
                <a:solidFill>
                  <a:srgbClr val="FF0066"/>
                </a:solidFill>
              </a:rPr>
              <a:t>润滑</a:t>
            </a:r>
            <a:r>
              <a:rPr lang="zh-CN" altLang="en-US" b="1" dirty="0"/>
              <a:t>所需要的侧隙。 </a:t>
            </a:r>
            <a:endParaRPr lang="zh-CN" altLang="en-US" b="1" dirty="0"/>
          </a:p>
        </p:txBody>
      </p:sp>
      <p:sp>
        <p:nvSpPr>
          <p:cNvPr id="93194" name="Text Box 10"/>
          <p:cNvSpPr txBox="1">
            <a:spLocks noChangeArrowheads="1"/>
          </p:cNvSpPr>
          <p:nvPr/>
        </p:nvSpPr>
        <p:spPr bwMode="auto">
          <a:xfrm>
            <a:off x="1087125" y="3363326"/>
            <a:ext cx="7518400"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latin typeface="宋体" panose="02010600030101010101" pitchFamily="2" charset="-122"/>
              </a:rPr>
              <a:t>② </a:t>
            </a:r>
            <a:r>
              <a:rPr lang="zh-CN" altLang="en-US" b="1" dirty="0"/>
              <a:t>最小法向侧隙</a:t>
            </a:r>
            <a:r>
              <a:rPr lang="en-US" altLang="zh-CN" b="1" i="1" dirty="0" err="1"/>
              <a:t>j</a:t>
            </a:r>
            <a:r>
              <a:rPr lang="en-US" altLang="zh-CN" b="1" baseline="-25000" dirty="0" err="1"/>
              <a:t>bnmin</a:t>
            </a:r>
            <a:r>
              <a:rPr lang="zh-CN" altLang="en-US" dirty="0"/>
              <a:t> </a:t>
            </a:r>
            <a:r>
              <a:rPr lang="zh-CN" altLang="en-US" b="1" dirty="0"/>
              <a:t>数值表</a:t>
            </a:r>
            <a:r>
              <a:rPr lang="en-US" altLang="zh-CN" b="1" dirty="0"/>
              <a:t>10.6</a:t>
            </a:r>
            <a:endParaRPr lang="en-US" altLang="zh-CN" b="1" dirty="0"/>
          </a:p>
        </p:txBody>
      </p:sp>
      <p:sp>
        <p:nvSpPr>
          <p:cNvPr id="93195" name="Text Box 11"/>
          <p:cNvSpPr txBox="1">
            <a:spLocks noChangeArrowheads="1"/>
          </p:cNvSpPr>
          <p:nvPr/>
        </p:nvSpPr>
        <p:spPr bwMode="auto">
          <a:xfrm>
            <a:off x="1055949" y="921624"/>
            <a:ext cx="614208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b="1" dirty="0">
                <a:latin typeface="宋体" panose="02010600030101010101" pitchFamily="2" charset="-122"/>
              </a:rPr>
              <a:t>①</a:t>
            </a:r>
            <a:r>
              <a:rPr lang="en-US" altLang="zh-CN" b="1" i="1" dirty="0"/>
              <a:t>  </a:t>
            </a:r>
            <a:r>
              <a:rPr lang="zh-CN" altLang="en-US" b="1" dirty="0"/>
              <a:t>最小法向侧隙</a:t>
            </a:r>
            <a:r>
              <a:rPr lang="en-US" altLang="zh-CN" b="1" i="1" dirty="0" err="1"/>
              <a:t>j</a:t>
            </a:r>
            <a:r>
              <a:rPr lang="en-US" altLang="zh-CN" b="1" baseline="-30000" dirty="0" err="1"/>
              <a:t>bnmin</a:t>
            </a:r>
            <a:r>
              <a:rPr lang="zh-CN" altLang="en-US" b="1" dirty="0">
                <a:latin typeface="宋体" panose="02010600030101010101" pitchFamily="2" charset="-122"/>
              </a:rPr>
              <a:t>的计算式</a:t>
            </a:r>
            <a:endParaRPr lang="zh-CN" altLang="en-US" sz="2800" b="1" dirty="0">
              <a:latin typeface="宋体" panose="02010600030101010101" pitchFamily="2" charset="-122"/>
            </a:endParaRPr>
          </a:p>
        </p:txBody>
      </p:sp>
      <p:pic>
        <p:nvPicPr>
          <p:cNvPr id="10278" name="Picture 3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69245" y="1396580"/>
            <a:ext cx="5302099" cy="759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9" name="Picture 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063" y="3885964"/>
            <a:ext cx="7258050"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3188">
                                            <p:txEl>
                                              <p:pRg st="0" end="0"/>
                                            </p:txEl>
                                          </p:spTgt>
                                        </p:tgtEl>
                                        <p:attrNameLst>
                                          <p:attrName>style.visibility</p:attrName>
                                        </p:attrNameLst>
                                      </p:cBhvr>
                                      <p:to>
                                        <p:strVal val="visible"/>
                                      </p:to>
                                    </p:set>
                                    <p:animEffect transition="in" filter="wipe(left)">
                                      <p:cBhvr>
                                        <p:cTn id="7" dur="300"/>
                                        <p:tgtEl>
                                          <p:spTgt spid="9318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3195">
                                            <p:txEl>
                                              <p:pRg st="0" end="0"/>
                                            </p:txEl>
                                          </p:spTgt>
                                        </p:tgtEl>
                                        <p:attrNameLst>
                                          <p:attrName>style.visibility</p:attrName>
                                        </p:attrNameLst>
                                      </p:cBhvr>
                                      <p:to>
                                        <p:strVal val="visible"/>
                                      </p:to>
                                    </p:set>
                                    <p:animEffect transition="in" filter="wipe(left)">
                                      <p:cBhvr>
                                        <p:cTn id="12" dur="300"/>
                                        <p:tgtEl>
                                          <p:spTgt spid="9319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278"/>
                                        </p:tgtEl>
                                        <p:attrNameLst>
                                          <p:attrName>style.visibility</p:attrName>
                                        </p:attrNameLst>
                                      </p:cBhvr>
                                      <p:to>
                                        <p:strVal val="visible"/>
                                      </p:to>
                                    </p:set>
                                    <p:animEffect transition="in" filter="wipe(left)">
                                      <p:cBhvr>
                                        <p:cTn id="17" dur="500"/>
                                        <p:tgtEl>
                                          <p:spTgt spid="1027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93189"/>
                                        </p:tgtEl>
                                        <p:attrNameLst>
                                          <p:attrName>style.visibility</p:attrName>
                                        </p:attrNameLst>
                                      </p:cBhvr>
                                      <p:to>
                                        <p:strVal val="visible"/>
                                      </p:to>
                                    </p:set>
                                    <p:animEffect transition="in" filter="wipe(left)">
                                      <p:cBhvr>
                                        <p:cTn id="22" dur="300"/>
                                        <p:tgtEl>
                                          <p:spTgt spid="9318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93190"/>
                                        </p:tgtEl>
                                        <p:attrNameLst>
                                          <p:attrName>style.visibility</p:attrName>
                                        </p:attrNameLst>
                                      </p:cBhvr>
                                      <p:to>
                                        <p:strVal val="visible"/>
                                      </p:to>
                                    </p:set>
                                    <p:animEffect transition="in" filter="wipe(left)">
                                      <p:cBhvr>
                                        <p:cTn id="27" dur="300"/>
                                        <p:tgtEl>
                                          <p:spTgt spid="9319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93191"/>
                                        </p:tgtEl>
                                        <p:attrNameLst>
                                          <p:attrName>style.visibility</p:attrName>
                                        </p:attrNameLst>
                                      </p:cBhvr>
                                      <p:to>
                                        <p:strVal val="visible"/>
                                      </p:to>
                                    </p:set>
                                    <p:animEffect transition="in" filter="wipe(left)">
                                      <p:cBhvr>
                                        <p:cTn id="32" dur="300"/>
                                        <p:tgtEl>
                                          <p:spTgt spid="9319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93192"/>
                                        </p:tgtEl>
                                        <p:attrNameLst>
                                          <p:attrName>style.visibility</p:attrName>
                                        </p:attrNameLst>
                                      </p:cBhvr>
                                      <p:to>
                                        <p:strVal val="visible"/>
                                      </p:to>
                                    </p:set>
                                    <p:animEffect transition="in" filter="wipe(left)">
                                      <p:cBhvr>
                                        <p:cTn id="37" dur="300"/>
                                        <p:tgtEl>
                                          <p:spTgt spid="9319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93194"/>
                                        </p:tgtEl>
                                        <p:attrNameLst>
                                          <p:attrName>style.visibility</p:attrName>
                                        </p:attrNameLst>
                                      </p:cBhvr>
                                      <p:to>
                                        <p:strVal val="visible"/>
                                      </p:to>
                                    </p:set>
                                    <p:animEffect transition="in" filter="wipe(left)">
                                      <p:cBhvr>
                                        <p:cTn id="42" dur="300"/>
                                        <p:tgtEl>
                                          <p:spTgt spid="93194"/>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0279"/>
                                        </p:tgtEl>
                                        <p:attrNameLst>
                                          <p:attrName>style.visibility</p:attrName>
                                        </p:attrNameLst>
                                      </p:cBhvr>
                                      <p:to>
                                        <p:strVal val="visible"/>
                                      </p:to>
                                    </p:set>
                                    <p:anim calcmode="lin" valueType="num">
                                      <p:cBhvr additive="base">
                                        <p:cTn id="47" dur="500" fill="hold"/>
                                        <p:tgtEl>
                                          <p:spTgt spid="10279"/>
                                        </p:tgtEl>
                                        <p:attrNameLst>
                                          <p:attrName>ppt_x</p:attrName>
                                        </p:attrNameLst>
                                      </p:cBhvr>
                                      <p:tavLst>
                                        <p:tav tm="0">
                                          <p:val>
                                            <p:strVal val="#ppt_x"/>
                                          </p:val>
                                        </p:tav>
                                        <p:tav tm="100000">
                                          <p:val>
                                            <p:strVal val="#ppt_x"/>
                                          </p:val>
                                        </p:tav>
                                      </p:tavLst>
                                    </p:anim>
                                    <p:anim calcmode="lin" valueType="num">
                                      <p:cBhvr additive="base">
                                        <p:cTn id="48" dur="500" fill="hold"/>
                                        <p:tgtEl>
                                          <p:spTgt spid="102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autoUpdateAnimBg="0" build="p"/>
      <p:bldP spid="93189" grpId="0" autoUpdateAnimBg="0"/>
      <p:bldP spid="93190" grpId="0" autoUpdateAnimBg="0"/>
      <p:bldP spid="93191" grpId="0" autoUpdateAnimBg="0"/>
      <p:bldP spid="93192" grpId="0" autoUpdateAnimBg="0"/>
      <p:bldP spid="93194" grpId="0" autoUpdateAnimBg="0"/>
      <p:bldP spid="93195" grpId="0" autoUpdateAnimBg="0" build="p"/>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9525"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rgbClr val="000000"/>
        </a:solidFill>
        <a:ln w="9525"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9121</Words>
  <Application>WPS 演示</Application>
  <PresentationFormat>全屏显示(4:3)</PresentationFormat>
  <Paragraphs>772</Paragraphs>
  <Slides>77</Slides>
  <Notes>6</Notes>
  <HiddenSlides>1</HiddenSlides>
  <MMClips>0</MMClips>
  <ScaleCrop>false</ScaleCrop>
  <HeadingPairs>
    <vt:vector size="10"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77</vt:i4>
      </vt:variant>
      <vt:variant>
        <vt:lpstr>自定义放映</vt:lpstr>
      </vt:variant>
      <vt:variant>
        <vt:i4>1</vt:i4>
      </vt:variant>
    </vt:vector>
  </HeadingPairs>
  <TitlesOfParts>
    <vt:vector size="88" baseType="lpstr">
      <vt:lpstr>Arial</vt:lpstr>
      <vt:lpstr>宋体</vt:lpstr>
      <vt:lpstr>Wingdings</vt:lpstr>
      <vt:lpstr>Times New Roman</vt:lpstr>
      <vt:lpstr>微软雅黑</vt:lpstr>
      <vt:lpstr>Arial Unicode MS</vt:lpstr>
      <vt:lpstr>Times New Roman</vt:lpstr>
      <vt:lpstr>Cambria Math</vt:lpstr>
      <vt:lpstr>默认设计模板</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刘瑶</cp:lastModifiedBy>
  <cp:revision>427</cp:revision>
  <dcterms:created xsi:type="dcterms:W3CDTF">2113-01-01T00:00:00Z</dcterms:created>
  <dcterms:modified xsi:type="dcterms:W3CDTF">2021-03-06T00:57:01Z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